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3"/>
  </p:notesMasterIdLst>
  <p:sldIdLst>
    <p:sldId id="256" r:id="rId4"/>
    <p:sldId id="272" r:id="rId5"/>
    <p:sldId id="287" r:id="rId6"/>
    <p:sldId id="258" r:id="rId7"/>
    <p:sldId id="275" r:id="rId8"/>
    <p:sldId id="310" r:id="rId9"/>
    <p:sldId id="260" r:id="rId10"/>
    <p:sldId id="326" r:id="rId11"/>
    <p:sldId id="306" r:id="rId12"/>
    <p:sldId id="281" r:id="rId13"/>
    <p:sldId id="311" r:id="rId14"/>
    <p:sldId id="324" r:id="rId15"/>
    <p:sldId id="261" r:id="rId16"/>
    <p:sldId id="274" r:id="rId17"/>
    <p:sldId id="262" r:id="rId18"/>
    <p:sldId id="315" r:id="rId19"/>
    <p:sldId id="314" r:id="rId20"/>
    <p:sldId id="316" r:id="rId21"/>
    <p:sldId id="313" r:id="rId22"/>
    <p:sldId id="317" r:id="rId23"/>
    <p:sldId id="318" r:id="rId24"/>
    <p:sldId id="319" r:id="rId25"/>
    <p:sldId id="320" r:id="rId26"/>
    <p:sldId id="321" r:id="rId27"/>
    <p:sldId id="322" r:id="rId28"/>
    <p:sldId id="305" r:id="rId29"/>
    <p:sldId id="264" r:id="rId30"/>
    <p:sldId id="301" r:id="rId31"/>
    <p:sldId id="302" r:id="rId32"/>
    <p:sldId id="303" r:id="rId33"/>
    <p:sldId id="304" r:id="rId34"/>
    <p:sldId id="299" r:id="rId35"/>
    <p:sldId id="328" r:id="rId36"/>
    <p:sldId id="330" r:id="rId37"/>
    <p:sldId id="307" r:id="rId38"/>
    <p:sldId id="329" r:id="rId39"/>
    <p:sldId id="308" r:id="rId40"/>
    <p:sldId id="327" r:id="rId41"/>
    <p:sldId id="325" r:id="rId42"/>
  </p:sldIdLst>
  <p:sldSz cx="18288000" cy="10287000"/>
  <p:notesSz cx="6858000" cy="9144000"/>
  <p:embeddedFontLst>
    <p:embeddedFont>
      <p:font typeface="Montserrat SemiBold" panose="020B0604020202020204" charset="0"/>
      <p:regular r:id="rId44"/>
      <p:bold r:id="rId45"/>
      <p:italic r:id="rId46"/>
      <p:boldItalic r:id="rId47"/>
    </p:embeddedFont>
    <p:embeddedFont>
      <p:font typeface="Verdana" panose="020B0604030504040204" pitchFamily="34" charset="0"/>
      <p:regular r:id="rId48"/>
      <p:bold r:id="rId49"/>
      <p:italic r:id="rId50"/>
      <p:boldItalic r:id="rId51"/>
    </p:embeddedFont>
    <p:embeddedFont>
      <p:font typeface="Codec Pro ExtraBold" panose="020B0604020202020204" charset="0"/>
      <p:regular r:id="rId52"/>
    </p:embeddedFont>
    <p:embeddedFont>
      <p:font typeface="Calibri" panose="020F0502020204030204" pitchFamily="34" charset="0"/>
      <p:regular r:id="rId53"/>
      <p:bold r:id="rId54"/>
      <p:italic r:id="rId55"/>
      <p:boldItalic r:id="rId56"/>
    </p:embeddedFont>
    <p:embeddedFont>
      <p:font typeface="Montserrat Light Bold" panose="020B0604020202020204" charset="0"/>
      <p:regular r:id="rId57"/>
    </p:embeddedFont>
    <p:embeddedFont>
      <p:font typeface="Montserrat Classic Bold" panose="020B0604020202020204" charset="0"/>
      <p:regular r:id="rId58"/>
    </p:embeddedFont>
    <p:embeddedFont>
      <p:font typeface="Montserrat" panose="020B0604020202020204" charset="0"/>
      <p:regular r:id="rId59"/>
      <p:bold r:id="rId60"/>
      <p:boldItalic r:id="rId61"/>
    </p:embeddedFont>
    <p:embeddedFont>
      <p:font typeface="Tahoma" panose="020B0604030504040204" pitchFamily="34" charset="0"/>
      <p:regular r:id="rId62"/>
      <p:bold r:id="rId63"/>
    </p:embeddedFont>
    <p:embeddedFont>
      <p:font typeface="Montserrat Classic" panose="020B0604020202020204" charset="0"/>
      <p:regular r:id="rId64"/>
    </p:embeddedFont>
    <p:embeddedFont>
      <p:font typeface="MingLiU_HKSCS-ExtB" panose="02020500000000000000" pitchFamily="18" charset="-120"/>
      <p:regular r:id="rId65"/>
    </p:embeddedFont>
    <p:embeddedFont>
      <p:font typeface="Montserrat ExtraBold" panose="020B0604020202020204" charset="0"/>
      <p:bold r:id="rId66"/>
      <p:boldItalic r:id="rId67"/>
    </p:embeddedFont>
    <p:embeddedFont>
      <p:font typeface="Montserrat Light"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747"/>
    <a:srgbClr val="474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22" autoAdjust="0"/>
  </p:normalViewPr>
  <p:slideViewPr>
    <p:cSldViewPr>
      <p:cViewPr varScale="1">
        <p:scale>
          <a:sx n="58" d="100"/>
          <a:sy n="58" d="100"/>
        </p:scale>
        <p:origin x="707" y="3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2.xml"/><Relationship Id="rId61"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8.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7.fntdata"/><Relationship Id="rId5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D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890EAA-CB06-4B4C-96DC-5B2393074817}" type="datetimeFigureOut">
              <a:rPr lang="es-DO" smtClean="0"/>
              <a:t>11/11/2024</a:t>
            </a:fld>
            <a:endParaRPr lang="es-D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D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D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D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22C64-EE41-46F0-ABE7-DB7C26A64B0F}" type="slidenum">
              <a:rPr lang="es-DO" smtClean="0"/>
              <a:t>‹#›</a:t>
            </a:fld>
            <a:endParaRPr lang="es-DO"/>
          </a:p>
        </p:txBody>
      </p:sp>
    </p:spTree>
    <p:extLst>
      <p:ext uri="{BB962C8B-B14F-4D97-AF65-F5344CB8AC3E}">
        <p14:creationId xmlns:p14="http://schemas.microsoft.com/office/powerpoint/2010/main" val="3444669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559F9-5FEA-4889-96D5-5F166A035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737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559F9-5FEA-4889-96D5-5F166A035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190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9:notes"/>
          <p:cNvSpPr txBox="1">
            <a:spLocks noGrp="1"/>
          </p:cNvSpPr>
          <p:nvPr>
            <p:ph type="body" idx="1"/>
          </p:nvPr>
        </p:nvSpPr>
        <p:spPr>
          <a:xfrm>
            <a:off x="1828800" y="4886325"/>
            <a:ext cx="14630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8" name="Google Shape;438;p2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6336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1244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6402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9660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5396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1630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1269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7262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084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8484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7394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3113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11"/>
        <p:cNvGrpSpPr/>
        <p:nvPr/>
      </p:nvGrpSpPr>
      <p:grpSpPr>
        <a:xfrm>
          <a:off x="0" y="0"/>
          <a:ext cx="0" cy="0"/>
          <a:chOff x="0" y="0"/>
          <a:chExt cx="0" cy="0"/>
        </a:xfrm>
      </p:grpSpPr>
      <p:sp>
        <p:nvSpPr>
          <p:cNvPr id="12" name="Google Shape;12;p36"/>
          <p:cNvSpPr txBox="1">
            <a:spLocks noGrp="1"/>
          </p:cNvSpPr>
          <p:nvPr>
            <p:ph type="ftr" idx="11"/>
          </p:nvPr>
        </p:nvSpPr>
        <p:spPr>
          <a:xfrm>
            <a:off x="5685525" y="8968637"/>
            <a:ext cx="2812415" cy="2997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b="0" i="0">
                <a:solidFill>
                  <a:srgbClr val="003775"/>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6"/>
          <p:cNvSpPr txBox="1">
            <a:spLocks noGrp="1"/>
          </p:cNvSpPr>
          <p:nvPr>
            <p:ph type="dt" idx="10"/>
          </p:nvPr>
        </p:nvSpPr>
        <p:spPr>
          <a:xfrm>
            <a:off x="1672276" y="8968637"/>
            <a:ext cx="3263900" cy="2997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b="0" i="0">
                <a:solidFill>
                  <a:srgbClr val="003775"/>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6"/>
          <p:cNvSpPr txBox="1">
            <a:spLocks noGrp="1"/>
          </p:cNvSpPr>
          <p:nvPr>
            <p:ph type="sldNum" idx="12"/>
          </p:nvPr>
        </p:nvSpPr>
        <p:spPr>
          <a:xfrm>
            <a:off x="16304659" y="9609865"/>
            <a:ext cx="336550" cy="335279"/>
          </a:xfrm>
          <a:prstGeom prst="rect">
            <a:avLst/>
          </a:prstGeom>
          <a:noFill/>
          <a:ln>
            <a:noFill/>
          </a:ln>
        </p:spPr>
        <p:txBody>
          <a:bodyPr spcFirstLastPara="1" wrap="square" lIns="0" tIns="0" rIns="0" bIns="0" anchor="t" anchorCtr="0">
            <a:spAutoFit/>
          </a:bodyPr>
          <a:lstStyle>
            <a:lvl1pPr marL="12700" marR="0" lvl="0" indent="0" algn="l">
              <a:lnSpc>
                <a:spcPct val="100000"/>
              </a:lnSpc>
              <a:spcBef>
                <a:spcPts val="0"/>
              </a:spcBef>
              <a:buNone/>
              <a:defRPr sz="2000" b="1" i="0" u="none" strike="noStrike" cap="none">
                <a:solidFill>
                  <a:srgbClr val="003775"/>
                </a:solidFill>
                <a:latin typeface="Verdana"/>
                <a:ea typeface="Verdana"/>
                <a:cs typeface="Verdana"/>
                <a:sym typeface="Verdana"/>
              </a:defRPr>
            </a:lvl1pPr>
            <a:lvl2pPr marL="12700" marR="0" lvl="1" indent="0" algn="l">
              <a:lnSpc>
                <a:spcPct val="100000"/>
              </a:lnSpc>
              <a:spcBef>
                <a:spcPts val="0"/>
              </a:spcBef>
              <a:buNone/>
              <a:defRPr sz="2000" b="1" i="0" u="none" strike="noStrike" cap="none">
                <a:solidFill>
                  <a:srgbClr val="003775"/>
                </a:solidFill>
                <a:latin typeface="Verdana"/>
                <a:ea typeface="Verdana"/>
                <a:cs typeface="Verdana"/>
                <a:sym typeface="Verdana"/>
              </a:defRPr>
            </a:lvl2pPr>
            <a:lvl3pPr marL="12700" marR="0" lvl="2" indent="0" algn="l">
              <a:lnSpc>
                <a:spcPct val="100000"/>
              </a:lnSpc>
              <a:spcBef>
                <a:spcPts val="0"/>
              </a:spcBef>
              <a:buNone/>
              <a:defRPr sz="2000" b="1" i="0" u="none" strike="noStrike" cap="none">
                <a:solidFill>
                  <a:srgbClr val="003775"/>
                </a:solidFill>
                <a:latin typeface="Verdana"/>
                <a:ea typeface="Verdana"/>
                <a:cs typeface="Verdana"/>
                <a:sym typeface="Verdana"/>
              </a:defRPr>
            </a:lvl3pPr>
            <a:lvl4pPr marL="12700" marR="0" lvl="3" indent="0" algn="l">
              <a:lnSpc>
                <a:spcPct val="100000"/>
              </a:lnSpc>
              <a:spcBef>
                <a:spcPts val="0"/>
              </a:spcBef>
              <a:buNone/>
              <a:defRPr sz="2000" b="1" i="0" u="none" strike="noStrike" cap="none">
                <a:solidFill>
                  <a:srgbClr val="003775"/>
                </a:solidFill>
                <a:latin typeface="Verdana"/>
                <a:ea typeface="Verdana"/>
                <a:cs typeface="Verdana"/>
                <a:sym typeface="Verdana"/>
              </a:defRPr>
            </a:lvl4pPr>
            <a:lvl5pPr marL="12700" marR="0" lvl="4" indent="0" algn="l">
              <a:lnSpc>
                <a:spcPct val="100000"/>
              </a:lnSpc>
              <a:spcBef>
                <a:spcPts val="0"/>
              </a:spcBef>
              <a:buNone/>
              <a:defRPr sz="2000" b="1" i="0" u="none" strike="noStrike" cap="none">
                <a:solidFill>
                  <a:srgbClr val="003775"/>
                </a:solidFill>
                <a:latin typeface="Verdana"/>
                <a:ea typeface="Verdana"/>
                <a:cs typeface="Verdana"/>
                <a:sym typeface="Verdana"/>
              </a:defRPr>
            </a:lvl5pPr>
            <a:lvl6pPr marL="12700" marR="0" lvl="5" indent="0" algn="l">
              <a:lnSpc>
                <a:spcPct val="100000"/>
              </a:lnSpc>
              <a:spcBef>
                <a:spcPts val="0"/>
              </a:spcBef>
              <a:buNone/>
              <a:defRPr sz="2000" b="1" i="0" u="none" strike="noStrike" cap="none">
                <a:solidFill>
                  <a:srgbClr val="003775"/>
                </a:solidFill>
                <a:latin typeface="Verdana"/>
                <a:ea typeface="Verdana"/>
                <a:cs typeface="Verdana"/>
                <a:sym typeface="Verdana"/>
              </a:defRPr>
            </a:lvl6pPr>
            <a:lvl7pPr marL="12700" marR="0" lvl="6" indent="0" algn="l">
              <a:lnSpc>
                <a:spcPct val="100000"/>
              </a:lnSpc>
              <a:spcBef>
                <a:spcPts val="0"/>
              </a:spcBef>
              <a:buNone/>
              <a:defRPr sz="2000" b="1" i="0" u="none" strike="noStrike" cap="none">
                <a:solidFill>
                  <a:srgbClr val="003775"/>
                </a:solidFill>
                <a:latin typeface="Verdana"/>
                <a:ea typeface="Verdana"/>
                <a:cs typeface="Verdana"/>
                <a:sym typeface="Verdana"/>
              </a:defRPr>
            </a:lvl7pPr>
            <a:lvl8pPr marL="12700" marR="0" lvl="7" indent="0" algn="l">
              <a:lnSpc>
                <a:spcPct val="100000"/>
              </a:lnSpc>
              <a:spcBef>
                <a:spcPts val="0"/>
              </a:spcBef>
              <a:buNone/>
              <a:defRPr sz="2000" b="1" i="0" u="none" strike="noStrike" cap="none">
                <a:solidFill>
                  <a:srgbClr val="003775"/>
                </a:solidFill>
                <a:latin typeface="Verdana"/>
                <a:ea typeface="Verdana"/>
                <a:cs typeface="Verdana"/>
                <a:sym typeface="Verdana"/>
              </a:defRPr>
            </a:lvl8pPr>
            <a:lvl9pPr marL="12700" marR="0" lvl="8" indent="0" algn="l">
              <a:lnSpc>
                <a:spcPct val="100000"/>
              </a:lnSpc>
              <a:spcBef>
                <a:spcPts val="0"/>
              </a:spcBef>
              <a:buNone/>
              <a:defRPr sz="2000" b="1" i="0" u="none" strike="noStrike" cap="none">
                <a:solidFill>
                  <a:srgbClr val="003775"/>
                </a:solidFill>
                <a:latin typeface="Verdana"/>
                <a:ea typeface="Verdana"/>
                <a:cs typeface="Verdana"/>
                <a:sym typeface="Verdana"/>
              </a:defRPr>
            </a:lvl9pPr>
          </a:lstStyle>
          <a:p>
            <a:pPr marL="12700" lvl="0" indent="0" algn="l" rtl="0">
              <a:spcBef>
                <a:spcPts val="0"/>
              </a:spcBef>
              <a:spcAft>
                <a:spcPts val="0"/>
              </a:spcAft>
              <a:buNone/>
            </a:pPr>
            <a:r>
              <a:rPr lang="es-DO"/>
              <a:t>1</a:t>
            </a:r>
            <a:fld id="{00000000-1234-1234-1234-123412341234}" type="slidenum">
              <a:rPr lang="es-DO"/>
              <a:t>‹#›</a:t>
            </a:fld>
            <a:endParaRPr/>
          </a:p>
        </p:txBody>
      </p:sp>
    </p:spTree>
    <p:extLst>
      <p:ext uri="{BB962C8B-B14F-4D97-AF65-F5344CB8AC3E}">
        <p14:creationId xmlns:p14="http://schemas.microsoft.com/office/powerpoint/2010/main" val="3505846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3994429" y="534463"/>
            <a:ext cx="10299141" cy="133413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500" b="1" i="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7"/>
          <p:cNvSpPr txBox="1">
            <a:spLocks noGrp="1"/>
          </p:cNvSpPr>
          <p:nvPr>
            <p:ph type="ftr" idx="11"/>
          </p:nvPr>
        </p:nvSpPr>
        <p:spPr>
          <a:xfrm>
            <a:off x="5685525" y="8968637"/>
            <a:ext cx="2812415" cy="2997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b="0" i="0">
                <a:solidFill>
                  <a:srgbClr val="003775"/>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7"/>
          <p:cNvSpPr txBox="1">
            <a:spLocks noGrp="1"/>
          </p:cNvSpPr>
          <p:nvPr>
            <p:ph type="dt" idx="10"/>
          </p:nvPr>
        </p:nvSpPr>
        <p:spPr>
          <a:xfrm>
            <a:off x="1672276" y="8968637"/>
            <a:ext cx="3263900" cy="2997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b="0" i="0">
                <a:solidFill>
                  <a:srgbClr val="003775"/>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7"/>
          <p:cNvSpPr txBox="1">
            <a:spLocks noGrp="1"/>
          </p:cNvSpPr>
          <p:nvPr>
            <p:ph type="sldNum" idx="12"/>
          </p:nvPr>
        </p:nvSpPr>
        <p:spPr>
          <a:xfrm>
            <a:off x="16304659" y="9609865"/>
            <a:ext cx="336550" cy="335279"/>
          </a:xfrm>
          <a:prstGeom prst="rect">
            <a:avLst/>
          </a:prstGeom>
          <a:noFill/>
          <a:ln>
            <a:noFill/>
          </a:ln>
        </p:spPr>
        <p:txBody>
          <a:bodyPr spcFirstLastPara="1" wrap="square" lIns="0" tIns="0" rIns="0" bIns="0" anchor="t" anchorCtr="0">
            <a:spAutoFit/>
          </a:bodyPr>
          <a:lstStyle>
            <a:lvl1pPr marL="12700" marR="0" lvl="0" indent="0" algn="l">
              <a:lnSpc>
                <a:spcPct val="100000"/>
              </a:lnSpc>
              <a:spcBef>
                <a:spcPts val="0"/>
              </a:spcBef>
              <a:buNone/>
              <a:defRPr sz="2000" b="1" i="0">
                <a:solidFill>
                  <a:srgbClr val="003775"/>
                </a:solidFill>
                <a:latin typeface="Verdana"/>
                <a:ea typeface="Verdana"/>
                <a:cs typeface="Verdana"/>
                <a:sym typeface="Verdana"/>
              </a:defRPr>
            </a:lvl1pPr>
            <a:lvl2pPr marL="12700" marR="0" lvl="1" indent="0" algn="l">
              <a:lnSpc>
                <a:spcPct val="100000"/>
              </a:lnSpc>
              <a:spcBef>
                <a:spcPts val="0"/>
              </a:spcBef>
              <a:buNone/>
              <a:defRPr sz="2000" b="1" i="0">
                <a:solidFill>
                  <a:srgbClr val="003775"/>
                </a:solidFill>
                <a:latin typeface="Verdana"/>
                <a:ea typeface="Verdana"/>
                <a:cs typeface="Verdana"/>
                <a:sym typeface="Verdana"/>
              </a:defRPr>
            </a:lvl2pPr>
            <a:lvl3pPr marL="12700" marR="0" lvl="2" indent="0" algn="l">
              <a:lnSpc>
                <a:spcPct val="100000"/>
              </a:lnSpc>
              <a:spcBef>
                <a:spcPts val="0"/>
              </a:spcBef>
              <a:buNone/>
              <a:defRPr sz="2000" b="1" i="0">
                <a:solidFill>
                  <a:srgbClr val="003775"/>
                </a:solidFill>
                <a:latin typeface="Verdana"/>
                <a:ea typeface="Verdana"/>
                <a:cs typeface="Verdana"/>
                <a:sym typeface="Verdana"/>
              </a:defRPr>
            </a:lvl3pPr>
            <a:lvl4pPr marL="12700" marR="0" lvl="3" indent="0" algn="l">
              <a:lnSpc>
                <a:spcPct val="100000"/>
              </a:lnSpc>
              <a:spcBef>
                <a:spcPts val="0"/>
              </a:spcBef>
              <a:buNone/>
              <a:defRPr sz="2000" b="1" i="0">
                <a:solidFill>
                  <a:srgbClr val="003775"/>
                </a:solidFill>
                <a:latin typeface="Verdana"/>
                <a:ea typeface="Verdana"/>
                <a:cs typeface="Verdana"/>
                <a:sym typeface="Verdana"/>
              </a:defRPr>
            </a:lvl4pPr>
            <a:lvl5pPr marL="12700" marR="0" lvl="4" indent="0" algn="l">
              <a:lnSpc>
                <a:spcPct val="100000"/>
              </a:lnSpc>
              <a:spcBef>
                <a:spcPts val="0"/>
              </a:spcBef>
              <a:buNone/>
              <a:defRPr sz="2000" b="1" i="0">
                <a:solidFill>
                  <a:srgbClr val="003775"/>
                </a:solidFill>
                <a:latin typeface="Verdana"/>
                <a:ea typeface="Verdana"/>
                <a:cs typeface="Verdana"/>
                <a:sym typeface="Verdana"/>
              </a:defRPr>
            </a:lvl5pPr>
            <a:lvl6pPr marL="12700" marR="0" lvl="5" indent="0" algn="l">
              <a:lnSpc>
                <a:spcPct val="100000"/>
              </a:lnSpc>
              <a:spcBef>
                <a:spcPts val="0"/>
              </a:spcBef>
              <a:buNone/>
              <a:defRPr sz="2000" b="1" i="0">
                <a:solidFill>
                  <a:srgbClr val="003775"/>
                </a:solidFill>
                <a:latin typeface="Verdana"/>
                <a:ea typeface="Verdana"/>
                <a:cs typeface="Verdana"/>
                <a:sym typeface="Verdana"/>
              </a:defRPr>
            </a:lvl6pPr>
            <a:lvl7pPr marL="12700" marR="0" lvl="6" indent="0" algn="l">
              <a:lnSpc>
                <a:spcPct val="100000"/>
              </a:lnSpc>
              <a:spcBef>
                <a:spcPts val="0"/>
              </a:spcBef>
              <a:buNone/>
              <a:defRPr sz="2000" b="1" i="0">
                <a:solidFill>
                  <a:srgbClr val="003775"/>
                </a:solidFill>
                <a:latin typeface="Verdana"/>
                <a:ea typeface="Verdana"/>
                <a:cs typeface="Verdana"/>
                <a:sym typeface="Verdana"/>
              </a:defRPr>
            </a:lvl7pPr>
            <a:lvl8pPr marL="12700" marR="0" lvl="7" indent="0" algn="l">
              <a:lnSpc>
                <a:spcPct val="100000"/>
              </a:lnSpc>
              <a:spcBef>
                <a:spcPts val="0"/>
              </a:spcBef>
              <a:buNone/>
              <a:defRPr sz="2000" b="1" i="0">
                <a:solidFill>
                  <a:srgbClr val="003775"/>
                </a:solidFill>
                <a:latin typeface="Verdana"/>
                <a:ea typeface="Verdana"/>
                <a:cs typeface="Verdana"/>
                <a:sym typeface="Verdana"/>
              </a:defRPr>
            </a:lvl8pPr>
            <a:lvl9pPr marL="12700" marR="0" lvl="8" indent="0" algn="l">
              <a:lnSpc>
                <a:spcPct val="100000"/>
              </a:lnSpc>
              <a:spcBef>
                <a:spcPts val="0"/>
              </a:spcBef>
              <a:buNone/>
              <a:defRPr sz="2000" b="1" i="0">
                <a:solidFill>
                  <a:srgbClr val="003775"/>
                </a:solidFill>
                <a:latin typeface="Verdana"/>
                <a:ea typeface="Verdana"/>
                <a:cs typeface="Verdana"/>
                <a:sym typeface="Verdana"/>
              </a:defRPr>
            </a:lvl9pPr>
          </a:lstStyle>
          <a:p>
            <a:pPr marL="12700" lvl="0" indent="0" algn="l" rtl="0">
              <a:spcBef>
                <a:spcPts val="0"/>
              </a:spcBef>
              <a:spcAft>
                <a:spcPts val="0"/>
              </a:spcAft>
              <a:buNone/>
            </a:pPr>
            <a:r>
              <a:rPr lang="es-DO"/>
              <a:t>1</a:t>
            </a:r>
            <a:fld id="{00000000-1234-1234-1234-123412341234}" type="slidenum">
              <a:rPr lang="es-DO"/>
              <a:t>‹#›</a:t>
            </a:fld>
            <a:endParaRPr/>
          </a:p>
        </p:txBody>
      </p:sp>
    </p:spTree>
    <p:extLst>
      <p:ext uri="{BB962C8B-B14F-4D97-AF65-F5344CB8AC3E}">
        <p14:creationId xmlns:p14="http://schemas.microsoft.com/office/powerpoint/2010/main" val="1045152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38"/>
          <p:cNvSpPr txBox="1">
            <a:spLocks noGrp="1"/>
          </p:cNvSpPr>
          <p:nvPr>
            <p:ph type="title"/>
          </p:nvPr>
        </p:nvSpPr>
        <p:spPr>
          <a:xfrm>
            <a:off x="3994429" y="534463"/>
            <a:ext cx="10299141" cy="133413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500" b="1" i="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8"/>
          <p:cNvSpPr txBox="1">
            <a:spLocks noGrp="1"/>
          </p:cNvSpPr>
          <p:nvPr>
            <p:ph type="body" idx="1"/>
          </p:nvPr>
        </p:nvSpPr>
        <p:spPr>
          <a:xfrm>
            <a:off x="5482885" y="4483040"/>
            <a:ext cx="10380344" cy="314960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050" b="0" i="0">
                <a:solidFill>
                  <a:srgbClr val="003775"/>
                </a:solidFill>
                <a:latin typeface="Verdana"/>
                <a:ea typeface="Verdana"/>
                <a:cs typeface="Verdana"/>
                <a:sym typeface="Verdana"/>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 name="Google Shape;23;p38"/>
          <p:cNvSpPr txBox="1">
            <a:spLocks noGrp="1"/>
          </p:cNvSpPr>
          <p:nvPr>
            <p:ph type="ftr" idx="11"/>
          </p:nvPr>
        </p:nvSpPr>
        <p:spPr>
          <a:xfrm>
            <a:off x="5685525" y="8968637"/>
            <a:ext cx="2812415" cy="2997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b="0" i="0">
                <a:solidFill>
                  <a:srgbClr val="003775"/>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8"/>
          <p:cNvSpPr txBox="1">
            <a:spLocks noGrp="1"/>
          </p:cNvSpPr>
          <p:nvPr>
            <p:ph type="dt" idx="10"/>
          </p:nvPr>
        </p:nvSpPr>
        <p:spPr>
          <a:xfrm>
            <a:off x="1672276" y="8968637"/>
            <a:ext cx="3263900" cy="2997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b="0" i="0">
                <a:solidFill>
                  <a:srgbClr val="003775"/>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8"/>
          <p:cNvSpPr txBox="1">
            <a:spLocks noGrp="1"/>
          </p:cNvSpPr>
          <p:nvPr>
            <p:ph type="sldNum" idx="12"/>
          </p:nvPr>
        </p:nvSpPr>
        <p:spPr>
          <a:xfrm>
            <a:off x="16304659" y="9609865"/>
            <a:ext cx="336550" cy="335279"/>
          </a:xfrm>
          <a:prstGeom prst="rect">
            <a:avLst/>
          </a:prstGeom>
          <a:noFill/>
          <a:ln>
            <a:noFill/>
          </a:ln>
        </p:spPr>
        <p:txBody>
          <a:bodyPr spcFirstLastPara="1" wrap="square" lIns="0" tIns="0" rIns="0" bIns="0" anchor="t" anchorCtr="0">
            <a:spAutoFit/>
          </a:bodyPr>
          <a:lstStyle>
            <a:lvl1pPr marL="12700" marR="0" lvl="0" indent="0" algn="l">
              <a:lnSpc>
                <a:spcPct val="100000"/>
              </a:lnSpc>
              <a:spcBef>
                <a:spcPts val="0"/>
              </a:spcBef>
              <a:buNone/>
              <a:defRPr sz="2000" b="1" i="0">
                <a:solidFill>
                  <a:srgbClr val="003775"/>
                </a:solidFill>
                <a:latin typeface="Verdana"/>
                <a:ea typeface="Verdana"/>
                <a:cs typeface="Verdana"/>
                <a:sym typeface="Verdana"/>
              </a:defRPr>
            </a:lvl1pPr>
            <a:lvl2pPr marL="12700" marR="0" lvl="1" indent="0" algn="l">
              <a:lnSpc>
                <a:spcPct val="100000"/>
              </a:lnSpc>
              <a:spcBef>
                <a:spcPts val="0"/>
              </a:spcBef>
              <a:buNone/>
              <a:defRPr sz="2000" b="1" i="0">
                <a:solidFill>
                  <a:srgbClr val="003775"/>
                </a:solidFill>
                <a:latin typeface="Verdana"/>
                <a:ea typeface="Verdana"/>
                <a:cs typeface="Verdana"/>
                <a:sym typeface="Verdana"/>
              </a:defRPr>
            </a:lvl2pPr>
            <a:lvl3pPr marL="12700" marR="0" lvl="2" indent="0" algn="l">
              <a:lnSpc>
                <a:spcPct val="100000"/>
              </a:lnSpc>
              <a:spcBef>
                <a:spcPts val="0"/>
              </a:spcBef>
              <a:buNone/>
              <a:defRPr sz="2000" b="1" i="0">
                <a:solidFill>
                  <a:srgbClr val="003775"/>
                </a:solidFill>
                <a:latin typeface="Verdana"/>
                <a:ea typeface="Verdana"/>
                <a:cs typeface="Verdana"/>
                <a:sym typeface="Verdana"/>
              </a:defRPr>
            </a:lvl3pPr>
            <a:lvl4pPr marL="12700" marR="0" lvl="3" indent="0" algn="l">
              <a:lnSpc>
                <a:spcPct val="100000"/>
              </a:lnSpc>
              <a:spcBef>
                <a:spcPts val="0"/>
              </a:spcBef>
              <a:buNone/>
              <a:defRPr sz="2000" b="1" i="0">
                <a:solidFill>
                  <a:srgbClr val="003775"/>
                </a:solidFill>
                <a:latin typeface="Verdana"/>
                <a:ea typeface="Verdana"/>
                <a:cs typeface="Verdana"/>
                <a:sym typeface="Verdana"/>
              </a:defRPr>
            </a:lvl4pPr>
            <a:lvl5pPr marL="12700" marR="0" lvl="4" indent="0" algn="l">
              <a:lnSpc>
                <a:spcPct val="100000"/>
              </a:lnSpc>
              <a:spcBef>
                <a:spcPts val="0"/>
              </a:spcBef>
              <a:buNone/>
              <a:defRPr sz="2000" b="1" i="0">
                <a:solidFill>
                  <a:srgbClr val="003775"/>
                </a:solidFill>
                <a:latin typeface="Verdana"/>
                <a:ea typeface="Verdana"/>
                <a:cs typeface="Verdana"/>
                <a:sym typeface="Verdana"/>
              </a:defRPr>
            </a:lvl5pPr>
            <a:lvl6pPr marL="12700" marR="0" lvl="5" indent="0" algn="l">
              <a:lnSpc>
                <a:spcPct val="100000"/>
              </a:lnSpc>
              <a:spcBef>
                <a:spcPts val="0"/>
              </a:spcBef>
              <a:buNone/>
              <a:defRPr sz="2000" b="1" i="0">
                <a:solidFill>
                  <a:srgbClr val="003775"/>
                </a:solidFill>
                <a:latin typeface="Verdana"/>
                <a:ea typeface="Verdana"/>
                <a:cs typeface="Verdana"/>
                <a:sym typeface="Verdana"/>
              </a:defRPr>
            </a:lvl6pPr>
            <a:lvl7pPr marL="12700" marR="0" lvl="6" indent="0" algn="l">
              <a:lnSpc>
                <a:spcPct val="100000"/>
              </a:lnSpc>
              <a:spcBef>
                <a:spcPts val="0"/>
              </a:spcBef>
              <a:buNone/>
              <a:defRPr sz="2000" b="1" i="0">
                <a:solidFill>
                  <a:srgbClr val="003775"/>
                </a:solidFill>
                <a:latin typeface="Verdana"/>
                <a:ea typeface="Verdana"/>
                <a:cs typeface="Verdana"/>
                <a:sym typeface="Verdana"/>
              </a:defRPr>
            </a:lvl7pPr>
            <a:lvl8pPr marL="12700" marR="0" lvl="7" indent="0" algn="l">
              <a:lnSpc>
                <a:spcPct val="100000"/>
              </a:lnSpc>
              <a:spcBef>
                <a:spcPts val="0"/>
              </a:spcBef>
              <a:buNone/>
              <a:defRPr sz="2000" b="1" i="0">
                <a:solidFill>
                  <a:srgbClr val="003775"/>
                </a:solidFill>
                <a:latin typeface="Verdana"/>
                <a:ea typeface="Verdana"/>
                <a:cs typeface="Verdana"/>
                <a:sym typeface="Verdana"/>
              </a:defRPr>
            </a:lvl8pPr>
            <a:lvl9pPr marL="12700" marR="0" lvl="8" indent="0" algn="l">
              <a:lnSpc>
                <a:spcPct val="100000"/>
              </a:lnSpc>
              <a:spcBef>
                <a:spcPts val="0"/>
              </a:spcBef>
              <a:buNone/>
              <a:defRPr sz="2000" b="1" i="0">
                <a:solidFill>
                  <a:srgbClr val="003775"/>
                </a:solidFill>
                <a:latin typeface="Verdana"/>
                <a:ea typeface="Verdana"/>
                <a:cs typeface="Verdana"/>
                <a:sym typeface="Verdana"/>
              </a:defRPr>
            </a:lvl9pPr>
          </a:lstStyle>
          <a:p>
            <a:pPr marL="12700" lvl="0" indent="0" algn="l" rtl="0">
              <a:spcBef>
                <a:spcPts val="0"/>
              </a:spcBef>
              <a:spcAft>
                <a:spcPts val="0"/>
              </a:spcAft>
              <a:buNone/>
            </a:pPr>
            <a:r>
              <a:rPr lang="es-DO"/>
              <a:t>1</a:t>
            </a:r>
            <a:fld id="{00000000-1234-1234-1234-123412341234}" type="slidenum">
              <a:rPr lang="es-DO"/>
              <a:t>‹#›</a:t>
            </a:fld>
            <a:endParaRPr/>
          </a:p>
        </p:txBody>
      </p:sp>
    </p:spTree>
    <p:extLst>
      <p:ext uri="{BB962C8B-B14F-4D97-AF65-F5344CB8AC3E}">
        <p14:creationId xmlns:p14="http://schemas.microsoft.com/office/powerpoint/2010/main" val="2724628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3"/>
        <p:cNvGrpSpPr/>
        <p:nvPr/>
      </p:nvGrpSpPr>
      <p:grpSpPr>
        <a:xfrm>
          <a:off x="0" y="0"/>
          <a:ext cx="0" cy="0"/>
          <a:chOff x="0" y="0"/>
          <a:chExt cx="0" cy="0"/>
        </a:xfrm>
      </p:grpSpPr>
      <p:sp>
        <p:nvSpPr>
          <p:cNvPr id="34" name="Google Shape;34;p40"/>
          <p:cNvSpPr txBox="1">
            <a:spLocks noGrp="1"/>
          </p:cNvSpPr>
          <p:nvPr>
            <p:ph type="ctrTitle"/>
          </p:nvPr>
        </p:nvSpPr>
        <p:spPr>
          <a:xfrm>
            <a:off x="1371600" y="3188970"/>
            <a:ext cx="15544800" cy="216027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0"/>
          <p:cNvSpPr txBox="1">
            <a:spLocks noGrp="1"/>
          </p:cNvSpPr>
          <p:nvPr>
            <p:ph type="subTitle" idx="1"/>
          </p:nvPr>
        </p:nvSpPr>
        <p:spPr>
          <a:xfrm>
            <a:off x="2743200" y="5760720"/>
            <a:ext cx="12801600" cy="25717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0"/>
          <p:cNvSpPr txBox="1">
            <a:spLocks noGrp="1"/>
          </p:cNvSpPr>
          <p:nvPr>
            <p:ph type="ftr" idx="11"/>
          </p:nvPr>
        </p:nvSpPr>
        <p:spPr>
          <a:xfrm>
            <a:off x="5685525" y="8968637"/>
            <a:ext cx="2812415" cy="2997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b="0" i="0">
                <a:solidFill>
                  <a:srgbClr val="003775"/>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0"/>
          <p:cNvSpPr txBox="1">
            <a:spLocks noGrp="1"/>
          </p:cNvSpPr>
          <p:nvPr>
            <p:ph type="dt" idx="10"/>
          </p:nvPr>
        </p:nvSpPr>
        <p:spPr>
          <a:xfrm>
            <a:off x="1672276" y="8968637"/>
            <a:ext cx="3263900" cy="2997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b="0" i="0">
                <a:solidFill>
                  <a:srgbClr val="003775"/>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0"/>
          <p:cNvSpPr txBox="1">
            <a:spLocks noGrp="1"/>
          </p:cNvSpPr>
          <p:nvPr>
            <p:ph type="sldNum" idx="12"/>
          </p:nvPr>
        </p:nvSpPr>
        <p:spPr>
          <a:xfrm>
            <a:off x="16304659" y="9609865"/>
            <a:ext cx="336550" cy="335279"/>
          </a:xfrm>
          <a:prstGeom prst="rect">
            <a:avLst/>
          </a:prstGeom>
          <a:noFill/>
          <a:ln>
            <a:noFill/>
          </a:ln>
        </p:spPr>
        <p:txBody>
          <a:bodyPr spcFirstLastPara="1" wrap="square" lIns="0" tIns="0" rIns="0" bIns="0" anchor="t" anchorCtr="0">
            <a:spAutoFit/>
          </a:bodyPr>
          <a:lstStyle>
            <a:lvl1pPr marL="12700" marR="0" lvl="0" indent="0" algn="l">
              <a:lnSpc>
                <a:spcPct val="100000"/>
              </a:lnSpc>
              <a:spcBef>
                <a:spcPts val="0"/>
              </a:spcBef>
              <a:buNone/>
              <a:defRPr sz="2000" b="1" i="0">
                <a:solidFill>
                  <a:srgbClr val="003775"/>
                </a:solidFill>
                <a:latin typeface="Verdana"/>
                <a:ea typeface="Verdana"/>
                <a:cs typeface="Verdana"/>
                <a:sym typeface="Verdana"/>
              </a:defRPr>
            </a:lvl1pPr>
            <a:lvl2pPr marL="12700" marR="0" lvl="1" indent="0" algn="l">
              <a:lnSpc>
                <a:spcPct val="100000"/>
              </a:lnSpc>
              <a:spcBef>
                <a:spcPts val="0"/>
              </a:spcBef>
              <a:buNone/>
              <a:defRPr sz="2000" b="1" i="0">
                <a:solidFill>
                  <a:srgbClr val="003775"/>
                </a:solidFill>
                <a:latin typeface="Verdana"/>
                <a:ea typeface="Verdana"/>
                <a:cs typeface="Verdana"/>
                <a:sym typeface="Verdana"/>
              </a:defRPr>
            </a:lvl2pPr>
            <a:lvl3pPr marL="12700" marR="0" lvl="2" indent="0" algn="l">
              <a:lnSpc>
                <a:spcPct val="100000"/>
              </a:lnSpc>
              <a:spcBef>
                <a:spcPts val="0"/>
              </a:spcBef>
              <a:buNone/>
              <a:defRPr sz="2000" b="1" i="0">
                <a:solidFill>
                  <a:srgbClr val="003775"/>
                </a:solidFill>
                <a:latin typeface="Verdana"/>
                <a:ea typeface="Verdana"/>
                <a:cs typeface="Verdana"/>
                <a:sym typeface="Verdana"/>
              </a:defRPr>
            </a:lvl3pPr>
            <a:lvl4pPr marL="12700" marR="0" lvl="3" indent="0" algn="l">
              <a:lnSpc>
                <a:spcPct val="100000"/>
              </a:lnSpc>
              <a:spcBef>
                <a:spcPts val="0"/>
              </a:spcBef>
              <a:buNone/>
              <a:defRPr sz="2000" b="1" i="0">
                <a:solidFill>
                  <a:srgbClr val="003775"/>
                </a:solidFill>
                <a:latin typeface="Verdana"/>
                <a:ea typeface="Verdana"/>
                <a:cs typeface="Verdana"/>
                <a:sym typeface="Verdana"/>
              </a:defRPr>
            </a:lvl4pPr>
            <a:lvl5pPr marL="12700" marR="0" lvl="4" indent="0" algn="l">
              <a:lnSpc>
                <a:spcPct val="100000"/>
              </a:lnSpc>
              <a:spcBef>
                <a:spcPts val="0"/>
              </a:spcBef>
              <a:buNone/>
              <a:defRPr sz="2000" b="1" i="0">
                <a:solidFill>
                  <a:srgbClr val="003775"/>
                </a:solidFill>
                <a:latin typeface="Verdana"/>
                <a:ea typeface="Verdana"/>
                <a:cs typeface="Verdana"/>
                <a:sym typeface="Verdana"/>
              </a:defRPr>
            </a:lvl5pPr>
            <a:lvl6pPr marL="12700" marR="0" lvl="5" indent="0" algn="l">
              <a:lnSpc>
                <a:spcPct val="100000"/>
              </a:lnSpc>
              <a:spcBef>
                <a:spcPts val="0"/>
              </a:spcBef>
              <a:buNone/>
              <a:defRPr sz="2000" b="1" i="0">
                <a:solidFill>
                  <a:srgbClr val="003775"/>
                </a:solidFill>
                <a:latin typeface="Verdana"/>
                <a:ea typeface="Verdana"/>
                <a:cs typeface="Verdana"/>
                <a:sym typeface="Verdana"/>
              </a:defRPr>
            </a:lvl6pPr>
            <a:lvl7pPr marL="12700" marR="0" lvl="6" indent="0" algn="l">
              <a:lnSpc>
                <a:spcPct val="100000"/>
              </a:lnSpc>
              <a:spcBef>
                <a:spcPts val="0"/>
              </a:spcBef>
              <a:buNone/>
              <a:defRPr sz="2000" b="1" i="0">
                <a:solidFill>
                  <a:srgbClr val="003775"/>
                </a:solidFill>
                <a:latin typeface="Verdana"/>
                <a:ea typeface="Verdana"/>
                <a:cs typeface="Verdana"/>
                <a:sym typeface="Verdana"/>
              </a:defRPr>
            </a:lvl7pPr>
            <a:lvl8pPr marL="12700" marR="0" lvl="7" indent="0" algn="l">
              <a:lnSpc>
                <a:spcPct val="100000"/>
              </a:lnSpc>
              <a:spcBef>
                <a:spcPts val="0"/>
              </a:spcBef>
              <a:buNone/>
              <a:defRPr sz="2000" b="1" i="0">
                <a:solidFill>
                  <a:srgbClr val="003775"/>
                </a:solidFill>
                <a:latin typeface="Verdana"/>
                <a:ea typeface="Verdana"/>
                <a:cs typeface="Verdana"/>
                <a:sym typeface="Verdana"/>
              </a:defRPr>
            </a:lvl8pPr>
            <a:lvl9pPr marL="12700" marR="0" lvl="8" indent="0" algn="l">
              <a:lnSpc>
                <a:spcPct val="100000"/>
              </a:lnSpc>
              <a:spcBef>
                <a:spcPts val="0"/>
              </a:spcBef>
              <a:buNone/>
              <a:defRPr sz="2000" b="1" i="0">
                <a:solidFill>
                  <a:srgbClr val="003775"/>
                </a:solidFill>
                <a:latin typeface="Verdana"/>
                <a:ea typeface="Verdana"/>
                <a:cs typeface="Verdana"/>
                <a:sym typeface="Verdana"/>
              </a:defRPr>
            </a:lvl9pPr>
          </a:lstStyle>
          <a:p>
            <a:pPr marL="12700" lvl="0" indent="0" algn="l" rtl="0">
              <a:spcBef>
                <a:spcPts val="0"/>
              </a:spcBef>
              <a:spcAft>
                <a:spcPts val="0"/>
              </a:spcAft>
              <a:buNone/>
            </a:pPr>
            <a:r>
              <a:rPr lang="es-DO"/>
              <a:t>1</a:t>
            </a:r>
            <a:fld id="{00000000-1234-1234-1234-123412341234}" type="slidenum">
              <a:rPr lang="es-DO"/>
              <a:t>‹#›</a:t>
            </a:fld>
            <a:endParaRPr/>
          </a:p>
        </p:txBody>
      </p:sp>
    </p:spTree>
    <p:extLst>
      <p:ext uri="{BB962C8B-B14F-4D97-AF65-F5344CB8AC3E}">
        <p14:creationId xmlns:p14="http://schemas.microsoft.com/office/powerpoint/2010/main" val="4181148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1108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3994429" y="534463"/>
            <a:ext cx="10299141" cy="133413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3500" b="1"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5"/>
          <p:cNvSpPr txBox="1">
            <a:spLocks noGrp="1"/>
          </p:cNvSpPr>
          <p:nvPr>
            <p:ph type="body" idx="1"/>
          </p:nvPr>
        </p:nvSpPr>
        <p:spPr>
          <a:xfrm>
            <a:off x="5482885" y="4483040"/>
            <a:ext cx="10380344" cy="314960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2050" b="0" i="0" u="none" strike="noStrike" cap="none">
                <a:solidFill>
                  <a:srgbClr val="003775"/>
                </a:solidFill>
                <a:latin typeface="Verdana"/>
                <a:ea typeface="Verdana"/>
                <a:cs typeface="Verdana"/>
                <a:sym typeface="Verdana"/>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 name="Google Shape;8;p35"/>
          <p:cNvSpPr txBox="1">
            <a:spLocks noGrp="1"/>
          </p:cNvSpPr>
          <p:nvPr>
            <p:ph type="ftr" idx="11"/>
          </p:nvPr>
        </p:nvSpPr>
        <p:spPr>
          <a:xfrm>
            <a:off x="5685525" y="8968637"/>
            <a:ext cx="2812415" cy="29972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solidFill>
                  <a:srgbClr val="003775"/>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5"/>
          <p:cNvSpPr txBox="1">
            <a:spLocks noGrp="1"/>
          </p:cNvSpPr>
          <p:nvPr>
            <p:ph type="dt" idx="10"/>
          </p:nvPr>
        </p:nvSpPr>
        <p:spPr>
          <a:xfrm>
            <a:off x="1672276" y="8968637"/>
            <a:ext cx="3263900" cy="29972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solidFill>
                  <a:srgbClr val="003775"/>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5"/>
          <p:cNvSpPr txBox="1">
            <a:spLocks noGrp="1"/>
          </p:cNvSpPr>
          <p:nvPr>
            <p:ph type="sldNum" idx="12"/>
          </p:nvPr>
        </p:nvSpPr>
        <p:spPr>
          <a:xfrm>
            <a:off x="16304659" y="9609865"/>
            <a:ext cx="336550" cy="335279"/>
          </a:xfrm>
          <a:prstGeom prst="rect">
            <a:avLst/>
          </a:prstGeom>
          <a:noFill/>
          <a:ln>
            <a:noFill/>
          </a:ln>
        </p:spPr>
        <p:txBody>
          <a:bodyPr spcFirstLastPara="1" wrap="square" lIns="0" tIns="0" rIns="0" bIns="0" anchor="t" anchorCtr="0">
            <a:spAutoFit/>
          </a:bodyPr>
          <a:lstStyle>
            <a:lvl1pPr marL="12700" marR="0" lvl="0" indent="0" algn="l" rtl="0">
              <a:lnSpc>
                <a:spcPct val="100000"/>
              </a:lnSpc>
              <a:spcBef>
                <a:spcPts val="0"/>
              </a:spcBef>
              <a:buNone/>
              <a:defRPr sz="2000" b="1" i="0" u="none" strike="noStrike" cap="none">
                <a:solidFill>
                  <a:srgbClr val="003775"/>
                </a:solidFill>
                <a:latin typeface="Verdana"/>
                <a:ea typeface="Verdana"/>
                <a:cs typeface="Verdana"/>
                <a:sym typeface="Verdana"/>
              </a:defRPr>
            </a:lvl1pPr>
            <a:lvl2pPr marL="12700" marR="0" lvl="1" indent="0" algn="l" rtl="0">
              <a:lnSpc>
                <a:spcPct val="100000"/>
              </a:lnSpc>
              <a:spcBef>
                <a:spcPts val="0"/>
              </a:spcBef>
              <a:buNone/>
              <a:defRPr sz="2000" b="1" i="0" u="none" strike="noStrike" cap="none">
                <a:solidFill>
                  <a:srgbClr val="003775"/>
                </a:solidFill>
                <a:latin typeface="Verdana"/>
                <a:ea typeface="Verdana"/>
                <a:cs typeface="Verdana"/>
                <a:sym typeface="Verdana"/>
              </a:defRPr>
            </a:lvl2pPr>
            <a:lvl3pPr marL="12700" marR="0" lvl="2" indent="0" algn="l" rtl="0">
              <a:lnSpc>
                <a:spcPct val="100000"/>
              </a:lnSpc>
              <a:spcBef>
                <a:spcPts val="0"/>
              </a:spcBef>
              <a:buNone/>
              <a:defRPr sz="2000" b="1" i="0" u="none" strike="noStrike" cap="none">
                <a:solidFill>
                  <a:srgbClr val="003775"/>
                </a:solidFill>
                <a:latin typeface="Verdana"/>
                <a:ea typeface="Verdana"/>
                <a:cs typeface="Verdana"/>
                <a:sym typeface="Verdana"/>
              </a:defRPr>
            </a:lvl3pPr>
            <a:lvl4pPr marL="12700" marR="0" lvl="3" indent="0" algn="l" rtl="0">
              <a:lnSpc>
                <a:spcPct val="100000"/>
              </a:lnSpc>
              <a:spcBef>
                <a:spcPts val="0"/>
              </a:spcBef>
              <a:buNone/>
              <a:defRPr sz="2000" b="1" i="0" u="none" strike="noStrike" cap="none">
                <a:solidFill>
                  <a:srgbClr val="003775"/>
                </a:solidFill>
                <a:latin typeface="Verdana"/>
                <a:ea typeface="Verdana"/>
                <a:cs typeface="Verdana"/>
                <a:sym typeface="Verdana"/>
              </a:defRPr>
            </a:lvl4pPr>
            <a:lvl5pPr marL="12700" marR="0" lvl="4" indent="0" algn="l" rtl="0">
              <a:lnSpc>
                <a:spcPct val="100000"/>
              </a:lnSpc>
              <a:spcBef>
                <a:spcPts val="0"/>
              </a:spcBef>
              <a:buNone/>
              <a:defRPr sz="2000" b="1" i="0" u="none" strike="noStrike" cap="none">
                <a:solidFill>
                  <a:srgbClr val="003775"/>
                </a:solidFill>
                <a:latin typeface="Verdana"/>
                <a:ea typeface="Verdana"/>
                <a:cs typeface="Verdana"/>
                <a:sym typeface="Verdana"/>
              </a:defRPr>
            </a:lvl5pPr>
            <a:lvl6pPr marL="12700" marR="0" lvl="5" indent="0" algn="l" rtl="0">
              <a:lnSpc>
                <a:spcPct val="100000"/>
              </a:lnSpc>
              <a:spcBef>
                <a:spcPts val="0"/>
              </a:spcBef>
              <a:buNone/>
              <a:defRPr sz="2000" b="1" i="0" u="none" strike="noStrike" cap="none">
                <a:solidFill>
                  <a:srgbClr val="003775"/>
                </a:solidFill>
                <a:latin typeface="Verdana"/>
                <a:ea typeface="Verdana"/>
                <a:cs typeface="Verdana"/>
                <a:sym typeface="Verdana"/>
              </a:defRPr>
            </a:lvl6pPr>
            <a:lvl7pPr marL="12700" marR="0" lvl="6" indent="0" algn="l" rtl="0">
              <a:lnSpc>
                <a:spcPct val="100000"/>
              </a:lnSpc>
              <a:spcBef>
                <a:spcPts val="0"/>
              </a:spcBef>
              <a:buNone/>
              <a:defRPr sz="2000" b="1" i="0" u="none" strike="noStrike" cap="none">
                <a:solidFill>
                  <a:srgbClr val="003775"/>
                </a:solidFill>
                <a:latin typeface="Verdana"/>
                <a:ea typeface="Verdana"/>
                <a:cs typeface="Verdana"/>
                <a:sym typeface="Verdana"/>
              </a:defRPr>
            </a:lvl7pPr>
            <a:lvl8pPr marL="12700" marR="0" lvl="7" indent="0" algn="l" rtl="0">
              <a:lnSpc>
                <a:spcPct val="100000"/>
              </a:lnSpc>
              <a:spcBef>
                <a:spcPts val="0"/>
              </a:spcBef>
              <a:buNone/>
              <a:defRPr sz="2000" b="1" i="0" u="none" strike="noStrike" cap="none">
                <a:solidFill>
                  <a:srgbClr val="003775"/>
                </a:solidFill>
                <a:latin typeface="Verdana"/>
                <a:ea typeface="Verdana"/>
                <a:cs typeface="Verdana"/>
                <a:sym typeface="Verdana"/>
              </a:defRPr>
            </a:lvl8pPr>
            <a:lvl9pPr marL="12700" marR="0" lvl="8" indent="0" algn="l" rtl="0">
              <a:lnSpc>
                <a:spcPct val="100000"/>
              </a:lnSpc>
              <a:spcBef>
                <a:spcPts val="0"/>
              </a:spcBef>
              <a:buNone/>
              <a:defRPr sz="2000" b="1" i="0" u="none" strike="noStrike" cap="none">
                <a:solidFill>
                  <a:srgbClr val="003775"/>
                </a:solidFill>
                <a:latin typeface="Verdana"/>
                <a:ea typeface="Verdana"/>
                <a:cs typeface="Verdana"/>
                <a:sym typeface="Verdana"/>
              </a:defRPr>
            </a:lvl9pPr>
          </a:lstStyle>
          <a:p>
            <a:pPr marL="12700" lvl="0" indent="0" algn="l" rtl="0">
              <a:spcBef>
                <a:spcPts val="0"/>
              </a:spcBef>
              <a:spcAft>
                <a:spcPts val="0"/>
              </a:spcAft>
              <a:buNone/>
            </a:pPr>
            <a:r>
              <a:rPr lang="es-DO"/>
              <a:t>1</a:t>
            </a:r>
            <a:fld id="{00000000-1234-1234-1234-123412341234}" type="slidenum">
              <a:rPr lang="es-DO"/>
              <a:t>‹#›</a:t>
            </a:fld>
            <a:endParaRPr/>
          </a:p>
        </p:txBody>
      </p:sp>
    </p:spTree>
    <p:extLst>
      <p:ext uri="{BB962C8B-B14F-4D97-AF65-F5344CB8AC3E}">
        <p14:creationId xmlns:p14="http://schemas.microsoft.com/office/powerpoint/2010/main" val="60581320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hyperlink" Target="mailto:memorias@presidencia.gob.do"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666" b="-8666"/>
            </a:stretch>
          </a:blipFill>
        </p:spPr>
      </p:sp>
      <p:sp>
        <p:nvSpPr>
          <p:cNvPr id="3" name="AutoShape 3"/>
          <p:cNvSpPr/>
          <p:nvPr/>
        </p:nvSpPr>
        <p:spPr>
          <a:xfrm rot="-2700000">
            <a:off x="-2801707" y="-2575182"/>
            <a:ext cx="14528981" cy="21318055"/>
          </a:xfrm>
          <a:prstGeom prst="rect">
            <a:avLst/>
          </a:prstGeom>
          <a:solidFill>
            <a:srgbClr val="053D57">
              <a:alpha val="70980"/>
            </a:srgbClr>
          </a:solidFill>
        </p:spPr>
      </p:sp>
      <p:sp>
        <p:nvSpPr>
          <p:cNvPr id="4" name="AutoShape 4"/>
          <p:cNvSpPr/>
          <p:nvPr/>
        </p:nvSpPr>
        <p:spPr>
          <a:xfrm rot="-2700000">
            <a:off x="7260330" y="-1462339"/>
            <a:ext cx="57378" cy="6072282"/>
          </a:xfrm>
          <a:prstGeom prst="rect">
            <a:avLst/>
          </a:prstGeom>
          <a:solidFill>
            <a:srgbClr val="F8FBFD"/>
          </a:solidFill>
        </p:spPr>
      </p:sp>
      <p:sp>
        <p:nvSpPr>
          <p:cNvPr id="5" name="AutoShape 5"/>
          <p:cNvSpPr/>
          <p:nvPr/>
        </p:nvSpPr>
        <p:spPr>
          <a:xfrm rot="-2700000">
            <a:off x="14294067" y="7990262"/>
            <a:ext cx="5930465" cy="6072282"/>
          </a:xfrm>
          <a:prstGeom prst="rect">
            <a:avLst/>
          </a:prstGeom>
          <a:solidFill>
            <a:srgbClr val="5B6880">
              <a:alpha val="71765"/>
            </a:srgbClr>
          </a:solidFill>
        </p:spPr>
      </p:sp>
      <p:sp>
        <p:nvSpPr>
          <p:cNvPr id="6" name="Freeform 6"/>
          <p:cNvSpPr/>
          <p:nvPr/>
        </p:nvSpPr>
        <p:spPr>
          <a:xfrm>
            <a:off x="15856670" y="7796704"/>
            <a:ext cx="2294454" cy="2264655"/>
          </a:xfrm>
          <a:custGeom>
            <a:avLst/>
            <a:gdLst/>
            <a:ahLst/>
            <a:cxnLst/>
            <a:rect l="l" t="t" r="r" b="b"/>
            <a:pathLst>
              <a:path w="2294454" h="2264655">
                <a:moveTo>
                  <a:pt x="0" y="0"/>
                </a:moveTo>
                <a:lnTo>
                  <a:pt x="2294453" y="0"/>
                </a:lnTo>
                <a:lnTo>
                  <a:pt x="2294453" y="2264655"/>
                </a:lnTo>
                <a:lnTo>
                  <a:pt x="0" y="2264655"/>
                </a:lnTo>
                <a:lnTo>
                  <a:pt x="0" y="0"/>
                </a:lnTo>
                <a:close/>
              </a:path>
            </a:pathLst>
          </a:custGeom>
          <a:blipFill>
            <a:blip r:embed="rId3"/>
            <a:stretch>
              <a:fillRect l="-29763" t="-23851" r="-29680" b="-37690"/>
            </a:stretch>
          </a:blipFill>
        </p:spPr>
      </p:sp>
      <p:grpSp>
        <p:nvGrpSpPr>
          <p:cNvPr id="7" name="Group 7"/>
          <p:cNvGrpSpPr/>
          <p:nvPr/>
        </p:nvGrpSpPr>
        <p:grpSpPr>
          <a:xfrm>
            <a:off x="736104" y="5726848"/>
            <a:ext cx="11772654" cy="3892377"/>
            <a:chOff x="0" y="219075"/>
            <a:chExt cx="15696872" cy="5189836"/>
          </a:xfrm>
        </p:grpSpPr>
        <p:sp>
          <p:nvSpPr>
            <p:cNvPr id="8" name="TextBox 8"/>
            <p:cNvSpPr txBox="1"/>
            <p:nvPr/>
          </p:nvSpPr>
          <p:spPr>
            <a:xfrm>
              <a:off x="0" y="219075"/>
              <a:ext cx="15696872" cy="4223544"/>
            </a:xfrm>
            <a:prstGeom prst="rect">
              <a:avLst/>
            </a:prstGeom>
          </p:spPr>
          <p:txBody>
            <a:bodyPr lIns="0" tIns="0" rIns="0" bIns="0" rtlCol="0" anchor="t">
              <a:spAutoFit/>
            </a:bodyPr>
            <a:lstStyle/>
            <a:p>
              <a:pPr algn="l">
                <a:lnSpc>
                  <a:spcPts val="12000"/>
                </a:lnSpc>
              </a:pPr>
              <a:r>
                <a:rPr lang="en-US" sz="12000" b="1" dirty="0">
                  <a:solidFill>
                    <a:srgbClr val="D9F5FD"/>
                  </a:solidFill>
                  <a:latin typeface="Montserrat Classic Bold"/>
                  <a:ea typeface="Montserrat Classic Bold"/>
                  <a:cs typeface="Montserrat Classic Bold"/>
                  <a:sym typeface="Montserrat Classic Bold"/>
                </a:rPr>
                <a:t>RENDICIÓN DE CUENTAS</a:t>
              </a:r>
            </a:p>
          </p:txBody>
        </p:sp>
        <p:sp>
          <p:nvSpPr>
            <p:cNvPr id="9" name="TextBox 9"/>
            <p:cNvSpPr txBox="1"/>
            <p:nvPr/>
          </p:nvSpPr>
          <p:spPr>
            <a:xfrm>
              <a:off x="3" y="4639470"/>
              <a:ext cx="11627435" cy="769441"/>
            </a:xfrm>
            <a:prstGeom prst="rect">
              <a:avLst/>
            </a:prstGeom>
          </p:spPr>
          <p:txBody>
            <a:bodyPr lIns="0" tIns="0" rIns="0" bIns="0" rtlCol="0" anchor="t">
              <a:spAutoFit/>
            </a:bodyPr>
            <a:lstStyle/>
            <a:p>
              <a:pPr algn="l">
                <a:lnSpc>
                  <a:spcPts val="4479"/>
                </a:lnSpc>
              </a:pPr>
              <a:r>
                <a:rPr lang="en-US" sz="3199" spc="31" dirty="0">
                  <a:solidFill>
                    <a:srgbClr val="F8FBFD"/>
                  </a:solidFill>
                  <a:latin typeface="Montserrat Classic"/>
                  <a:ea typeface="Montserrat Classic"/>
                  <a:cs typeface="Montserrat Classic"/>
                  <a:sym typeface="Montserrat Classic"/>
                </a:rPr>
                <a:t> </a:t>
              </a:r>
              <a:r>
                <a:rPr lang="en-US" sz="5000" b="1" spc="31" dirty="0">
                  <a:solidFill>
                    <a:srgbClr val="F8FBFD"/>
                  </a:solidFill>
                  <a:latin typeface="Montserrat Classic"/>
                  <a:ea typeface="Montserrat Classic"/>
                  <a:cs typeface="Montserrat Classic"/>
                  <a:sym typeface="Montserrat Classic"/>
                </a:rPr>
                <a:t>2024</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ject 11">
            <a:extLst>
              <a:ext uri="{FF2B5EF4-FFF2-40B4-BE49-F238E27FC236}">
                <a16:creationId xmlns:a16="http://schemas.microsoft.com/office/drawing/2014/main" id="{2DD833B1-531C-073B-41DF-16319F2734DB}"/>
              </a:ext>
            </a:extLst>
          </p:cNvPr>
          <p:cNvSpPr txBox="1">
            <a:spLocks/>
          </p:cNvSpPr>
          <p:nvPr/>
        </p:nvSpPr>
        <p:spPr>
          <a:xfrm>
            <a:off x="1385040" y="4699789"/>
            <a:ext cx="6096000" cy="887422"/>
          </a:xfrm>
          <a:prstGeom prst="rect">
            <a:avLst/>
          </a:prstGeom>
        </p:spPr>
        <p:txBody>
          <a:bodyPr vert="horz" wrap="square" lIns="0" tIns="129540" rIns="0" bIns="0" rtlCol="0">
            <a:spAutoFit/>
          </a:bodyPr>
          <a:lstStyle>
            <a:lvl1pPr>
              <a:defRPr>
                <a:latin typeface="+mj-lt"/>
                <a:ea typeface="+mj-ea"/>
                <a:cs typeface="+mj-cs"/>
              </a:defRPr>
            </a:lvl1pPr>
          </a:lstStyle>
          <a:p>
            <a:pPr marL="12700" marR="5080" lvl="0" indent="0" algn="ctr" defTabSz="914400" rtl="0" eaLnBrk="1" fontAlgn="auto" latinLnBrk="0" hangingPunct="1">
              <a:lnSpc>
                <a:spcPts val="5850"/>
              </a:lnSpc>
              <a:spcBef>
                <a:spcPts val="1020"/>
              </a:spcBef>
              <a:spcAft>
                <a:spcPts val="0"/>
              </a:spcAft>
              <a:buClrTx/>
              <a:buSzTx/>
              <a:buFontTx/>
              <a:buNone/>
              <a:tabLst/>
              <a:defRPr/>
            </a:pPr>
            <a:r>
              <a:rPr kumimoji="0" lang="es-DO" sz="5400" b="0" i="0" u="none" strike="noStrike" kern="0" cap="none" spc="50" normalizeH="0" baseline="0" noProof="0" dirty="0">
                <a:ln>
                  <a:noFill/>
                </a:ln>
                <a:solidFill>
                  <a:prstClr val="white"/>
                </a:solidFill>
                <a:effectLst/>
                <a:uLnTx/>
                <a:uFillTx/>
                <a:latin typeface="Montserrat Classic Bold" panose="020B0604020202020204" charset="0"/>
                <a:ea typeface="+mj-ea"/>
                <a:cs typeface="Tahoma"/>
              </a:rPr>
              <a:t>Paletas de </a:t>
            </a:r>
            <a:r>
              <a:rPr kumimoji="0" lang="es-DO" sz="5400" b="0" i="0" u="none" strike="noStrike" kern="0" cap="none" spc="50" normalizeH="0" baseline="0" noProof="0" dirty="0" smtClean="0">
                <a:ln>
                  <a:noFill/>
                </a:ln>
                <a:solidFill>
                  <a:prstClr val="white"/>
                </a:solidFill>
                <a:effectLst/>
                <a:uLnTx/>
                <a:uFillTx/>
                <a:latin typeface="Montserrat Classic Bold" panose="020B0604020202020204" charset="0"/>
                <a:ea typeface="+mj-ea"/>
                <a:cs typeface="Tahoma"/>
              </a:rPr>
              <a:t>color</a:t>
            </a:r>
            <a:endParaRPr kumimoji="0" lang="es-DO" sz="5400" b="0" i="0" u="none" strike="noStrike" kern="0" cap="none" spc="0" normalizeH="0" baseline="0" noProof="0" dirty="0">
              <a:ln>
                <a:noFill/>
              </a:ln>
              <a:solidFill>
                <a:prstClr val="white"/>
              </a:solidFill>
              <a:effectLst/>
              <a:uLnTx/>
              <a:uFillTx/>
              <a:latin typeface="Montserrat Classic Bold" panose="020B0604020202020204" charset="0"/>
              <a:ea typeface="+mj-ea"/>
              <a:cs typeface="Tahoma"/>
            </a:endParaRPr>
          </a:p>
        </p:txBody>
      </p:sp>
      <p:pic>
        <p:nvPicPr>
          <p:cNvPr id="3" name="Picture 2"/>
          <p:cNvPicPr>
            <a:picLocks noChangeAspect="1"/>
          </p:cNvPicPr>
          <p:nvPr/>
        </p:nvPicPr>
        <p:blipFill>
          <a:blip r:embed="rId3"/>
          <a:stretch>
            <a:fillRect/>
          </a:stretch>
        </p:blipFill>
        <p:spPr>
          <a:xfrm>
            <a:off x="11049000" y="952500"/>
            <a:ext cx="6019800" cy="8563793"/>
          </a:xfrm>
          <a:prstGeom prst="rect">
            <a:avLst/>
          </a:prstGeom>
        </p:spPr>
      </p:pic>
    </p:spTree>
    <p:extLst>
      <p:ext uri="{BB962C8B-B14F-4D97-AF65-F5344CB8AC3E}">
        <p14:creationId xmlns:p14="http://schemas.microsoft.com/office/powerpoint/2010/main" val="2762915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extBox 5"/>
          <p:cNvSpPr txBox="1"/>
          <p:nvPr/>
        </p:nvSpPr>
        <p:spPr>
          <a:xfrm>
            <a:off x="270589" y="571500"/>
            <a:ext cx="12659895" cy="1034450"/>
          </a:xfrm>
          <a:prstGeom prst="rect">
            <a:avLst/>
          </a:prstGeom>
        </p:spPr>
        <p:txBody>
          <a:bodyPr wrap="square" lIns="0" tIns="0" rIns="0" bIns="0" rtlCol="0" anchor="t">
            <a:spAutoFit/>
          </a:bodyPr>
          <a:lstStyle/>
          <a:p>
            <a:pPr marL="0" marR="0" lvl="0" indent="0" algn="l" defTabSz="914400" rtl="0" eaLnBrk="1" fontAlgn="auto" latinLnBrk="0" hangingPunct="1">
              <a:lnSpc>
                <a:spcPts val="9098"/>
              </a:lnSpc>
              <a:spcBef>
                <a:spcPts val="0"/>
              </a:spcBef>
              <a:spcAft>
                <a:spcPts val="0"/>
              </a:spcAft>
              <a:buClrTx/>
              <a:buSzTx/>
              <a:buFontTx/>
              <a:buNone/>
              <a:tabLst/>
              <a:defRPr/>
            </a:pPr>
            <a:r>
              <a:rPr kumimoji="0" lang="en-US" sz="6400" b="0" i="0" u="none" strike="noStrike" kern="1200" cap="none" spc="-64" normalizeH="0" baseline="0" noProof="0" dirty="0" err="1" smtClean="0">
                <a:ln>
                  <a:noFill/>
                </a:ln>
                <a:solidFill>
                  <a:srgbClr val="1B4965"/>
                </a:solidFill>
                <a:effectLst/>
                <a:uLnTx/>
                <a:uFillTx/>
                <a:latin typeface="Montserrat Classic Bold"/>
                <a:ea typeface="+mn-ea"/>
                <a:cs typeface="+mn-cs"/>
              </a:rPr>
              <a:t>Ejemplo</a:t>
            </a:r>
            <a:r>
              <a:rPr kumimoji="0" lang="en-US" sz="6400" b="0" i="0" u="none" strike="noStrike" kern="1200" cap="none" spc="-64" normalizeH="0" baseline="0" noProof="0" dirty="0" smtClean="0">
                <a:ln>
                  <a:noFill/>
                </a:ln>
                <a:solidFill>
                  <a:srgbClr val="1B4965"/>
                </a:solidFill>
                <a:effectLst/>
                <a:uLnTx/>
                <a:uFillTx/>
                <a:latin typeface="Montserrat Classic Bold"/>
                <a:ea typeface="+mn-ea"/>
                <a:cs typeface="+mn-cs"/>
              </a:rPr>
              <a:t> de </a:t>
            </a:r>
            <a:r>
              <a:rPr kumimoji="0" lang="en-US" sz="6400" b="0" i="0" u="none" strike="noStrike" kern="1200" cap="none" spc="-64" normalizeH="0" baseline="0" noProof="0" dirty="0" err="1" smtClean="0">
                <a:ln>
                  <a:noFill/>
                </a:ln>
                <a:solidFill>
                  <a:srgbClr val="1B4965"/>
                </a:solidFill>
                <a:effectLst/>
                <a:uLnTx/>
                <a:uFillTx/>
                <a:latin typeface="Montserrat Classic Bold"/>
                <a:ea typeface="+mn-ea"/>
                <a:cs typeface="+mn-cs"/>
              </a:rPr>
              <a:t>tablas</a:t>
            </a:r>
            <a:r>
              <a:rPr kumimoji="0" lang="en-US" sz="6400" b="0" i="0" u="none" strike="noStrike" kern="1200" cap="none" spc="-64" normalizeH="0" noProof="0" dirty="0" smtClean="0">
                <a:ln>
                  <a:noFill/>
                </a:ln>
                <a:solidFill>
                  <a:srgbClr val="1B4965"/>
                </a:solidFill>
                <a:effectLst/>
                <a:uLnTx/>
                <a:uFillTx/>
                <a:latin typeface="Montserrat Classic Bold"/>
                <a:ea typeface="+mn-ea"/>
                <a:cs typeface="+mn-cs"/>
              </a:rPr>
              <a:t> y </a:t>
            </a:r>
            <a:r>
              <a:rPr kumimoji="0" lang="en-US" sz="6400" b="0" i="0" u="none" strike="noStrike" kern="1200" cap="none" spc="-64" normalizeH="0" noProof="0" dirty="0" err="1" smtClean="0">
                <a:ln>
                  <a:noFill/>
                </a:ln>
                <a:solidFill>
                  <a:srgbClr val="1B4965"/>
                </a:solidFill>
                <a:effectLst/>
                <a:uLnTx/>
                <a:uFillTx/>
                <a:latin typeface="Montserrat Classic Bold"/>
                <a:ea typeface="+mn-ea"/>
                <a:cs typeface="+mn-cs"/>
              </a:rPr>
              <a:t>gráficos</a:t>
            </a:r>
            <a:endParaRPr kumimoji="0" lang="en-US" sz="6400" b="0" i="0" u="none" strike="noStrike" kern="1200" cap="none" spc="-64" normalizeH="0" baseline="0" noProof="0" dirty="0">
              <a:ln>
                <a:noFill/>
              </a:ln>
              <a:solidFill>
                <a:srgbClr val="1B4965"/>
              </a:solidFill>
              <a:effectLst/>
              <a:uLnTx/>
              <a:uFillTx/>
              <a:latin typeface="Montserrat Classic Bold"/>
              <a:ea typeface="+mn-ea"/>
              <a:cs typeface="+mn-cs"/>
            </a:endParaRPr>
          </a:p>
        </p:txBody>
      </p:sp>
      <p:sp>
        <p:nvSpPr>
          <p:cNvPr id="23" name="object 4">
            <a:extLst>
              <a:ext uri="{FF2B5EF4-FFF2-40B4-BE49-F238E27FC236}">
                <a16:creationId xmlns:a16="http://schemas.microsoft.com/office/drawing/2014/main" id="{4190C0EB-C61B-4EC0-ACE0-5899CA2F0921}"/>
              </a:ext>
            </a:extLst>
          </p:cNvPr>
          <p:cNvSpPr/>
          <p:nvPr/>
        </p:nvSpPr>
        <p:spPr>
          <a:xfrm>
            <a:off x="337649" y="1721296"/>
            <a:ext cx="1828800" cy="141635"/>
          </a:xfrm>
          <a:custGeom>
            <a:avLst/>
            <a:gdLst/>
            <a:ahLst/>
            <a:cxnLst/>
            <a:rect l="l" t="t" r="r" b="b"/>
            <a:pathLst>
              <a:path w="3209925">
                <a:moveTo>
                  <a:pt x="0" y="0"/>
                </a:moveTo>
                <a:lnTo>
                  <a:pt x="3209851" y="0"/>
                </a:lnTo>
              </a:path>
            </a:pathLst>
          </a:custGeom>
          <a:ln w="104775">
            <a:solidFill>
              <a:srgbClr val="E639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Freeform 18"/>
          <p:cNvSpPr/>
          <p:nvPr/>
        </p:nvSpPr>
        <p:spPr>
          <a:xfrm>
            <a:off x="15568043" y="7764277"/>
            <a:ext cx="2754593" cy="2888594"/>
          </a:xfrm>
          <a:custGeom>
            <a:avLst/>
            <a:gdLst/>
            <a:ahLst/>
            <a:cxnLst/>
            <a:rect l="l" t="t" r="r" b="b"/>
            <a:pathLst>
              <a:path w="4987309" h="4987309">
                <a:moveTo>
                  <a:pt x="0" y="0"/>
                </a:moveTo>
                <a:lnTo>
                  <a:pt x="4987308" y="0"/>
                </a:lnTo>
                <a:lnTo>
                  <a:pt x="4987308" y="4987308"/>
                </a:lnTo>
                <a:lnTo>
                  <a:pt x="0" y="4987308"/>
                </a:lnTo>
                <a:lnTo>
                  <a:pt x="0" y="0"/>
                </a:lnTo>
                <a:close/>
              </a:path>
            </a:pathLst>
          </a:custGeom>
          <a:blipFill>
            <a:blip r:embed="rId3">
              <a:alphaModFix amt="60000"/>
              <a:duotone>
                <a:schemeClr val="accent1">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Lst>
            </a:blip>
            <a:stretch>
              <a:fillRect/>
            </a:stretch>
          </a:blipFill>
        </p:spPr>
      </p:sp>
      <p:pic>
        <p:nvPicPr>
          <p:cNvPr id="2" name="Picture 1"/>
          <p:cNvPicPr>
            <a:picLocks noChangeAspect="1"/>
          </p:cNvPicPr>
          <p:nvPr/>
        </p:nvPicPr>
        <p:blipFill rotWithShape="1">
          <a:blip r:embed="rId5"/>
          <a:srcRect r="18777" b="19451"/>
          <a:stretch/>
        </p:blipFill>
        <p:spPr>
          <a:xfrm>
            <a:off x="838200" y="2628900"/>
            <a:ext cx="4996351" cy="6153050"/>
          </a:xfrm>
          <a:prstGeom prst="rect">
            <a:avLst/>
          </a:prstGeom>
        </p:spPr>
      </p:pic>
      <p:pic>
        <p:nvPicPr>
          <p:cNvPr id="3" name="Picture 2"/>
          <p:cNvPicPr>
            <a:picLocks noChangeAspect="1"/>
          </p:cNvPicPr>
          <p:nvPr/>
        </p:nvPicPr>
        <p:blipFill>
          <a:blip r:embed="rId6"/>
          <a:stretch>
            <a:fillRect/>
          </a:stretch>
        </p:blipFill>
        <p:spPr>
          <a:xfrm>
            <a:off x="12039600" y="2926471"/>
            <a:ext cx="5749026" cy="4913802"/>
          </a:xfrm>
          <a:prstGeom prst="rect">
            <a:avLst/>
          </a:prstGeom>
        </p:spPr>
      </p:pic>
      <p:pic>
        <p:nvPicPr>
          <p:cNvPr id="4" name="Picture 3"/>
          <p:cNvPicPr>
            <a:picLocks noChangeAspect="1"/>
          </p:cNvPicPr>
          <p:nvPr/>
        </p:nvPicPr>
        <p:blipFill rotWithShape="1">
          <a:blip r:embed="rId7"/>
          <a:srcRect b="5448"/>
          <a:stretch/>
        </p:blipFill>
        <p:spPr>
          <a:xfrm>
            <a:off x="6705600" y="1862931"/>
            <a:ext cx="4942979" cy="7040882"/>
          </a:xfrm>
          <a:prstGeom prst="rect">
            <a:avLst/>
          </a:prstGeom>
        </p:spPr>
      </p:pic>
    </p:spTree>
    <p:extLst>
      <p:ext uri="{BB962C8B-B14F-4D97-AF65-F5344CB8AC3E}">
        <p14:creationId xmlns:p14="http://schemas.microsoft.com/office/powerpoint/2010/main" val="1914185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rot="-2700000">
            <a:off x="-2472771" y="8178019"/>
            <a:ext cx="2839428" cy="2838872"/>
          </a:xfrm>
          <a:prstGeom prst="rect">
            <a:avLst/>
          </a:prstGeom>
          <a:solidFill>
            <a:srgbClr val="97BCC7"/>
          </a:solidFill>
        </p:spPr>
      </p:sp>
      <p:sp>
        <p:nvSpPr>
          <p:cNvPr id="3" name="AutoShape 3"/>
          <p:cNvSpPr/>
          <p:nvPr/>
        </p:nvSpPr>
        <p:spPr>
          <a:xfrm rot="-2700000">
            <a:off x="17796558" y="8597737"/>
            <a:ext cx="1950383" cy="2219235"/>
          </a:xfrm>
          <a:prstGeom prst="rect">
            <a:avLst/>
          </a:prstGeom>
          <a:solidFill>
            <a:srgbClr val="F8FBFD"/>
          </a:solidFill>
        </p:spPr>
      </p:sp>
      <p:sp>
        <p:nvSpPr>
          <p:cNvPr id="4" name="AutoShape 4"/>
          <p:cNvSpPr/>
          <p:nvPr/>
        </p:nvSpPr>
        <p:spPr>
          <a:xfrm rot="-2700000">
            <a:off x="-1451026" y="11054829"/>
            <a:ext cx="2839428" cy="50503"/>
          </a:xfrm>
          <a:prstGeom prst="rect">
            <a:avLst/>
          </a:prstGeom>
          <a:solidFill>
            <a:srgbClr val="F8FBFD"/>
          </a:solidFill>
        </p:spPr>
      </p:sp>
      <p:sp>
        <p:nvSpPr>
          <p:cNvPr id="5" name="AutoShape 5"/>
          <p:cNvSpPr/>
          <p:nvPr/>
        </p:nvSpPr>
        <p:spPr>
          <a:xfrm rot="-2700000">
            <a:off x="18556951" y="9644043"/>
            <a:ext cx="43907" cy="3580261"/>
          </a:xfrm>
          <a:prstGeom prst="rect">
            <a:avLst/>
          </a:prstGeom>
          <a:solidFill>
            <a:srgbClr val="97BCC7"/>
          </a:solidFill>
        </p:spPr>
      </p:sp>
      <p:sp>
        <p:nvSpPr>
          <p:cNvPr id="6" name="Freeform 6"/>
          <p:cNvSpPr/>
          <p:nvPr/>
        </p:nvSpPr>
        <p:spPr>
          <a:xfrm>
            <a:off x="485557" y="245442"/>
            <a:ext cx="937938" cy="925757"/>
          </a:xfrm>
          <a:custGeom>
            <a:avLst/>
            <a:gdLst/>
            <a:ahLst/>
            <a:cxnLst/>
            <a:rect l="l" t="t" r="r" b="b"/>
            <a:pathLst>
              <a:path w="937938" h="925757">
                <a:moveTo>
                  <a:pt x="0" y="0"/>
                </a:moveTo>
                <a:lnTo>
                  <a:pt x="937937" y="0"/>
                </a:lnTo>
                <a:lnTo>
                  <a:pt x="937937" y="925756"/>
                </a:lnTo>
                <a:lnTo>
                  <a:pt x="0" y="925756"/>
                </a:lnTo>
                <a:lnTo>
                  <a:pt x="0" y="0"/>
                </a:lnTo>
                <a:close/>
              </a:path>
            </a:pathLst>
          </a:custGeom>
          <a:blipFill>
            <a:blip r:embed="rId2"/>
            <a:stretch>
              <a:fillRect l="-29763" t="-23851" r="-29680" b="-37690"/>
            </a:stretch>
          </a:blipFill>
        </p:spPr>
      </p:sp>
      <p:sp>
        <p:nvSpPr>
          <p:cNvPr id="10" name="AutoShape 10"/>
          <p:cNvSpPr/>
          <p:nvPr/>
        </p:nvSpPr>
        <p:spPr>
          <a:xfrm>
            <a:off x="9220200" y="2324100"/>
            <a:ext cx="25693" cy="5436618"/>
          </a:xfrm>
          <a:prstGeom prst="rect">
            <a:avLst/>
          </a:prstGeom>
          <a:solidFill>
            <a:srgbClr val="F8FBFD"/>
          </a:solidFill>
        </p:spPr>
      </p:sp>
      <p:sp>
        <p:nvSpPr>
          <p:cNvPr id="35" name="object 11">
            <a:extLst>
              <a:ext uri="{FF2B5EF4-FFF2-40B4-BE49-F238E27FC236}">
                <a16:creationId xmlns:a16="http://schemas.microsoft.com/office/drawing/2014/main" id="{2DD833B1-531C-073B-41DF-16319F2734DB}"/>
              </a:ext>
            </a:extLst>
          </p:cNvPr>
          <p:cNvSpPr txBox="1">
            <a:spLocks/>
          </p:cNvSpPr>
          <p:nvPr/>
        </p:nvSpPr>
        <p:spPr>
          <a:xfrm>
            <a:off x="5943600" y="283777"/>
            <a:ext cx="6934200" cy="887422"/>
          </a:xfrm>
          <a:prstGeom prst="rect">
            <a:avLst/>
          </a:prstGeom>
        </p:spPr>
        <p:txBody>
          <a:bodyPr vert="horz" wrap="square" lIns="0" tIns="129540" rIns="0" bIns="0" rtlCol="0">
            <a:spAutoFit/>
          </a:bodyPr>
          <a:lstStyle>
            <a:lvl1pPr>
              <a:defRPr>
                <a:latin typeface="+mj-lt"/>
                <a:ea typeface="+mj-ea"/>
                <a:cs typeface="+mj-cs"/>
              </a:defRPr>
            </a:lvl1pPr>
          </a:lstStyle>
          <a:p>
            <a:pPr marL="12700" marR="5080" lvl="0" indent="0" algn="ctr" defTabSz="914400" rtl="0" eaLnBrk="1" fontAlgn="auto" latinLnBrk="0" hangingPunct="1">
              <a:lnSpc>
                <a:spcPts val="5850"/>
              </a:lnSpc>
              <a:spcBef>
                <a:spcPts val="1020"/>
              </a:spcBef>
              <a:spcAft>
                <a:spcPts val="0"/>
              </a:spcAft>
              <a:buClrTx/>
              <a:buSzTx/>
              <a:buFontTx/>
              <a:buNone/>
              <a:tabLst/>
              <a:defRPr/>
            </a:pPr>
            <a:r>
              <a:rPr kumimoji="0" lang="es-DO" sz="5400" b="0" i="0" u="none" strike="noStrike" kern="0" cap="none" spc="50" normalizeH="0" baseline="0" noProof="0" dirty="0" smtClean="0">
                <a:ln>
                  <a:noFill/>
                </a:ln>
                <a:solidFill>
                  <a:prstClr val="white"/>
                </a:solidFill>
                <a:effectLst/>
                <a:uLnTx/>
                <a:uFillTx/>
                <a:latin typeface="Montserrat Classic Bold" panose="020B0604020202020204" charset="0"/>
                <a:ea typeface="+mj-ea"/>
                <a:cs typeface="Tahoma"/>
              </a:rPr>
              <a:t>Uso de fotografías</a:t>
            </a:r>
            <a:endParaRPr kumimoji="0" lang="es-DO" sz="5400" b="0" i="0" u="none" strike="noStrike" kern="0" cap="none" spc="0" normalizeH="0" baseline="0" noProof="0" dirty="0">
              <a:ln>
                <a:noFill/>
              </a:ln>
              <a:solidFill>
                <a:prstClr val="white"/>
              </a:solidFill>
              <a:effectLst/>
              <a:uLnTx/>
              <a:uFillTx/>
              <a:latin typeface="Montserrat Classic Bold" panose="020B0604020202020204" charset="0"/>
              <a:ea typeface="+mj-ea"/>
              <a:cs typeface="Tahoma"/>
            </a:endParaRPr>
          </a:p>
        </p:txBody>
      </p:sp>
      <p:pic>
        <p:nvPicPr>
          <p:cNvPr id="7" name="Picture 6"/>
          <p:cNvPicPr>
            <a:picLocks noChangeAspect="1"/>
          </p:cNvPicPr>
          <p:nvPr/>
        </p:nvPicPr>
        <p:blipFill>
          <a:blip r:embed="rId3"/>
          <a:stretch>
            <a:fillRect/>
          </a:stretch>
        </p:blipFill>
        <p:spPr>
          <a:xfrm>
            <a:off x="1709034" y="1485900"/>
            <a:ext cx="6691718" cy="7924800"/>
          </a:xfrm>
          <a:prstGeom prst="rect">
            <a:avLst/>
          </a:prstGeom>
        </p:spPr>
      </p:pic>
      <p:grpSp>
        <p:nvGrpSpPr>
          <p:cNvPr id="18" name="object 9"/>
          <p:cNvGrpSpPr/>
          <p:nvPr/>
        </p:nvGrpSpPr>
        <p:grpSpPr>
          <a:xfrm>
            <a:off x="7315200" y="1031914"/>
            <a:ext cx="1362860" cy="1431471"/>
            <a:chOff x="6249465" y="3323042"/>
            <a:chExt cx="343535" cy="346710"/>
          </a:xfrm>
        </p:grpSpPr>
        <p:sp>
          <p:nvSpPr>
            <p:cNvPr id="19" name="object 10"/>
            <p:cNvSpPr/>
            <p:nvPr/>
          </p:nvSpPr>
          <p:spPr>
            <a:xfrm>
              <a:off x="6249465" y="3323042"/>
              <a:ext cx="343535" cy="346710"/>
            </a:xfrm>
            <a:custGeom>
              <a:avLst/>
              <a:gdLst/>
              <a:ahLst/>
              <a:cxnLst/>
              <a:rect l="l" t="t" r="r" b="b"/>
              <a:pathLst>
                <a:path w="343534" h="346710">
                  <a:moveTo>
                    <a:pt x="283285" y="346274"/>
                  </a:moveTo>
                  <a:lnTo>
                    <a:pt x="274504" y="344592"/>
                  </a:lnTo>
                  <a:lnTo>
                    <a:pt x="266763" y="339413"/>
                  </a:lnTo>
                  <a:lnTo>
                    <a:pt x="171475" y="243223"/>
                  </a:lnTo>
                  <a:lnTo>
                    <a:pt x="76340" y="339259"/>
                  </a:lnTo>
                  <a:lnTo>
                    <a:pt x="68600" y="344487"/>
                  </a:lnTo>
                  <a:lnTo>
                    <a:pt x="59819" y="346275"/>
                  </a:lnTo>
                  <a:lnTo>
                    <a:pt x="51038" y="344593"/>
                  </a:lnTo>
                  <a:lnTo>
                    <a:pt x="43297" y="339414"/>
                  </a:lnTo>
                  <a:lnTo>
                    <a:pt x="6873" y="302645"/>
                  </a:lnTo>
                  <a:lnTo>
                    <a:pt x="1718" y="294806"/>
                  </a:lnTo>
                  <a:lnTo>
                    <a:pt x="0" y="285888"/>
                  </a:lnTo>
                  <a:lnTo>
                    <a:pt x="1718" y="276971"/>
                  </a:lnTo>
                  <a:lnTo>
                    <a:pt x="6873" y="269132"/>
                  </a:lnTo>
                  <a:lnTo>
                    <a:pt x="102008" y="173097"/>
                  </a:lnTo>
                  <a:lnTo>
                    <a:pt x="6873" y="77062"/>
                  </a:lnTo>
                  <a:lnTo>
                    <a:pt x="1718" y="69223"/>
                  </a:lnTo>
                  <a:lnTo>
                    <a:pt x="0" y="60305"/>
                  </a:lnTo>
                  <a:lnTo>
                    <a:pt x="1718" y="51388"/>
                  </a:lnTo>
                  <a:lnTo>
                    <a:pt x="6870" y="43553"/>
                  </a:lnTo>
                  <a:lnTo>
                    <a:pt x="43141" y="6938"/>
                  </a:lnTo>
                  <a:lnTo>
                    <a:pt x="50907" y="1734"/>
                  </a:lnTo>
                  <a:lnTo>
                    <a:pt x="59741" y="0"/>
                  </a:lnTo>
                  <a:lnTo>
                    <a:pt x="68575" y="1734"/>
                  </a:lnTo>
                  <a:lnTo>
                    <a:pt x="76340" y="6938"/>
                  </a:lnTo>
                  <a:lnTo>
                    <a:pt x="171475" y="102973"/>
                  </a:lnTo>
                  <a:lnTo>
                    <a:pt x="266610" y="6938"/>
                  </a:lnTo>
                  <a:lnTo>
                    <a:pt x="274375" y="1734"/>
                  </a:lnTo>
                  <a:lnTo>
                    <a:pt x="283210" y="0"/>
                  </a:lnTo>
                  <a:lnTo>
                    <a:pt x="292044" y="1734"/>
                  </a:lnTo>
                  <a:lnTo>
                    <a:pt x="299808" y="6938"/>
                  </a:lnTo>
                  <a:lnTo>
                    <a:pt x="336233" y="43707"/>
                  </a:lnTo>
                  <a:lnTo>
                    <a:pt x="341364" y="51520"/>
                  </a:lnTo>
                  <a:lnTo>
                    <a:pt x="343029" y="60385"/>
                  </a:lnTo>
                  <a:lnTo>
                    <a:pt x="341258" y="69249"/>
                  </a:lnTo>
                  <a:lnTo>
                    <a:pt x="336079" y="77063"/>
                  </a:lnTo>
                  <a:lnTo>
                    <a:pt x="240944" y="173098"/>
                  </a:lnTo>
                  <a:lnTo>
                    <a:pt x="336231" y="269287"/>
                  </a:lnTo>
                  <a:lnTo>
                    <a:pt x="341363" y="277100"/>
                  </a:lnTo>
                  <a:lnTo>
                    <a:pt x="343028" y="285965"/>
                  </a:lnTo>
                  <a:lnTo>
                    <a:pt x="341257" y="294829"/>
                  </a:lnTo>
                  <a:lnTo>
                    <a:pt x="336078" y="302643"/>
                  </a:lnTo>
                  <a:lnTo>
                    <a:pt x="299806" y="339257"/>
                  </a:lnTo>
                  <a:lnTo>
                    <a:pt x="292066" y="344486"/>
                  </a:lnTo>
                  <a:lnTo>
                    <a:pt x="283285" y="346274"/>
                  </a:lnTo>
                  <a:close/>
                </a:path>
              </a:pathLst>
            </a:custGeom>
            <a:solidFill>
              <a:srgbClr val="9C0E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object 11"/>
            <p:cNvPicPr/>
            <p:nvPr/>
          </p:nvPicPr>
          <p:blipFill>
            <a:blip r:embed="rId4" cstate="print"/>
            <a:stretch>
              <a:fillRect/>
            </a:stretch>
          </p:blipFill>
          <p:spPr>
            <a:xfrm>
              <a:off x="6255918" y="3329594"/>
              <a:ext cx="330235" cy="333268"/>
            </a:xfrm>
            <a:prstGeom prst="rect">
              <a:avLst/>
            </a:prstGeom>
          </p:spPr>
        </p:pic>
        <p:sp>
          <p:nvSpPr>
            <p:cNvPr id="21" name="object 12"/>
            <p:cNvSpPr/>
            <p:nvPr/>
          </p:nvSpPr>
          <p:spPr>
            <a:xfrm>
              <a:off x="6258813" y="3333815"/>
              <a:ext cx="324485" cy="326390"/>
            </a:xfrm>
            <a:custGeom>
              <a:avLst/>
              <a:gdLst/>
              <a:ahLst/>
              <a:cxnLst/>
              <a:rect l="l" t="t" r="r" b="b"/>
              <a:pathLst>
                <a:path w="324484" h="326389">
                  <a:moveTo>
                    <a:pt x="273858" y="0"/>
                  </a:moveTo>
                  <a:lnTo>
                    <a:pt x="270593" y="0"/>
                  </a:lnTo>
                  <a:lnTo>
                    <a:pt x="267304" y="1259"/>
                  </a:lnTo>
                  <a:lnTo>
                    <a:pt x="264776" y="3812"/>
                  </a:lnTo>
                  <a:lnTo>
                    <a:pt x="169638" y="99850"/>
                  </a:lnTo>
                  <a:lnTo>
                    <a:pt x="165471" y="104012"/>
                  </a:lnTo>
                  <a:lnTo>
                    <a:pt x="158697" y="104012"/>
                  </a:lnTo>
                  <a:lnTo>
                    <a:pt x="154530" y="99850"/>
                  </a:lnTo>
                  <a:lnTo>
                    <a:pt x="59392" y="3812"/>
                  </a:lnTo>
                  <a:lnTo>
                    <a:pt x="56816" y="1211"/>
                  </a:lnTo>
                  <a:lnTo>
                    <a:pt x="53667" y="90"/>
                  </a:lnTo>
                  <a:lnTo>
                    <a:pt x="50400" y="90"/>
                  </a:lnTo>
                  <a:lnTo>
                    <a:pt x="47150" y="90"/>
                  </a:lnTo>
                  <a:lnTo>
                    <a:pt x="43832" y="1274"/>
                  </a:lnTo>
                  <a:lnTo>
                    <a:pt x="41318" y="3812"/>
                  </a:lnTo>
                  <a:lnTo>
                    <a:pt x="5078" y="40395"/>
                  </a:lnTo>
                  <a:lnTo>
                    <a:pt x="0" y="45521"/>
                  </a:lnTo>
                  <a:lnTo>
                    <a:pt x="0" y="53514"/>
                  </a:lnTo>
                  <a:lnTo>
                    <a:pt x="5078" y="58640"/>
                  </a:lnTo>
                  <a:lnTo>
                    <a:pt x="100216" y="154679"/>
                  </a:lnTo>
                  <a:lnTo>
                    <a:pt x="104338" y="158885"/>
                  </a:lnTo>
                  <a:lnTo>
                    <a:pt x="104338" y="165722"/>
                  </a:lnTo>
                  <a:lnTo>
                    <a:pt x="100216" y="169929"/>
                  </a:lnTo>
                  <a:lnTo>
                    <a:pt x="5078" y="265967"/>
                  </a:lnTo>
                  <a:lnTo>
                    <a:pt x="0" y="271093"/>
                  </a:lnTo>
                  <a:lnTo>
                    <a:pt x="0" y="279086"/>
                  </a:lnTo>
                  <a:lnTo>
                    <a:pt x="5078" y="284212"/>
                  </a:lnTo>
                  <a:lnTo>
                    <a:pt x="41496" y="320975"/>
                  </a:lnTo>
                  <a:lnTo>
                    <a:pt x="46617" y="326145"/>
                  </a:lnTo>
                  <a:lnTo>
                    <a:pt x="54216" y="326108"/>
                  </a:lnTo>
                  <a:lnTo>
                    <a:pt x="59391" y="320885"/>
                  </a:lnTo>
                  <a:lnTo>
                    <a:pt x="154529" y="224847"/>
                  </a:lnTo>
                  <a:lnTo>
                    <a:pt x="158696" y="220685"/>
                  </a:lnTo>
                  <a:lnTo>
                    <a:pt x="165469" y="220685"/>
                  </a:lnTo>
                  <a:lnTo>
                    <a:pt x="169636" y="224847"/>
                  </a:lnTo>
                  <a:lnTo>
                    <a:pt x="264956" y="320978"/>
                  </a:lnTo>
                  <a:lnTo>
                    <a:pt x="270042" y="326112"/>
                  </a:lnTo>
                  <a:lnTo>
                    <a:pt x="277800" y="326076"/>
                  </a:lnTo>
                  <a:lnTo>
                    <a:pt x="282940" y="320887"/>
                  </a:lnTo>
                  <a:lnTo>
                    <a:pt x="319180" y="284214"/>
                  </a:lnTo>
                  <a:lnTo>
                    <a:pt x="324383" y="278963"/>
                  </a:lnTo>
                  <a:lnTo>
                    <a:pt x="324454" y="271292"/>
                  </a:lnTo>
                  <a:lnTo>
                    <a:pt x="319360" y="266150"/>
                  </a:lnTo>
                  <a:lnTo>
                    <a:pt x="224041" y="169929"/>
                  </a:lnTo>
                  <a:lnTo>
                    <a:pt x="219918" y="165722"/>
                  </a:lnTo>
                  <a:lnTo>
                    <a:pt x="219918" y="158885"/>
                  </a:lnTo>
                  <a:lnTo>
                    <a:pt x="224041" y="154679"/>
                  </a:lnTo>
                  <a:lnTo>
                    <a:pt x="319179" y="58640"/>
                  </a:lnTo>
                  <a:lnTo>
                    <a:pt x="324381" y="53389"/>
                  </a:lnTo>
                  <a:lnTo>
                    <a:pt x="324453" y="45718"/>
                  </a:lnTo>
                  <a:lnTo>
                    <a:pt x="319359" y="40576"/>
                  </a:lnTo>
                  <a:lnTo>
                    <a:pt x="282940" y="3813"/>
                  </a:lnTo>
                  <a:lnTo>
                    <a:pt x="280412" y="1261"/>
                  </a:lnTo>
                  <a:lnTo>
                    <a:pt x="277123" y="1"/>
                  </a:lnTo>
                  <a:lnTo>
                    <a:pt x="273858" y="1"/>
                  </a:lnTo>
                  <a:close/>
                </a:path>
              </a:pathLst>
            </a:custGeom>
            <a:ln w="578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object 9"/>
          <p:cNvGrpSpPr/>
          <p:nvPr/>
        </p:nvGrpSpPr>
        <p:grpSpPr>
          <a:xfrm>
            <a:off x="1295400" y="2781300"/>
            <a:ext cx="1362860" cy="1431471"/>
            <a:chOff x="6249465" y="3323042"/>
            <a:chExt cx="343535" cy="346710"/>
          </a:xfrm>
        </p:grpSpPr>
        <p:sp>
          <p:nvSpPr>
            <p:cNvPr id="28" name="object 10"/>
            <p:cNvSpPr/>
            <p:nvPr/>
          </p:nvSpPr>
          <p:spPr>
            <a:xfrm>
              <a:off x="6249465" y="3323042"/>
              <a:ext cx="343535" cy="346710"/>
            </a:xfrm>
            <a:custGeom>
              <a:avLst/>
              <a:gdLst/>
              <a:ahLst/>
              <a:cxnLst/>
              <a:rect l="l" t="t" r="r" b="b"/>
              <a:pathLst>
                <a:path w="343534" h="346710">
                  <a:moveTo>
                    <a:pt x="283285" y="346274"/>
                  </a:moveTo>
                  <a:lnTo>
                    <a:pt x="274504" y="344592"/>
                  </a:lnTo>
                  <a:lnTo>
                    <a:pt x="266763" y="339413"/>
                  </a:lnTo>
                  <a:lnTo>
                    <a:pt x="171475" y="243223"/>
                  </a:lnTo>
                  <a:lnTo>
                    <a:pt x="76340" y="339259"/>
                  </a:lnTo>
                  <a:lnTo>
                    <a:pt x="68600" y="344487"/>
                  </a:lnTo>
                  <a:lnTo>
                    <a:pt x="59819" y="346275"/>
                  </a:lnTo>
                  <a:lnTo>
                    <a:pt x="51038" y="344593"/>
                  </a:lnTo>
                  <a:lnTo>
                    <a:pt x="43297" y="339414"/>
                  </a:lnTo>
                  <a:lnTo>
                    <a:pt x="6873" y="302645"/>
                  </a:lnTo>
                  <a:lnTo>
                    <a:pt x="1718" y="294806"/>
                  </a:lnTo>
                  <a:lnTo>
                    <a:pt x="0" y="285888"/>
                  </a:lnTo>
                  <a:lnTo>
                    <a:pt x="1718" y="276971"/>
                  </a:lnTo>
                  <a:lnTo>
                    <a:pt x="6873" y="269132"/>
                  </a:lnTo>
                  <a:lnTo>
                    <a:pt x="102008" y="173097"/>
                  </a:lnTo>
                  <a:lnTo>
                    <a:pt x="6873" y="77062"/>
                  </a:lnTo>
                  <a:lnTo>
                    <a:pt x="1718" y="69223"/>
                  </a:lnTo>
                  <a:lnTo>
                    <a:pt x="0" y="60305"/>
                  </a:lnTo>
                  <a:lnTo>
                    <a:pt x="1718" y="51388"/>
                  </a:lnTo>
                  <a:lnTo>
                    <a:pt x="6870" y="43553"/>
                  </a:lnTo>
                  <a:lnTo>
                    <a:pt x="43141" y="6938"/>
                  </a:lnTo>
                  <a:lnTo>
                    <a:pt x="50907" y="1734"/>
                  </a:lnTo>
                  <a:lnTo>
                    <a:pt x="59741" y="0"/>
                  </a:lnTo>
                  <a:lnTo>
                    <a:pt x="68575" y="1734"/>
                  </a:lnTo>
                  <a:lnTo>
                    <a:pt x="76340" y="6938"/>
                  </a:lnTo>
                  <a:lnTo>
                    <a:pt x="171475" y="102973"/>
                  </a:lnTo>
                  <a:lnTo>
                    <a:pt x="266610" y="6938"/>
                  </a:lnTo>
                  <a:lnTo>
                    <a:pt x="274375" y="1734"/>
                  </a:lnTo>
                  <a:lnTo>
                    <a:pt x="283210" y="0"/>
                  </a:lnTo>
                  <a:lnTo>
                    <a:pt x="292044" y="1734"/>
                  </a:lnTo>
                  <a:lnTo>
                    <a:pt x="299808" y="6938"/>
                  </a:lnTo>
                  <a:lnTo>
                    <a:pt x="336233" y="43707"/>
                  </a:lnTo>
                  <a:lnTo>
                    <a:pt x="341364" y="51520"/>
                  </a:lnTo>
                  <a:lnTo>
                    <a:pt x="343029" y="60385"/>
                  </a:lnTo>
                  <a:lnTo>
                    <a:pt x="341258" y="69249"/>
                  </a:lnTo>
                  <a:lnTo>
                    <a:pt x="336079" y="77063"/>
                  </a:lnTo>
                  <a:lnTo>
                    <a:pt x="240944" y="173098"/>
                  </a:lnTo>
                  <a:lnTo>
                    <a:pt x="336231" y="269287"/>
                  </a:lnTo>
                  <a:lnTo>
                    <a:pt x="341363" y="277100"/>
                  </a:lnTo>
                  <a:lnTo>
                    <a:pt x="343028" y="285965"/>
                  </a:lnTo>
                  <a:lnTo>
                    <a:pt x="341257" y="294829"/>
                  </a:lnTo>
                  <a:lnTo>
                    <a:pt x="336078" y="302643"/>
                  </a:lnTo>
                  <a:lnTo>
                    <a:pt x="299806" y="339257"/>
                  </a:lnTo>
                  <a:lnTo>
                    <a:pt x="292066" y="344486"/>
                  </a:lnTo>
                  <a:lnTo>
                    <a:pt x="283285" y="346274"/>
                  </a:lnTo>
                  <a:close/>
                </a:path>
              </a:pathLst>
            </a:custGeom>
            <a:solidFill>
              <a:srgbClr val="9C0E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9" name="object 11"/>
            <p:cNvPicPr/>
            <p:nvPr/>
          </p:nvPicPr>
          <p:blipFill>
            <a:blip r:embed="rId4" cstate="print"/>
            <a:stretch>
              <a:fillRect/>
            </a:stretch>
          </p:blipFill>
          <p:spPr>
            <a:xfrm>
              <a:off x="6255918" y="3329594"/>
              <a:ext cx="330235" cy="333268"/>
            </a:xfrm>
            <a:prstGeom prst="rect">
              <a:avLst/>
            </a:prstGeom>
          </p:spPr>
        </p:pic>
        <p:sp>
          <p:nvSpPr>
            <p:cNvPr id="30" name="object 12"/>
            <p:cNvSpPr/>
            <p:nvPr/>
          </p:nvSpPr>
          <p:spPr>
            <a:xfrm>
              <a:off x="6258813" y="3333815"/>
              <a:ext cx="324485" cy="326390"/>
            </a:xfrm>
            <a:custGeom>
              <a:avLst/>
              <a:gdLst/>
              <a:ahLst/>
              <a:cxnLst/>
              <a:rect l="l" t="t" r="r" b="b"/>
              <a:pathLst>
                <a:path w="324484" h="326389">
                  <a:moveTo>
                    <a:pt x="273858" y="0"/>
                  </a:moveTo>
                  <a:lnTo>
                    <a:pt x="270593" y="0"/>
                  </a:lnTo>
                  <a:lnTo>
                    <a:pt x="267304" y="1259"/>
                  </a:lnTo>
                  <a:lnTo>
                    <a:pt x="264776" y="3812"/>
                  </a:lnTo>
                  <a:lnTo>
                    <a:pt x="169638" y="99850"/>
                  </a:lnTo>
                  <a:lnTo>
                    <a:pt x="165471" y="104012"/>
                  </a:lnTo>
                  <a:lnTo>
                    <a:pt x="158697" y="104012"/>
                  </a:lnTo>
                  <a:lnTo>
                    <a:pt x="154530" y="99850"/>
                  </a:lnTo>
                  <a:lnTo>
                    <a:pt x="59392" y="3812"/>
                  </a:lnTo>
                  <a:lnTo>
                    <a:pt x="56816" y="1211"/>
                  </a:lnTo>
                  <a:lnTo>
                    <a:pt x="53667" y="90"/>
                  </a:lnTo>
                  <a:lnTo>
                    <a:pt x="50400" y="90"/>
                  </a:lnTo>
                  <a:lnTo>
                    <a:pt x="47150" y="90"/>
                  </a:lnTo>
                  <a:lnTo>
                    <a:pt x="43832" y="1274"/>
                  </a:lnTo>
                  <a:lnTo>
                    <a:pt x="41318" y="3812"/>
                  </a:lnTo>
                  <a:lnTo>
                    <a:pt x="5078" y="40395"/>
                  </a:lnTo>
                  <a:lnTo>
                    <a:pt x="0" y="45521"/>
                  </a:lnTo>
                  <a:lnTo>
                    <a:pt x="0" y="53514"/>
                  </a:lnTo>
                  <a:lnTo>
                    <a:pt x="5078" y="58640"/>
                  </a:lnTo>
                  <a:lnTo>
                    <a:pt x="100216" y="154679"/>
                  </a:lnTo>
                  <a:lnTo>
                    <a:pt x="104338" y="158885"/>
                  </a:lnTo>
                  <a:lnTo>
                    <a:pt x="104338" y="165722"/>
                  </a:lnTo>
                  <a:lnTo>
                    <a:pt x="100216" y="169929"/>
                  </a:lnTo>
                  <a:lnTo>
                    <a:pt x="5078" y="265967"/>
                  </a:lnTo>
                  <a:lnTo>
                    <a:pt x="0" y="271093"/>
                  </a:lnTo>
                  <a:lnTo>
                    <a:pt x="0" y="279086"/>
                  </a:lnTo>
                  <a:lnTo>
                    <a:pt x="5078" y="284212"/>
                  </a:lnTo>
                  <a:lnTo>
                    <a:pt x="41496" y="320975"/>
                  </a:lnTo>
                  <a:lnTo>
                    <a:pt x="46617" y="326145"/>
                  </a:lnTo>
                  <a:lnTo>
                    <a:pt x="54216" y="326108"/>
                  </a:lnTo>
                  <a:lnTo>
                    <a:pt x="59391" y="320885"/>
                  </a:lnTo>
                  <a:lnTo>
                    <a:pt x="154529" y="224847"/>
                  </a:lnTo>
                  <a:lnTo>
                    <a:pt x="158696" y="220685"/>
                  </a:lnTo>
                  <a:lnTo>
                    <a:pt x="165469" y="220685"/>
                  </a:lnTo>
                  <a:lnTo>
                    <a:pt x="169636" y="224847"/>
                  </a:lnTo>
                  <a:lnTo>
                    <a:pt x="264956" y="320978"/>
                  </a:lnTo>
                  <a:lnTo>
                    <a:pt x="270042" y="326112"/>
                  </a:lnTo>
                  <a:lnTo>
                    <a:pt x="277800" y="326076"/>
                  </a:lnTo>
                  <a:lnTo>
                    <a:pt x="282940" y="320887"/>
                  </a:lnTo>
                  <a:lnTo>
                    <a:pt x="319180" y="284214"/>
                  </a:lnTo>
                  <a:lnTo>
                    <a:pt x="324383" y="278963"/>
                  </a:lnTo>
                  <a:lnTo>
                    <a:pt x="324454" y="271292"/>
                  </a:lnTo>
                  <a:lnTo>
                    <a:pt x="319360" y="266150"/>
                  </a:lnTo>
                  <a:lnTo>
                    <a:pt x="224041" y="169929"/>
                  </a:lnTo>
                  <a:lnTo>
                    <a:pt x="219918" y="165722"/>
                  </a:lnTo>
                  <a:lnTo>
                    <a:pt x="219918" y="158885"/>
                  </a:lnTo>
                  <a:lnTo>
                    <a:pt x="224041" y="154679"/>
                  </a:lnTo>
                  <a:lnTo>
                    <a:pt x="319179" y="58640"/>
                  </a:lnTo>
                  <a:lnTo>
                    <a:pt x="324381" y="53389"/>
                  </a:lnTo>
                  <a:lnTo>
                    <a:pt x="324453" y="45718"/>
                  </a:lnTo>
                  <a:lnTo>
                    <a:pt x="319359" y="40576"/>
                  </a:lnTo>
                  <a:lnTo>
                    <a:pt x="282940" y="3813"/>
                  </a:lnTo>
                  <a:lnTo>
                    <a:pt x="280412" y="1261"/>
                  </a:lnTo>
                  <a:lnTo>
                    <a:pt x="277123" y="1"/>
                  </a:lnTo>
                  <a:lnTo>
                    <a:pt x="273858" y="1"/>
                  </a:lnTo>
                  <a:close/>
                </a:path>
              </a:pathLst>
            </a:custGeom>
            <a:ln w="578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object 9"/>
          <p:cNvGrpSpPr/>
          <p:nvPr/>
        </p:nvGrpSpPr>
        <p:grpSpPr>
          <a:xfrm>
            <a:off x="4373463" y="6658630"/>
            <a:ext cx="1362860" cy="1431471"/>
            <a:chOff x="6249465" y="3323042"/>
            <a:chExt cx="343535" cy="346710"/>
          </a:xfrm>
        </p:grpSpPr>
        <p:sp>
          <p:nvSpPr>
            <p:cNvPr id="32" name="object 10"/>
            <p:cNvSpPr/>
            <p:nvPr/>
          </p:nvSpPr>
          <p:spPr>
            <a:xfrm>
              <a:off x="6249465" y="3323042"/>
              <a:ext cx="343535" cy="346710"/>
            </a:xfrm>
            <a:custGeom>
              <a:avLst/>
              <a:gdLst/>
              <a:ahLst/>
              <a:cxnLst/>
              <a:rect l="l" t="t" r="r" b="b"/>
              <a:pathLst>
                <a:path w="343534" h="346710">
                  <a:moveTo>
                    <a:pt x="283285" y="346274"/>
                  </a:moveTo>
                  <a:lnTo>
                    <a:pt x="274504" y="344592"/>
                  </a:lnTo>
                  <a:lnTo>
                    <a:pt x="266763" y="339413"/>
                  </a:lnTo>
                  <a:lnTo>
                    <a:pt x="171475" y="243223"/>
                  </a:lnTo>
                  <a:lnTo>
                    <a:pt x="76340" y="339259"/>
                  </a:lnTo>
                  <a:lnTo>
                    <a:pt x="68600" y="344487"/>
                  </a:lnTo>
                  <a:lnTo>
                    <a:pt x="59819" y="346275"/>
                  </a:lnTo>
                  <a:lnTo>
                    <a:pt x="51038" y="344593"/>
                  </a:lnTo>
                  <a:lnTo>
                    <a:pt x="43297" y="339414"/>
                  </a:lnTo>
                  <a:lnTo>
                    <a:pt x="6873" y="302645"/>
                  </a:lnTo>
                  <a:lnTo>
                    <a:pt x="1718" y="294806"/>
                  </a:lnTo>
                  <a:lnTo>
                    <a:pt x="0" y="285888"/>
                  </a:lnTo>
                  <a:lnTo>
                    <a:pt x="1718" y="276971"/>
                  </a:lnTo>
                  <a:lnTo>
                    <a:pt x="6873" y="269132"/>
                  </a:lnTo>
                  <a:lnTo>
                    <a:pt x="102008" y="173097"/>
                  </a:lnTo>
                  <a:lnTo>
                    <a:pt x="6873" y="77062"/>
                  </a:lnTo>
                  <a:lnTo>
                    <a:pt x="1718" y="69223"/>
                  </a:lnTo>
                  <a:lnTo>
                    <a:pt x="0" y="60305"/>
                  </a:lnTo>
                  <a:lnTo>
                    <a:pt x="1718" y="51388"/>
                  </a:lnTo>
                  <a:lnTo>
                    <a:pt x="6870" y="43553"/>
                  </a:lnTo>
                  <a:lnTo>
                    <a:pt x="43141" y="6938"/>
                  </a:lnTo>
                  <a:lnTo>
                    <a:pt x="50907" y="1734"/>
                  </a:lnTo>
                  <a:lnTo>
                    <a:pt x="59741" y="0"/>
                  </a:lnTo>
                  <a:lnTo>
                    <a:pt x="68575" y="1734"/>
                  </a:lnTo>
                  <a:lnTo>
                    <a:pt x="76340" y="6938"/>
                  </a:lnTo>
                  <a:lnTo>
                    <a:pt x="171475" y="102973"/>
                  </a:lnTo>
                  <a:lnTo>
                    <a:pt x="266610" y="6938"/>
                  </a:lnTo>
                  <a:lnTo>
                    <a:pt x="274375" y="1734"/>
                  </a:lnTo>
                  <a:lnTo>
                    <a:pt x="283210" y="0"/>
                  </a:lnTo>
                  <a:lnTo>
                    <a:pt x="292044" y="1734"/>
                  </a:lnTo>
                  <a:lnTo>
                    <a:pt x="299808" y="6938"/>
                  </a:lnTo>
                  <a:lnTo>
                    <a:pt x="336233" y="43707"/>
                  </a:lnTo>
                  <a:lnTo>
                    <a:pt x="341364" y="51520"/>
                  </a:lnTo>
                  <a:lnTo>
                    <a:pt x="343029" y="60385"/>
                  </a:lnTo>
                  <a:lnTo>
                    <a:pt x="341258" y="69249"/>
                  </a:lnTo>
                  <a:lnTo>
                    <a:pt x="336079" y="77063"/>
                  </a:lnTo>
                  <a:lnTo>
                    <a:pt x="240944" y="173098"/>
                  </a:lnTo>
                  <a:lnTo>
                    <a:pt x="336231" y="269287"/>
                  </a:lnTo>
                  <a:lnTo>
                    <a:pt x="341363" y="277100"/>
                  </a:lnTo>
                  <a:lnTo>
                    <a:pt x="343028" y="285965"/>
                  </a:lnTo>
                  <a:lnTo>
                    <a:pt x="341257" y="294829"/>
                  </a:lnTo>
                  <a:lnTo>
                    <a:pt x="336078" y="302643"/>
                  </a:lnTo>
                  <a:lnTo>
                    <a:pt x="299806" y="339257"/>
                  </a:lnTo>
                  <a:lnTo>
                    <a:pt x="292066" y="344486"/>
                  </a:lnTo>
                  <a:lnTo>
                    <a:pt x="283285" y="346274"/>
                  </a:lnTo>
                  <a:close/>
                </a:path>
              </a:pathLst>
            </a:custGeom>
            <a:solidFill>
              <a:srgbClr val="9C0E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6" name="object 11"/>
            <p:cNvPicPr/>
            <p:nvPr/>
          </p:nvPicPr>
          <p:blipFill>
            <a:blip r:embed="rId4" cstate="print"/>
            <a:stretch>
              <a:fillRect/>
            </a:stretch>
          </p:blipFill>
          <p:spPr>
            <a:xfrm>
              <a:off x="6255918" y="3329594"/>
              <a:ext cx="330235" cy="333268"/>
            </a:xfrm>
            <a:prstGeom prst="rect">
              <a:avLst/>
            </a:prstGeom>
          </p:spPr>
        </p:pic>
        <p:sp>
          <p:nvSpPr>
            <p:cNvPr id="37" name="object 12"/>
            <p:cNvSpPr/>
            <p:nvPr/>
          </p:nvSpPr>
          <p:spPr>
            <a:xfrm>
              <a:off x="6258813" y="3333815"/>
              <a:ext cx="324485" cy="326390"/>
            </a:xfrm>
            <a:custGeom>
              <a:avLst/>
              <a:gdLst/>
              <a:ahLst/>
              <a:cxnLst/>
              <a:rect l="l" t="t" r="r" b="b"/>
              <a:pathLst>
                <a:path w="324484" h="326389">
                  <a:moveTo>
                    <a:pt x="273858" y="0"/>
                  </a:moveTo>
                  <a:lnTo>
                    <a:pt x="270593" y="0"/>
                  </a:lnTo>
                  <a:lnTo>
                    <a:pt x="267304" y="1259"/>
                  </a:lnTo>
                  <a:lnTo>
                    <a:pt x="264776" y="3812"/>
                  </a:lnTo>
                  <a:lnTo>
                    <a:pt x="169638" y="99850"/>
                  </a:lnTo>
                  <a:lnTo>
                    <a:pt x="165471" y="104012"/>
                  </a:lnTo>
                  <a:lnTo>
                    <a:pt x="158697" y="104012"/>
                  </a:lnTo>
                  <a:lnTo>
                    <a:pt x="154530" y="99850"/>
                  </a:lnTo>
                  <a:lnTo>
                    <a:pt x="59392" y="3812"/>
                  </a:lnTo>
                  <a:lnTo>
                    <a:pt x="56816" y="1211"/>
                  </a:lnTo>
                  <a:lnTo>
                    <a:pt x="53667" y="90"/>
                  </a:lnTo>
                  <a:lnTo>
                    <a:pt x="50400" y="90"/>
                  </a:lnTo>
                  <a:lnTo>
                    <a:pt x="47150" y="90"/>
                  </a:lnTo>
                  <a:lnTo>
                    <a:pt x="43832" y="1274"/>
                  </a:lnTo>
                  <a:lnTo>
                    <a:pt x="41318" y="3812"/>
                  </a:lnTo>
                  <a:lnTo>
                    <a:pt x="5078" y="40395"/>
                  </a:lnTo>
                  <a:lnTo>
                    <a:pt x="0" y="45521"/>
                  </a:lnTo>
                  <a:lnTo>
                    <a:pt x="0" y="53514"/>
                  </a:lnTo>
                  <a:lnTo>
                    <a:pt x="5078" y="58640"/>
                  </a:lnTo>
                  <a:lnTo>
                    <a:pt x="100216" y="154679"/>
                  </a:lnTo>
                  <a:lnTo>
                    <a:pt x="104338" y="158885"/>
                  </a:lnTo>
                  <a:lnTo>
                    <a:pt x="104338" y="165722"/>
                  </a:lnTo>
                  <a:lnTo>
                    <a:pt x="100216" y="169929"/>
                  </a:lnTo>
                  <a:lnTo>
                    <a:pt x="5078" y="265967"/>
                  </a:lnTo>
                  <a:lnTo>
                    <a:pt x="0" y="271093"/>
                  </a:lnTo>
                  <a:lnTo>
                    <a:pt x="0" y="279086"/>
                  </a:lnTo>
                  <a:lnTo>
                    <a:pt x="5078" y="284212"/>
                  </a:lnTo>
                  <a:lnTo>
                    <a:pt x="41496" y="320975"/>
                  </a:lnTo>
                  <a:lnTo>
                    <a:pt x="46617" y="326145"/>
                  </a:lnTo>
                  <a:lnTo>
                    <a:pt x="54216" y="326108"/>
                  </a:lnTo>
                  <a:lnTo>
                    <a:pt x="59391" y="320885"/>
                  </a:lnTo>
                  <a:lnTo>
                    <a:pt x="154529" y="224847"/>
                  </a:lnTo>
                  <a:lnTo>
                    <a:pt x="158696" y="220685"/>
                  </a:lnTo>
                  <a:lnTo>
                    <a:pt x="165469" y="220685"/>
                  </a:lnTo>
                  <a:lnTo>
                    <a:pt x="169636" y="224847"/>
                  </a:lnTo>
                  <a:lnTo>
                    <a:pt x="264956" y="320978"/>
                  </a:lnTo>
                  <a:lnTo>
                    <a:pt x="270042" y="326112"/>
                  </a:lnTo>
                  <a:lnTo>
                    <a:pt x="277800" y="326076"/>
                  </a:lnTo>
                  <a:lnTo>
                    <a:pt x="282940" y="320887"/>
                  </a:lnTo>
                  <a:lnTo>
                    <a:pt x="319180" y="284214"/>
                  </a:lnTo>
                  <a:lnTo>
                    <a:pt x="324383" y="278963"/>
                  </a:lnTo>
                  <a:lnTo>
                    <a:pt x="324454" y="271292"/>
                  </a:lnTo>
                  <a:lnTo>
                    <a:pt x="319360" y="266150"/>
                  </a:lnTo>
                  <a:lnTo>
                    <a:pt x="224041" y="169929"/>
                  </a:lnTo>
                  <a:lnTo>
                    <a:pt x="219918" y="165722"/>
                  </a:lnTo>
                  <a:lnTo>
                    <a:pt x="219918" y="158885"/>
                  </a:lnTo>
                  <a:lnTo>
                    <a:pt x="224041" y="154679"/>
                  </a:lnTo>
                  <a:lnTo>
                    <a:pt x="319179" y="58640"/>
                  </a:lnTo>
                  <a:lnTo>
                    <a:pt x="324381" y="53389"/>
                  </a:lnTo>
                  <a:lnTo>
                    <a:pt x="324453" y="45718"/>
                  </a:lnTo>
                  <a:lnTo>
                    <a:pt x="319359" y="40576"/>
                  </a:lnTo>
                  <a:lnTo>
                    <a:pt x="282940" y="3813"/>
                  </a:lnTo>
                  <a:lnTo>
                    <a:pt x="280412" y="1261"/>
                  </a:lnTo>
                  <a:lnTo>
                    <a:pt x="277123" y="1"/>
                  </a:lnTo>
                  <a:lnTo>
                    <a:pt x="273858" y="1"/>
                  </a:lnTo>
                  <a:close/>
                </a:path>
              </a:pathLst>
            </a:custGeom>
            <a:ln w="578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p:cNvPicPr>
            <a:picLocks noChangeAspect="1"/>
          </p:cNvPicPr>
          <p:nvPr/>
        </p:nvPicPr>
        <p:blipFill>
          <a:blip r:embed="rId5"/>
          <a:stretch>
            <a:fillRect/>
          </a:stretch>
        </p:blipFill>
        <p:spPr>
          <a:xfrm>
            <a:off x="10544314" y="1485900"/>
            <a:ext cx="6365059" cy="7946145"/>
          </a:xfrm>
          <a:prstGeom prst="rect">
            <a:avLst/>
          </a:prstGeom>
        </p:spPr>
      </p:pic>
      <p:sp>
        <p:nvSpPr>
          <p:cNvPr id="41" name="object 7"/>
          <p:cNvSpPr/>
          <p:nvPr/>
        </p:nvSpPr>
        <p:spPr>
          <a:xfrm>
            <a:off x="12723561" y="800101"/>
            <a:ext cx="1144839" cy="1491282"/>
          </a:xfrm>
          <a:custGeom>
            <a:avLst/>
            <a:gdLst/>
            <a:ahLst/>
            <a:cxnLst/>
            <a:rect l="l" t="t" r="r" b="b"/>
            <a:pathLst>
              <a:path w="682625" h="704850">
                <a:moveTo>
                  <a:pt x="339995" y="540613"/>
                </a:moveTo>
                <a:lnTo>
                  <a:pt x="219310" y="540613"/>
                </a:lnTo>
                <a:lnTo>
                  <a:pt x="239614" y="497467"/>
                </a:lnTo>
                <a:lnTo>
                  <a:pt x="262602" y="453254"/>
                </a:lnTo>
                <a:lnTo>
                  <a:pt x="288038" y="408409"/>
                </a:lnTo>
                <a:lnTo>
                  <a:pt x="315688" y="363367"/>
                </a:lnTo>
                <a:lnTo>
                  <a:pt x="345316" y="318563"/>
                </a:lnTo>
                <a:lnTo>
                  <a:pt x="376688" y="274432"/>
                </a:lnTo>
                <a:lnTo>
                  <a:pt x="409567" y="231409"/>
                </a:lnTo>
                <a:lnTo>
                  <a:pt x="443721" y="189930"/>
                </a:lnTo>
                <a:lnTo>
                  <a:pt x="478912" y="150429"/>
                </a:lnTo>
                <a:lnTo>
                  <a:pt x="514907" y="113342"/>
                </a:lnTo>
                <a:lnTo>
                  <a:pt x="551471" y="79104"/>
                </a:lnTo>
                <a:lnTo>
                  <a:pt x="588368" y="48150"/>
                </a:lnTo>
                <a:lnTo>
                  <a:pt x="625363" y="20915"/>
                </a:lnTo>
                <a:lnTo>
                  <a:pt x="655997" y="0"/>
                </a:lnTo>
                <a:lnTo>
                  <a:pt x="682233" y="35293"/>
                </a:lnTo>
                <a:lnTo>
                  <a:pt x="663184" y="52222"/>
                </a:lnTo>
                <a:lnTo>
                  <a:pt x="641473" y="72915"/>
                </a:lnTo>
                <a:lnTo>
                  <a:pt x="591716" y="125278"/>
                </a:lnTo>
                <a:lnTo>
                  <a:pt x="564498" y="156786"/>
                </a:lnTo>
                <a:lnTo>
                  <a:pt x="536271" y="191741"/>
                </a:lnTo>
                <a:lnTo>
                  <a:pt x="507450" y="230060"/>
                </a:lnTo>
                <a:lnTo>
                  <a:pt x="478446" y="271665"/>
                </a:lnTo>
                <a:lnTo>
                  <a:pt x="449674" y="316476"/>
                </a:lnTo>
                <a:lnTo>
                  <a:pt x="421548" y="364412"/>
                </a:lnTo>
                <a:lnTo>
                  <a:pt x="394477" y="415404"/>
                </a:lnTo>
                <a:lnTo>
                  <a:pt x="368886" y="469343"/>
                </a:lnTo>
                <a:lnTo>
                  <a:pt x="345177" y="526177"/>
                </a:lnTo>
                <a:lnTo>
                  <a:pt x="339995" y="540613"/>
                </a:lnTo>
                <a:close/>
              </a:path>
              <a:path w="682625" h="704850">
                <a:moveTo>
                  <a:pt x="239630" y="704244"/>
                </a:moveTo>
                <a:lnTo>
                  <a:pt x="194095" y="682507"/>
                </a:lnTo>
                <a:lnTo>
                  <a:pt x="141776" y="592133"/>
                </a:lnTo>
                <a:lnTo>
                  <a:pt x="110189" y="534154"/>
                </a:lnTo>
                <a:lnTo>
                  <a:pt x="81986" y="485974"/>
                </a:lnTo>
                <a:lnTo>
                  <a:pt x="57092" y="446690"/>
                </a:lnTo>
                <a:lnTo>
                  <a:pt x="16920" y="391213"/>
                </a:lnTo>
                <a:lnTo>
                  <a:pt x="1490" y="373217"/>
                </a:lnTo>
                <a:lnTo>
                  <a:pt x="0" y="370431"/>
                </a:lnTo>
                <a:lnTo>
                  <a:pt x="47032" y="350814"/>
                </a:lnTo>
                <a:lnTo>
                  <a:pt x="111343" y="406880"/>
                </a:lnTo>
                <a:lnTo>
                  <a:pt x="151294" y="449125"/>
                </a:lnTo>
                <a:lnTo>
                  <a:pt x="190603" y="497478"/>
                </a:lnTo>
                <a:lnTo>
                  <a:pt x="198477" y="510017"/>
                </a:lnTo>
                <a:lnTo>
                  <a:pt x="204808" y="519787"/>
                </a:lnTo>
                <a:lnTo>
                  <a:pt x="211213" y="529186"/>
                </a:lnTo>
                <a:lnTo>
                  <a:pt x="219310" y="540613"/>
                </a:lnTo>
                <a:lnTo>
                  <a:pt x="339995" y="540613"/>
                </a:lnTo>
                <a:lnTo>
                  <a:pt x="323767" y="585818"/>
                </a:lnTo>
                <a:lnTo>
                  <a:pt x="305071" y="648185"/>
                </a:lnTo>
                <a:lnTo>
                  <a:pt x="293843" y="669698"/>
                </a:lnTo>
                <a:lnTo>
                  <a:pt x="279661" y="687551"/>
                </a:lnTo>
                <a:lnTo>
                  <a:pt x="261826" y="699736"/>
                </a:lnTo>
                <a:lnTo>
                  <a:pt x="239630" y="704244"/>
                </a:lnTo>
                <a:close/>
              </a:path>
            </a:pathLst>
          </a:custGeom>
          <a:solidFill>
            <a:srgbClr val="99B8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9"/>
          <p:cNvSpPr/>
          <p:nvPr/>
        </p:nvSpPr>
        <p:spPr>
          <a:xfrm>
            <a:off x="10065341" y="5899377"/>
            <a:ext cx="1029381" cy="1572607"/>
          </a:xfrm>
          <a:custGeom>
            <a:avLst/>
            <a:gdLst/>
            <a:ahLst/>
            <a:cxnLst/>
            <a:rect l="l" t="t" r="r" b="b"/>
            <a:pathLst>
              <a:path w="682625" h="704850">
                <a:moveTo>
                  <a:pt x="339995" y="540613"/>
                </a:moveTo>
                <a:lnTo>
                  <a:pt x="219310" y="540613"/>
                </a:lnTo>
                <a:lnTo>
                  <a:pt x="239614" y="497467"/>
                </a:lnTo>
                <a:lnTo>
                  <a:pt x="262602" y="453254"/>
                </a:lnTo>
                <a:lnTo>
                  <a:pt x="288038" y="408409"/>
                </a:lnTo>
                <a:lnTo>
                  <a:pt x="315688" y="363367"/>
                </a:lnTo>
                <a:lnTo>
                  <a:pt x="345316" y="318563"/>
                </a:lnTo>
                <a:lnTo>
                  <a:pt x="376688" y="274432"/>
                </a:lnTo>
                <a:lnTo>
                  <a:pt x="409567" y="231409"/>
                </a:lnTo>
                <a:lnTo>
                  <a:pt x="443721" y="189930"/>
                </a:lnTo>
                <a:lnTo>
                  <a:pt x="478912" y="150429"/>
                </a:lnTo>
                <a:lnTo>
                  <a:pt x="514907" y="113342"/>
                </a:lnTo>
                <a:lnTo>
                  <a:pt x="551471" y="79104"/>
                </a:lnTo>
                <a:lnTo>
                  <a:pt x="588368" y="48150"/>
                </a:lnTo>
                <a:lnTo>
                  <a:pt x="625363" y="20915"/>
                </a:lnTo>
                <a:lnTo>
                  <a:pt x="655997" y="0"/>
                </a:lnTo>
                <a:lnTo>
                  <a:pt x="682233" y="35293"/>
                </a:lnTo>
                <a:lnTo>
                  <a:pt x="663184" y="52222"/>
                </a:lnTo>
                <a:lnTo>
                  <a:pt x="641473" y="72915"/>
                </a:lnTo>
                <a:lnTo>
                  <a:pt x="591716" y="125278"/>
                </a:lnTo>
                <a:lnTo>
                  <a:pt x="564498" y="156786"/>
                </a:lnTo>
                <a:lnTo>
                  <a:pt x="536271" y="191741"/>
                </a:lnTo>
                <a:lnTo>
                  <a:pt x="507450" y="230060"/>
                </a:lnTo>
                <a:lnTo>
                  <a:pt x="478446" y="271665"/>
                </a:lnTo>
                <a:lnTo>
                  <a:pt x="449674" y="316476"/>
                </a:lnTo>
                <a:lnTo>
                  <a:pt x="421548" y="364412"/>
                </a:lnTo>
                <a:lnTo>
                  <a:pt x="394477" y="415404"/>
                </a:lnTo>
                <a:lnTo>
                  <a:pt x="368886" y="469343"/>
                </a:lnTo>
                <a:lnTo>
                  <a:pt x="345177" y="526177"/>
                </a:lnTo>
                <a:lnTo>
                  <a:pt x="339995" y="540613"/>
                </a:lnTo>
                <a:close/>
              </a:path>
              <a:path w="682625" h="704850">
                <a:moveTo>
                  <a:pt x="239630" y="704244"/>
                </a:moveTo>
                <a:lnTo>
                  <a:pt x="194095" y="682507"/>
                </a:lnTo>
                <a:lnTo>
                  <a:pt x="141776" y="592133"/>
                </a:lnTo>
                <a:lnTo>
                  <a:pt x="110189" y="534154"/>
                </a:lnTo>
                <a:lnTo>
                  <a:pt x="81986" y="485974"/>
                </a:lnTo>
                <a:lnTo>
                  <a:pt x="57092" y="446690"/>
                </a:lnTo>
                <a:lnTo>
                  <a:pt x="16920" y="391213"/>
                </a:lnTo>
                <a:lnTo>
                  <a:pt x="1490" y="373217"/>
                </a:lnTo>
                <a:lnTo>
                  <a:pt x="0" y="370431"/>
                </a:lnTo>
                <a:lnTo>
                  <a:pt x="47032" y="350814"/>
                </a:lnTo>
                <a:lnTo>
                  <a:pt x="111343" y="406880"/>
                </a:lnTo>
                <a:lnTo>
                  <a:pt x="151294" y="449125"/>
                </a:lnTo>
                <a:lnTo>
                  <a:pt x="190603" y="497478"/>
                </a:lnTo>
                <a:lnTo>
                  <a:pt x="198477" y="510017"/>
                </a:lnTo>
                <a:lnTo>
                  <a:pt x="204808" y="519787"/>
                </a:lnTo>
                <a:lnTo>
                  <a:pt x="211213" y="529186"/>
                </a:lnTo>
                <a:lnTo>
                  <a:pt x="219310" y="540613"/>
                </a:lnTo>
                <a:lnTo>
                  <a:pt x="339995" y="540613"/>
                </a:lnTo>
                <a:lnTo>
                  <a:pt x="323767" y="585818"/>
                </a:lnTo>
                <a:lnTo>
                  <a:pt x="305071" y="648185"/>
                </a:lnTo>
                <a:lnTo>
                  <a:pt x="293843" y="669698"/>
                </a:lnTo>
                <a:lnTo>
                  <a:pt x="279661" y="687551"/>
                </a:lnTo>
                <a:lnTo>
                  <a:pt x="261826" y="699736"/>
                </a:lnTo>
                <a:lnTo>
                  <a:pt x="239630" y="704244"/>
                </a:lnTo>
                <a:close/>
              </a:path>
            </a:pathLst>
          </a:custGeom>
          <a:solidFill>
            <a:srgbClr val="99B8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8"/>
          <p:cNvSpPr/>
          <p:nvPr/>
        </p:nvSpPr>
        <p:spPr>
          <a:xfrm>
            <a:off x="16339791" y="6172200"/>
            <a:ext cx="957775" cy="1718071"/>
          </a:xfrm>
          <a:custGeom>
            <a:avLst/>
            <a:gdLst/>
            <a:ahLst/>
            <a:cxnLst/>
            <a:rect l="l" t="t" r="r" b="b"/>
            <a:pathLst>
              <a:path w="682625" h="704850">
                <a:moveTo>
                  <a:pt x="339995" y="540613"/>
                </a:moveTo>
                <a:lnTo>
                  <a:pt x="219310" y="540613"/>
                </a:lnTo>
                <a:lnTo>
                  <a:pt x="239614" y="497467"/>
                </a:lnTo>
                <a:lnTo>
                  <a:pt x="262602" y="453254"/>
                </a:lnTo>
                <a:lnTo>
                  <a:pt x="288038" y="408409"/>
                </a:lnTo>
                <a:lnTo>
                  <a:pt x="315688" y="363367"/>
                </a:lnTo>
                <a:lnTo>
                  <a:pt x="345316" y="318563"/>
                </a:lnTo>
                <a:lnTo>
                  <a:pt x="376688" y="274432"/>
                </a:lnTo>
                <a:lnTo>
                  <a:pt x="409567" y="231409"/>
                </a:lnTo>
                <a:lnTo>
                  <a:pt x="443721" y="189930"/>
                </a:lnTo>
                <a:lnTo>
                  <a:pt x="478912" y="150429"/>
                </a:lnTo>
                <a:lnTo>
                  <a:pt x="514907" y="113342"/>
                </a:lnTo>
                <a:lnTo>
                  <a:pt x="551471" y="79104"/>
                </a:lnTo>
                <a:lnTo>
                  <a:pt x="588368" y="48150"/>
                </a:lnTo>
                <a:lnTo>
                  <a:pt x="625363" y="20915"/>
                </a:lnTo>
                <a:lnTo>
                  <a:pt x="655997" y="0"/>
                </a:lnTo>
                <a:lnTo>
                  <a:pt x="682233" y="35293"/>
                </a:lnTo>
                <a:lnTo>
                  <a:pt x="663184" y="52222"/>
                </a:lnTo>
                <a:lnTo>
                  <a:pt x="641473" y="72915"/>
                </a:lnTo>
                <a:lnTo>
                  <a:pt x="591716" y="125278"/>
                </a:lnTo>
                <a:lnTo>
                  <a:pt x="564498" y="156786"/>
                </a:lnTo>
                <a:lnTo>
                  <a:pt x="536271" y="191741"/>
                </a:lnTo>
                <a:lnTo>
                  <a:pt x="507450" y="230060"/>
                </a:lnTo>
                <a:lnTo>
                  <a:pt x="478446" y="271665"/>
                </a:lnTo>
                <a:lnTo>
                  <a:pt x="449674" y="316476"/>
                </a:lnTo>
                <a:lnTo>
                  <a:pt x="421548" y="364412"/>
                </a:lnTo>
                <a:lnTo>
                  <a:pt x="394477" y="415404"/>
                </a:lnTo>
                <a:lnTo>
                  <a:pt x="368886" y="469343"/>
                </a:lnTo>
                <a:lnTo>
                  <a:pt x="345177" y="526177"/>
                </a:lnTo>
                <a:lnTo>
                  <a:pt x="339995" y="540613"/>
                </a:lnTo>
                <a:close/>
              </a:path>
              <a:path w="682625" h="704850">
                <a:moveTo>
                  <a:pt x="239630" y="704244"/>
                </a:moveTo>
                <a:lnTo>
                  <a:pt x="194095" y="682507"/>
                </a:lnTo>
                <a:lnTo>
                  <a:pt x="141776" y="592133"/>
                </a:lnTo>
                <a:lnTo>
                  <a:pt x="110189" y="534154"/>
                </a:lnTo>
                <a:lnTo>
                  <a:pt x="81986" y="485974"/>
                </a:lnTo>
                <a:lnTo>
                  <a:pt x="57092" y="446690"/>
                </a:lnTo>
                <a:lnTo>
                  <a:pt x="16920" y="391213"/>
                </a:lnTo>
                <a:lnTo>
                  <a:pt x="1490" y="373217"/>
                </a:lnTo>
                <a:lnTo>
                  <a:pt x="0" y="370431"/>
                </a:lnTo>
                <a:lnTo>
                  <a:pt x="47032" y="350814"/>
                </a:lnTo>
                <a:lnTo>
                  <a:pt x="111343" y="406880"/>
                </a:lnTo>
                <a:lnTo>
                  <a:pt x="151294" y="449125"/>
                </a:lnTo>
                <a:lnTo>
                  <a:pt x="190603" y="497478"/>
                </a:lnTo>
                <a:lnTo>
                  <a:pt x="198477" y="510017"/>
                </a:lnTo>
                <a:lnTo>
                  <a:pt x="204808" y="519787"/>
                </a:lnTo>
                <a:lnTo>
                  <a:pt x="211213" y="529186"/>
                </a:lnTo>
                <a:lnTo>
                  <a:pt x="219310" y="540613"/>
                </a:lnTo>
                <a:lnTo>
                  <a:pt x="339995" y="540613"/>
                </a:lnTo>
                <a:lnTo>
                  <a:pt x="323767" y="585818"/>
                </a:lnTo>
                <a:lnTo>
                  <a:pt x="305071" y="648185"/>
                </a:lnTo>
                <a:lnTo>
                  <a:pt x="293843" y="669698"/>
                </a:lnTo>
                <a:lnTo>
                  <a:pt x="279661" y="687551"/>
                </a:lnTo>
                <a:lnTo>
                  <a:pt x="261826" y="699736"/>
                </a:lnTo>
                <a:lnTo>
                  <a:pt x="239630" y="704244"/>
                </a:lnTo>
                <a:close/>
              </a:path>
            </a:pathLst>
          </a:custGeom>
          <a:solidFill>
            <a:srgbClr val="99B8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3588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sp>
      <p:sp>
        <p:nvSpPr>
          <p:cNvPr id="3" name="AutoShape 3"/>
          <p:cNvSpPr/>
          <p:nvPr/>
        </p:nvSpPr>
        <p:spPr>
          <a:xfrm rot="-2700000">
            <a:off x="13404779" y="-5141853"/>
            <a:ext cx="6665510" cy="6664206"/>
          </a:xfrm>
          <a:prstGeom prst="rect">
            <a:avLst/>
          </a:prstGeom>
          <a:solidFill>
            <a:srgbClr val="97BCC7"/>
          </a:solidFill>
        </p:spPr>
      </p:sp>
      <p:sp>
        <p:nvSpPr>
          <p:cNvPr id="4" name="AutoShape 4"/>
          <p:cNvSpPr/>
          <p:nvPr/>
        </p:nvSpPr>
        <p:spPr>
          <a:xfrm rot="-2700000">
            <a:off x="-866788" y="8667638"/>
            <a:ext cx="4725548" cy="4724623"/>
          </a:xfrm>
          <a:prstGeom prst="rect">
            <a:avLst/>
          </a:prstGeom>
          <a:solidFill>
            <a:srgbClr val="F8FBFD"/>
          </a:solidFill>
        </p:spPr>
      </p:sp>
      <p:sp>
        <p:nvSpPr>
          <p:cNvPr id="5" name="AutoShape 5"/>
          <p:cNvSpPr/>
          <p:nvPr/>
        </p:nvSpPr>
        <p:spPr>
          <a:xfrm rot="-2700000">
            <a:off x="13472213" y="-2300287"/>
            <a:ext cx="57378" cy="6072282"/>
          </a:xfrm>
          <a:prstGeom prst="rect">
            <a:avLst/>
          </a:prstGeom>
          <a:solidFill>
            <a:srgbClr val="F8FBFD"/>
          </a:solidFill>
        </p:spPr>
      </p:sp>
      <p:sp>
        <p:nvSpPr>
          <p:cNvPr id="6" name="AutoShape 6"/>
          <p:cNvSpPr/>
          <p:nvPr/>
        </p:nvSpPr>
        <p:spPr>
          <a:xfrm rot="-2700000">
            <a:off x="18518683" y="8749507"/>
            <a:ext cx="43907" cy="3580261"/>
          </a:xfrm>
          <a:prstGeom prst="rect">
            <a:avLst/>
          </a:prstGeom>
          <a:solidFill>
            <a:srgbClr val="F8FBFD"/>
          </a:solidFill>
        </p:spPr>
      </p:sp>
      <p:grpSp>
        <p:nvGrpSpPr>
          <p:cNvPr id="7" name="Group 7"/>
          <p:cNvGrpSpPr/>
          <p:nvPr/>
        </p:nvGrpSpPr>
        <p:grpSpPr>
          <a:xfrm rot="5400000">
            <a:off x="9126993" y="3976752"/>
            <a:ext cx="34013" cy="1869783"/>
            <a:chOff x="0" y="0"/>
            <a:chExt cx="12543" cy="689528"/>
          </a:xfrm>
        </p:grpSpPr>
        <p:sp>
          <p:nvSpPr>
            <p:cNvPr id="8" name="Freeform 8"/>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FFFFFF"/>
            </a:solidFill>
          </p:spPr>
        </p:sp>
        <p:sp>
          <p:nvSpPr>
            <p:cNvPr id="9" name="TextBox 9"/>
            <p:cNvSpPr txBox="1"/>
            <p:nvPr/>
          </p:nvSpPr>
          <p:spPr>
            <a:xfrm>
              <a:off x="0" y="-19050"/>
              <a:ext cx="12543" cy="708578"/>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8360954" y="3348886"/>
            <a:ext cx="1566090" cy="1545751"/>
          </a:xfrm>
          <a:custGeom>
            <a:avLst/>
            <a:gdLst/>
            <a:ahLst/>
            <a:cxnLst/>
            <a:rect l="l" t="t" r="r" b="b"/>
            <a:pathLst>
              <a:path w="1566090" h="1545751">
                <a:moveTo>
                  <a:pt x="0" y="0"/>
                </a:moveTo>
                <a:lnTo>
                  <a:pt x="1566090" y="0"/>
                </a:lnTo>
                <a:lnTo>
                  <a:pt x="1566090" y="1545751"/>
                </a:lnTo>
                <a:lnTo>
                  <a:pt x="0" y="1545751"/>
                </a:lnTo>
                <a:lnTo>
                  <a:pt x="0" y="0"/>
                </a:lnTo>
                <a:close/>
              </a:path>
            </a:pathLst>
          </a:custGeom>
          <a:blipFill>
            <a:blip r:embed="rId3"/>
            <a:stretch>
              <a:fillRect l="-29763" t="-23851" r="-29680" b="-37690"/>
            </a:stretch>
          </a:blipFill>
        </p:spPr>
      </p:sp>
      <p:sp>
        <p:nvSpPr>
          <p:cNvPr id="11" name="TextBox 11"/>
          <p:cNvSpPr txBox="1"/>
          <p:nvPr/>
        </p:nvSpPr>
        <p:spPr>
          <a:xfrm>
            <a:off x="2743200" y="5540809"/>
            <a:ext cx="13048128" cy="819150"/>
          </a:xfrm>
          <a:prstGeom prst="rect">
            <a:avLst/>
          </a:prstGeom>
        </p:spPr>
        <p:txBody>
          <a:bodyPr lIns="0" tIns="0" rIns="0" bIns="0" rtlCol="0" anchor="t">
            <a:spAutoFit/>
          </a:bodyPr>
          <a:lstStyle/>
          <a:p>
            <a:pPr algn="ctr">
              <a:lnSpc>
                <a:spcPts val="6414"/>
              </a:lnSpc>
            </a:pPr>
            <a:r>
              <a:rPr lang="en-US" sz="7200" b="1" spc="53" dirty="0" err="1" smtClean="0">
                <a:solidFill>
                  <a:srgbClr val="F8FBFD"/>
                </a:solidFill>
                <a:latin typeface="Montserrat Classic Bold"/>
                <a:ea typeface="Montserrat Classic Bold"/>
                <a:cs typeface="Montserrat Classic Bold"/>
                <a:sym typeface="Montserrat Classic Bold"/>
              </a:rPr>
              <a:t>Contenido</a:t>
            </a:r>
            <a:endParaRPr lang="en-US" sz="7200" b="1" spc="53" dirty="0">
              <a:solidFill>
                <a:srgbClr val="F8FBFD"/>
              </a:solidFill>
              <a:latin typeface="Montserrat Classic Bold"/>
              <a:ea typeface="Montserrat Classic Bold"/>
              <a:cs typeface="Montserrat Classic Bold"/>
              <a:sym typeface="Montserrat Classic Bold"/>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2494" y="5234717"/>
            <a:ext cx="18832989" cy="48644"/>
          </a:xfrm>
          <a:prstGeom prst="rect">
            <a:avLst/>
          </a:prstGeom>
          <a:solidFill>
            <a:srgbClr val="053D57"/>
          </a:solidFill>
        </p:spPr>
      </p:sp>
      <p:sp>
        <p:nvSpPr>
          <p:cNvPr id="3" name="AutoShape 3"/>
          <p:cNvSpPr/>
          <p:nvPr/>
        </p:nvSpPr>
        <p:spPr>
          <a:xfrm rot="-2700000">
            <a:off x="2040047" y="5156214"/>
            <a:ext cx="284232" cy="284176"/>
          </a:xfrm>
          <a:prstGeom prst="rect">
            <a:avLst/>
          </a:prstGeom>
          <a:solidFill>
            <a:srgbClr val="97BCC7"/>
          </a:solidFill>
        </p:spPr>
      </p:sp>
      <p:sp>
        <p:nvSpPr>
          <p:cNvPr id="4" name="AutoShape 4"/>
          <p:cNvSpPr/>
          <p:nvPr/>
        </p:nvSpPr>
        <p:spPr>
          <a:xfrm rot="-2700000">
            <a:off x="6832771" y="5116951"/>
            <a:ext cx="284232" cy="284176"/>
          </a:xfrm>
          <a:prstGeom prst="rect">
            <a:avLst/>
          </a:prstGeom>
          <a:solidFill>
            <a:srgbClr val="97BCC7"/>
          </a:solidFill>
        </p:spPr>
      </p:sp>
      <p:sp>
        <p:nvSpPr>
          <p:cNvPr id="5" name="AutoShape 5"/>
          <p:cNvSpPr/>
          <p:nvPr/>
        </p:nvSpPr>
        <p:spPr>
          <a:xfrm rot="-2700000">
            <a:off x="11256857" y="5116951"/>
            <a:ext cx="284232" cy="284176"/>
          </a:xfrm>
          <a:prstGeom prst="rect">
            <a:avLst/>
          </a:prstGeom>
          <a:solidFill>
            <a:srgbClr val="97BCC7"/>
          </a:solidFill>
        </p:spPr>
      </p:sp>
      <p:sp>
        <p:nvSpPr>
          <p:cNvPr id="7" name="TextBox 7"/>
          <p:cNvSpPr txBox="1"/>
          <p:nvPr/>
        </p:nvSpPr>
        <p:spPr>
          <a:xfrm>
            <a:off x="597977" y="2069684"/>
            <a:ext cx="16661323" cy="997744"/>
          </a:xfrm>
          <a:prstGeom prst="rect">
            <a:avLst/>
          </a:prstGeom>
        </p:spPr>
        <p:txBody>
          <a:bodyPr lIns="0" tIns="0" rIns="0" bIns="0" rtlCol="0" anchor="t">
            <a:spAutoFit/>
          </a:bodyPr>
          <a:lstStyle/>
          <a:p>
            <a:pPr marL="0" marR="0" lvl="0" indent="0" algn="ctr" defTabSz="914400" rtl="0" eaLnBrk="1" fontAlgn="auto" latinLnBrk="0" hangingPunct="1">
              <a:lnSpc>
                <a:spcPts val="7800"/>
              </a:lnSpc>
              <a:spcBef>
                <a:spcPts val="0"/>
              </a:spcBef>
              <a:spcAft>
                <a:spcPts val="0"/>
              </a:spcAft>
              <a:buClrTx/>
              <a:buSzTx/>
              <a:buFontTx/>
              <a:buNone/>
              <a:tabLst/>
              <a:defRPr/>
            </a:pPr>
            <a:r>
              <a:rPr lang="en-US" sz="6500" b="1" spc="-65" dirty="0" err="1" smtClean="0">
                <a:solidFill>
                  <a:srgbClr val="053D57"/>
                </a:solidFill>
                <a:latin typeface="Montserrat Classic Bold"/>
                <a:ea typeface="Montserrat Classic Bold"/>
                <a:cs typeface="Montserrat Classic Bold"/>
                <a:sym typeface="Montserrat Classic Bold"/>
              </a:rPr>
              <a:t>Presentación</a:t>
            </a:r>
            <a:endParaRPr kumimoji="0" lang="en-US" sz="6500" b="1" i="0" u="none" strike="noStrike" kern="1200" cap="none" spc="-65" normalizeH="0" baseline="0" noProof="0" dirty="0">
              <a:ln>
                <a:noFill/>
              </a:ln>
              <a:solidFill>
                <a:srgbClr val="053D57"/>
              </a:solidFill>
              <a:effectLst/>
              <a:uLnTx/>
              <a:uFillTx/>
              <a:latin typeface="Montserrat Classic Bold"/>
              <a:ea typeface="Montserrat Classic Bold"/>
              <a:cs typeface="Montserrat Classic Bold"/>
              <a:sym typeface="Montserrat Classic Bold"/>
            </a:endParaRPr>
          </a:p>
        </p:txBody>
      </p:sp>
      <p:sp>
        <p:nvSpPr>
          <p:cNvPr id="9" name="AutoShape 9"/>
          <p:cNvSpPr/>
          <p:nvPr/>
        </p:nvSpPr>
        <p:spPr>
          <a:xfrm rot="-2700000">
            <a:off x="-1293462" y="7914635"/>
            <a:ext cx="2058119" cy="2057717"/>
          </a:xfrm>
          <a:prstGeom prst="rect">
            <a:avLst/>
          </a:prstGeom>
          <a:solidFill>
            <a:srgbClr val="053D57"/>
          </a:solidFill>
        </p:spPr>
      </p:sp>
      <p:sp>
        <p:nvSpPr>
          <p:cNvPr id="10" name="AutoShape 10"/>
          <p:cNvSpPr/>
          <p:nvPr/>
        </p:nvSpPr>
        <p:spPr>
          <a:xfrm rot="-2700000">
            <a:off x="17312809" y="-294778"/>
            <a:ext cx="1950383" cy="2219235"/>
          </a:xfrm>
          <a:prstGeom prst="rect">
            <a:avLst/>
          </a:prstGeom>
          <a:solidFill>
            <a:srgbClr val="053D57"/>
          </a:solidFill>
        </p:spPr>
      </p:sp>
      <p:sp>
        <p:nvSpPr>
          <p:cNvPr id="11" name="AutoShape 11"/>
          <p:cNvSpPr/>
          <p:nvPr/>
        </p:nvSpPr>
        <p:spPr>
          <a:xfrm rot="-2700000">
            <a:off x="-1233818" y="10439003"/>
            <a:ext cx="2839428" cy="50503"/>
          </a:xfrm>
          <a:prstGeom prst="rect">
            <a:avLst/>
          </a:prstGeom>
          <a:solidFill>
            <a:srgbClr val="97BCC7"/>
          </a:solidFill>
        </p:spPr>
      </p:sp>
      <p:sp>
        <p:nvSpPr>
          <p:cNvPr id="12" name="AutoShape 12"/>
          <p:cNvSpPr/>
          <p:nvPr/>
        </p:nvSpPr>
        <p:spPr>
          <a:xfrm rot="-2700000">
            <a:off x="18073201" y="751528"/>
            <a:ext cx="43907" cy="3580261"/>
          </a:xfrm>
          <a:prstGeom prst="rect">
            <a:avLst/>
          </a:prstGeom>
          <a:solidFill>
            <a:srgbClr val="053D57"/>
          </a:solidFill>
        </p:spPr>
      </p:sp>
      <p:sp>
        <p:nvSpPr>
          <p:cNvPr id="15" name="TextBox 15"/>
          <p:cNvSpPr txBox="1"/>
          <p:nvPr/>
        </p:nvSpPr>
        <p:spPr>
          <a:xfrm>
            <a:off x="220532" y="6063138"/>
            <a:ext cx="3962400" cy="1077218"/>
          </a:xfrm>
          <a:prstGeom prst="rect">
            <a:avLst/>
          </a:prstGeom>
        </p:spPr>
        <p:txBody>
          <a:bodyPr wrap="square" lIns="0" tIns="0" rIns="0" bIns="0" rtlCol="0" anchor="t">
            <a:spAutoFit/>
          </a:bodyPr>
          <a:lstStyle/>
          <a:p>
            <a:pPr marL="0" marR="0" lvl="0" indent="0" algn="ctr" defTabSz="914400" rtl="0" eaLnBrk="1" fontAlgn="auto" latinLnBrk="0" hangingPunct="1">
              <a:lnSpc>
                <a:spcPts val="2808"/>
              </a:lnSpc>
              <a:spcBef>
                <a:spcPts val="0"/>
              </a:spcBef>
              <a:spcAft>
                <a:spcPts val="0"/>
              </a:spcAft>
              <a:buClrTx/>
              <a:buSzTx/>
              <a:buFontTx/>
              <a:buNone/>
              <a:tabLst/>
              <a:defRPr/>
            </a:pPr>
            <a:r>
              <a:rPr kumimoji="0" lang="en-US" sz="3000" b="1" i="0" u="none" strike="noStrike" kern="1200" cap="none" spc="18" normalizeH="0" baseline="0" noProof="0" dirty="0" err="1" smtClean="0">
                <a:ln>
                  <a:noFill/>
                </a:ln>
                <a:solidFill>
                  <a:srgbClr val="053D57"/>
                </a:solidFill>
                <a:effectLst/>
                <a:uLnTx/>
                <a:uFillTx/>
                <a:latin typeface="Montserrat Light"/>
                <a:ea typeface="Montserrat Light"/>
                <a:cs typeface="Montserrat Light"/>
                <a:sym typeface="Montserrat Light"/>
              </a:rPr>
              <a:t>Orientación</a:t>
            </a:r>
            <a:r>
              <a:rPr kumimoji="0" lang="en-US" sz="3000" b="1" i="0" u="none" strike="noStrike" kern="1200" cap="none" spc="18" normalizeH="0" noProof="0" dirty="0" smtClean="0">
                <a:ln>
                  <a:noFill/>
                </a:ln>
                <a:solidFill>
                  <a:srgbClr val="053D57"/>
                </a:solidFill>
                <a:effectLst/>
                <a:uLnTx/>
                <a:uFillTx/>
                <a:latin typeface="Montserrat Light"/>
                <a:ea typeface="Montserrat Light"/>
                <a:cs typeface="Montserrat Light"/>
                <a:sym typeface="Montserrat Light"/>
              </a:rPr>
              <a:t> general del </a:t>
            </a:r>
            <a:r>
              <a:rPr kumimoji="0" lang="en-US" sz="3000" b="1" i="0" u="none" strike="noStrike" kern="1200" cap="none" spc="18" normalizeH="0" noProof="0" dirty="0" err="1" smtClean="0">
                <a:ln>
                  <a:noFill/>
                </a:ln>
                <a:solidFill>
                  <a:srgbClr val="053D57"/>
                </a:solidFill>
                <a:effectLst/>
                <a:uLnTx/>
                <a:uFillTx/>
                <a:latin typeface="Montserrat Light"/>
                <a:ea typeface="Montserrat Light"/>
                <a:cs typeface="Montserrat Light"/>
                <a:sym typeface="Montserrat Light"/>
              </a:rPr>
              <a:t>documento</a:t>
            </a:r>
            <a:r>
              <a:rPr kumimoji="0" lang="en-US" sz="3000" b="1" i="0" u="none" strike="noStrike" kern="1200" cap="none" spc="18" normalizeH="0" noProof="0" dirty="0" smtClean="0">
                <a:ln>
                  <a:noFill/>
                </a:ln>
                <a:solidFill>
                  <a:srgbClr val="053D57"/>
                </a:solidFill>
                <a:effectLst/>
                <a:uLnTx/>
                <a:uFillTx/>
                <a:latin typeface="Montserrat Light"/>
                <a:ea typeface="Montserrat Light"/>
                <a:cs typeface="Montserrat Light"/>
                <a:sym typeface="Montserrat Light"/>
              </a:rPr>
              <a:t>.</a:t>
            </a:r>
            <a:endParaRPr kumimoji="0" lang="en-US" sz="3000" b="1" i="0" u="none" strike="noStrike" kern="1200" cap="none" spc="18" normalizeH="0" baseline="0" noProof="0" dirty="0" smtClean="0">
              <a:ln>
                <a:noFill/>
              </a:ln>
              <a:solidFill>
                <a:srgbClr val="053D57"/>
              </a:solidFill>
              <a:effectLst/>
              <a:uLnTx/>
              <a:uFillTx/>
              <a:latin typeface="Montserrat Light"/>
              <a:ea typeface="Montserrat Light"/>
              <a:cs typeface="Montserrat Light"/>
              <a:sym typeface="Montserrat Light"/>
            </a:endParaRPr>
          </a:p>
          <a:p>
            <a:pPr marL="0" marR="0" lvl="0" indent="0" algn="ctr" defTabSz="914400" rtl="0" eaLnBrk="1" fontAlgn="auto" latinLnBrk="0" hangingPunct="1">
              <a:lnSpc>
                <a:spcPts val="2808"/>
              </a:lnSpc>
              <a:spcBef>
                <a:spcPts val="0"/>
              </a:spcBef>
              <a:spcAft>
                <a:spcPts val="0"/>
              </a:spcAft>
              <a:buClrTx/>
              <a:buSzTx/>
              <a:buFontTx/>
              <a:buNone/>
              <a:tabLst/>
              <a:defRPr/>
            </a:pPr>
            <a:endParaRPr kumimoji="0" lang="en-US" sz="3000" b="1" i="0" u="none" strike="noStrike" kern="1200" cap="none" spc="18" normalizeH="0" baseline="0" noProof="0" dirty="0">
              <a:ln>
                <a:noFill/>
              </a:ln>
              <a:solidFill>
                <a:srgbClr val="053D57"/>
              </a:solidFill>
              <a:effectLst/>
              <a:uLnTx/>
              <a:uFillTx/>
              <a:latin typeface="Montserrat Light"/>
              <a:ea typeface="Montserrat Light"/>
              <a:cs typeface="Montserrat Light"/>
              <a:sym typeface="Montserrat Light"/>
            </a:endParaRPr>
          </a:p>
        </p:txBody>
      </p:sp>
      <p:sp>
        <p:nvSpPr>
          <p:cNvPr id="18" name="TextBox 18"/>
          <p:cNvSpPr txBox="1"/>
          <p:nvPr/>
        </p:nvSpPr>
        <p:spPr>
          <a:xfrm>
            <a:off x="4741251" y="6076575"/>
            <a:ext cx="4174149" cy="1077218"/>
          </a:xfrm>
          <a:prstGeom prst="rect">
            <a:avLst/>
          </a:prstGeom>
        </p:spPr>
        <p:txBody>
          <a:bodyPr wrap="square" lIns="0" tIns="0" rIns="0" bIns="0" rtlCol="0" anchor="t">
            <a:spAutoFit/>
          </a:bodyPr>
          <a:lstStyle/>
          <a:p>
            <a:pPr algn="ctr">
              <a:lnSpc>
                <a:spcPts val="2808"/>
              </a:lnSpc>
              <a:defRPr/>
            </a:pPr>
            <a:r>
              <a:rPr lang="en-US" sz="3000" b="1" spc="18" dirty="0" err="1">
                <a:solidFill>
                  <a:srgbClr val="053D57"/>
                </a:solidFill>
                <a:latin typeface="Montserrat Light"/>
                <a:ea typeface="Montserrat Light"/>
                <a:cs typeface="Montserrat Light"/>
                <a:sym typeface="Montserrat Light"/>
              </a:rPr>
              <a:t>Direcionamiento</a:t>
            </a:r>
            <a:r>
              <a:rPr lang="en-US" sz="3000" b="1" spc="18" dirty="0">
                <a:solidFill>
                  <a:srgbClr val="053D57"/>
                </a:solidFill>
                <a:latin typeface="Montserrat Light"/>
                <a:ea typeface="Montserrat Light"/>
                <a:cs typeface="Montserrat Light"/>
                <a:sym typeface="Montserrat Light"/>
              </a:rPr>
              <a:t> de la </a:t>
            </a:r>
            <a:r>
              <a:rPr lang="en-US" sz="3000" b="1" spc="18" dirty="0" err="1">
                <a:solidFill>
                  <a:srgbClr val="053D57"/>
                </a:solidFill>
                <a:latin typeface="Montserrat Light"/>
                <a:ea typeface="Montserrat Light"/>
                <a:cs typeface="Montserrat Light"/>
                <a:sym typeface="Montserrat Light"/>
              </a:rPr>
              <a:t>institución</a:t>
            </a:r>
            <a:r>
              <a:rPr lang="en-US" sz="3000" b="1" spc="18" dirty="0">
                <a:solidFill>
                  <a:srgbClr val="053D57"/>
                </a:solidFill>
                <a:latin typeface="Montserrat Light"/>
                <a:ea typeface="Montserrat Light"/>
                <a:cs typeface="Montserrat Light"/>
                <a:sym typeface="Montserrat Light"/>
              </a:rPr>
              <a:t>.</a:t>
            </a:r>
          </a:p>
          <a:p>
            <a:pPr marL="0" marR="0" lvl="0" indent="0" algn="ctr" defTabSz="914400" rtl="0" eaLnBrk="1" fontAlgn="auto" latinLnBrk="0" hangingPunct="1">
              <a:lnSpc>
                <a:spcPts val="2808"/>
              </a:lnSpc>
              <a:spcBef>
                <a:spcPts val="0"/>
              </a:spcBef>
              <a:spcAft>
                <a:spcPts val="0"/>
              </a:spcAft>
              <a:buClrTx/>
              <a:buSzTx/>
              <a:buFontTx/>
              <a:buNone/>
              <a:tabLst/>
              <a:defRPr/>
            </a:pPr>
            <a:endParaRPr kumimoji="0" lang="en-US" sz="3000" b="1" i="0" u="none" strike="noStrike" kern="1200" cap="none" spc="18" normalizeH="0" baseline="0" noProof="0" dirty="0">
              <a:ln>
                <a:noFill/>
              </a:ln>
              <a:solidFill>
                <a:srgbClr val="053D57"/>
              </a:solidFill>
              <a:effectLst/>
              <a:uLnTx/>
              <a:uFillTx/>
              <a:latin typeface="Montserrat Light"/>
              <a:ea typeface="Montserrat Light"/>
              <a:cs typeface="Montserrat Light"/>
              <a:sym typeface="Montserrat Light"/>
            </a:endParaRPr>
          </a:p>
        </p:txBody>
      </p:sp>
      <p:sp>
        <p:nvSpPr>
          <p:cNvPr id="21" name="TextBox 21"/>
          <p:cNvSpPr txBox="1"/>
          <p:nvPr/>
        </p:nvSpPr>
        <p:spPr>
          <a:xfrm>
            <a:off x="9473719" y="6076575"/>
            <a:ext cx="4117452" cy="718145"/>
          </a:xfrm>
          <a:prstGeom prst="rect">
            <a:avLst/>
          </a:prstGeom>
        </p:spPr>
        <p:txBody>
          <a:bodyPr wrap="square" lIns="0" tIns="0" rIns="0" bIns="0" rtlCol="0" anchor="t">
            <a:spAutoFit/>
          </a:bodyPr>
          <a:lstStyle/>
          <a:p>
            <a:pPr marL="0" marR="0" lvl="0" indent="0" algn="ctr" defTabSz="914400" rtl="0" eaLnBrk="1" fontAlgn="auto" latinLnBrk="0" hangingPunct="1">
              <a:lnSpc>
                <a:spcPts val="2808"/>
              </a:lnSpc>
              <a:spcBef>
                <a:spcPts val="0"/>
              </a:spcBef>
              <a:spcAft>
                <a:spcPts val="0"/>
              </a:spcAft>
              <a:buClrTx/>
              <a:buSzTx/>
              <a:buFontTx/>
              <a:buNone/>
              <a:tabLst/>
              <a:defRPr/>
            </a:pPr>
            <a:r>
              <a:rPr kumimoji="0" lang="en-US" sz="3000" b="1" i="0" u="none" strike="noStrike" kern="1200" cap="none" spc="18" normalizeH="0" baseline="0" noProof="0" dirty="0" err="1" smtClean="0">
                <a:ln>
                  <a:noFill/>
                </a:ln>
                <a:solidFill>
                  <a:srgbClr val="053D57"/>
                </a:solidFill>
                <a:effectLst/>
                <a:uLnTx/>
                <a:uFillTx/>
                <a:latin typeface="Montserrat Light"/>
                <a:ea typeface="Montserrat Light"/>
                <a:cs typeface="Montserrat Light"/>
                <a:sym typeface="Montserrat Light"/>
              </a:rPr>
              <a:t>Describir</a:t>
            </a:r>
            <a:r>
              <a:rPr kumimoji="0" lang="en-US" sz="3000" b="1" i="0" u="none" strike="noStrike" kern="1200" cap="none" spc="18" normalizeH="0" noProof="0" dirty="0" smtClean="0">
                <a:ln>
                  <a:noFill/>
                </a:ln>
                <a:solidFill>
                  <a:srgbClr val="053D57"/>
                </a:solidFill>
                <a:effectLst/>
                <a:uLnTx/>
                <a:uFillTx/>
                <a:latin typeface="Montserrat Light"/>
                <a:ea typeface="Montserrat Light"/>
                <a:cs typeface="Montserrat Light"/>
                <a:sym typeface="Montserrat Light"/>
              </a:rPr>
              <a:t> </a:t>
            </a:r>
            <a:r>
              <a:rPr kumimoji="0" lang="en-US" sz="3000" b="1" i="0" u="none" strike="noStrike" kern="1200" cap="none" spc="18" normalizeH="0" noProof="0" dirty="0" err="1" smtClean="0">
                <a:ln>
                  <a:noFill/>
                </a:ln>
                <a:solidFill>
                  <a:srgbClr val="053D57"/>
                </a:solidFill>
                <a:effectLst/>
                <a:uLnTx/>
                <a:uFillTx/>
                <a:latin typeface="Montserrat Light"/>
                <a:ea typeface="Montserrat Light"/>
                <a:cs typeface="Montserrat Light"/>
                <a:sym typeface="Montserrat Light"/>
              </a:rPr>
              <a:t>objetivos</a:t>
            </a:r>
            <a:r>
              <a:rPr kumimoji="0" lang="en-US" sz="3000" b="1" i="0" u="none" strike="noStrike" kern="1200" cap="none" spc="18" normalizeH="0" noProof="0" dirty="0" smtClean="0">
                <a:ln>
                  <a:noFill/>
                </a:ln>
                <a:solidFill>
                  <a:srgbClr val="053D57"/>
                </a:solidFill>
                <a:effectLst/>
                <a:uLnTx/>
                <a:uFillTx/>
                <a:latin typeface="Montserrat Light"/>
                <a:ea typeface="Montserrat Light"/>
                <a:cs typeface="Montserrat Light"/>
                <a:sym typeface="Montserrat Light"/>
              </a:rPr>
              <a:t> y </a:t>
            </a:r>
            <a:r>
              <a:rPr kumimoji="0" lang="en-US" sz="3000" b="1" i="0" u="none" strike="noStrike" kern="1200" cap="none" spc="18" normalizeH="0" noProof="0" dirty="0" err="1" smtClean="0">
                <a:ln>
                  <a:noFill/>
                </a:ln>
                <a:solidFill>
                  <a:srgbClr val="053D57"/>
                </a:solidFill>
                <a:effectLst/>
                <a:uLnTx/>
                <a:uFillTx/>
                <a:latin typeface="Montserrat Light"/>
                <a:ea typeface="Montserrat Light"/>
                <a:cs typeface="Montserrat Light"/>
                <a:sym typeface="Montserrat Light"/>
              </a:rPr>
              <a:t>resultados</a:t>
            </a:r>
            <a:r>
              <a:rPr kumimoji="0" lang="en-US" sz="3000" b="1" i="0" u="none" strike="noStrike" kern="1200" cap="none" spc="18" normalizeH="0" noProof="0" dirty="0" smtClean="0">
                <a:ln>
                  <a:noFill/>
                </a:ln>
                <a:solidFill>
                  <a:srgbClr val="053D57"/>
                </a:solidFill>
                <a:effectLst/>
                <a:uLnTx/>
                <a:uFillTx/>
                <a:latin typeface="Montserrat Light"/>
                <a:ea typeface="Montserrat Light"/>
                <a:cs typeface="Montserrat Light"/>
                <a:sym typeface="Montserrat Light"/>
              </a:rPr>
              <a:t> </a:t>
            </a:r>
            <a:r>
              <a:rPr kumimoji="0" lang="en-US" sz="3000" b="1" i="0" u="none" strike="noStrike" kern="1200" cap="none" spc="18" normalizeH="0" noProof="0" dirty="0" err="1" smtClean="0">
                <a:ln>
                  <a:noFill/>
                </a:ln>
                <a:solidFill>
                  <a:srgbClr val="053D57"/>
                </a:solidFill>
                <a:effectLst/>
                <a:uLnTx/>
                <a:uFillTx/>
                <a:latin typeface="Montserrat Light"/>
                <a:ea typeface="Montserrat Light"/>
                <a:cs typeface="Montserrat Light"/>
                <a:sym typeface="Montserrat Light"/>
              </a:rPr>
              <a:t>generales</a:t>
            </a:r>
            <a:r>
              <a:rPr kumimoji="0" lang="en-US" sz="3000" b="1" i="0" u="none" strike="noStrike" kern="1200" cap="none" spc="18" normalizeH="0" noProof="0" dirty="0" smtClean="0">
                <a:ln>
                  <a:noFill/>
                </a:ln>
                <a:solidFill>
                  <a:srgbClr val="053D57"/>
                </a:solidFill>
                <a:effectLst/>
                <a:uLnTx/>
                <a:uFillTx/>
                <a:latin typeface="Montserrat Light"/>
                <a:ea typeface="Montserrat Light"/>
                <a:cs typeface="Montserrat Light"/>
                <a:sym typeface="Montserrat Light"/>
              </a:rPr>
              <a:t>.</a:t>
            </a:r>
            <a:endParaRPr kumimoji="0" lang="en-US" sz="3000" b="1" i="0" u="none" strike="noStrike" kern="1200" cap="none" spc="18" normalizeH="0" baseline="0" noProof="0" dirty="0">
              <a:ln>
                <a:noFill/>
              </a:ln>
              <a:solidFill>
                <a:srgbClr val="053D57"/>
              </a:solidFill>
              <a:effectLst/>
              <a:uLnTx/>
              <a:uFillTx/>
              <a:latin typeface="Montserrat Light"/>
              <a:ea typeface="Montserrat Light"/>
              <a:cs typeface="Montserrat Light"/>
              <a:sym typeface="Montserrat Light"/>
            </a:endParaRPr>
          </a:p>
        </p:txBody>
      </p:sp>
      <p:grpSp>
        <p:nvGrpSpPr>
          <p:cNvPr id="22" name="Group 22"/>
          <p:cNvGrpSpPr/>
          <p:nvPr/>
        </p:nvGrpSpPr>
        <p:grpSpPr>
          <a:xfrm rot="5400000">
            <a:off x="9126993" y="942043"/>
            <a:ext cx="34013" cy="1869783"/>
            <a:chOff x="0" y="0"/>
            <a:chExt cx="12543" cy="689528"/>
          </a:xfrm>
        </p:grpSpPr>
        <p:sp>
          <p:nvSpPr>
            <p:cNvPr id="23" name="Freeform 23"/>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053D57"/>
            </a:solidFill>
          </p:spPr>
        </p:sp>
        <p:sp>
          <p:nvSpPr>
            <p:cNvPr id="24" name="TextBox 24"/>
            <p:cNvSpPr txBox="1"/>
            <p:nvPr/>
          </p:nvSpPr>
          <p:spPr>
            <a:xfrm>
              <a:off x="0" y="-19050"/>
              <a:ext cx="12543" cy="708578"/>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AutoShape 25"/>
          <p:cNvSpPr/>
          <p:nvPr/>
        </p:nvSpPr>
        <p:spPr>
          <a:xfrm rot="-2700000">
            <a:off x="15549804" y="5116951"/>
            <a:ext cx="284232" cy="284176"/>
          </a:xfrm>
          <a:prstGeom prst="rect">
            <a:avLst/>
          </a:prstGeom>
          <a:solidFill>
            <a:srgbClr val="97BCC7"/>
          </a:solidFill>
        </p:spPr>
      </p:sp>
      <p:sp>
        <p:nvSpPr>
          <p:cNvPr id="28" name="TextBox 28"/>
          <p:cNvSpPr txBox="1"/>
          <p:nvPr/>
        </p:nvSpPr>
        <p:spPr>
          <a:xfrm>
            <a:off x="13895295" y="6057985"/>
            <a:ext cx="3995175" cy="718145"/>
          </a:xfrm>
          <a:prstGeom prst="rect">
            <a:avLst/>
          </a:prstGeom>
        </p:spPr>
        <p:txBody>
          <a:bodyPr lIns="0" tIns="0" rIns="0" bIns="0" rtlCol="0" anchor="t">
            <a:spAutoFit/>
          </a:bodyPr>
          <a:lstStyle/>
          <a:p>
            <a:pPr marL="0" marR="0" lvl="0" indent="0" algn="ctr" defTabSz="914400" rtl="0" eaLnBrk="1" fontAlgn="auto" latinLnBrk="0" hangingPunct="1">
              <a:lnSpc>
                <a:spcPts val="2808"/>
              </a:lnSpc>
              <a:spcBef>
                <a:spcPts val="0"/>
              </a:spcBef>
              <a:spcAft>
                <a:spcPts val="0"/>
              </a:spcAft>
              <a:buClrTx/>
              <a:buSzTx/>
              <a:buFontTx/>
              <a:buNone/>
              <a:tabLst/>
              <a:defRPr/>
            </a:pPr>
            <a:r>
              <a:rPr kumimoji="0" lang="en-US" sz="3000" b="1" i="0" u="none" strike="noStrike" kern="1200" cap="none" spc="18" normalizeH="0" baseline="0" noProof="0" dirty="0" err="1" smtClean="0">
                <a:ln>
                  <a:noFill/>
                </a:ln>
                <a:solidFill>
                  <a:srgbClr val="053D57"/>
                </a:solidFill>
                <a:effectLst/>
                <a:uLnTx/>
                <a:uFillTx/>
                <a:latin typeface="Montserrat Light"/>
                <a:ea typeface="Montserrat Light"/>
                <a:cs typeface="Montserrat Light"/>
                <a:sym typeface="Montserrat Light"/>
              </a:rPr>
              <a:t>Prioridad</a:t>
            </a:r>
            <a:r>
              <a:rPr kumimoji="0" lang="en-US" sz="3000" b="1" i="0" u="none" strike="noStrike" kern="1200" cap="none" spc="18" normalizeH="0" baseline="0" noProof="0" dirty="0" smtClean="0">
                <a:ln>
                  <a:noFill/>
                </a:ln>
                <a:solidFill>
                  <a:srgbClr val="053D57"/>
                </a:solidFill>
                <a:effectLst/>
                <a:uLnTx/>
                <a:uFillTx/>
                <a:latin typeface="Montserrat Light"/>
                <a:ea typeface="Montserrat Light"/>
                <a:cs typeface="Montserrat Light"/>
                <a:sym typeface="Montserrat Light"/>
              </a:rPr>
              <a:t> Institucional.</a:t>
            </a:r>
            <a:endParaRPr kumimoji="0" lang="en-US" sz="3000" b="1" i="0" u="none" strike="noStrike" kern="1200" cap="none" spc="18" normalizeH="0" baseline="0" noProof="0" dirty="0">
              <a:ln>
                <a:noFill/>
              </a:ln>
              <a:solidFill>
                <a:srgbClr val="053D57"/>
              </a:solidFill>
              <a:effectLst/>
              <a:uLnTx/>
              <a:uFillTx/>
              <a:latin typeface="Montserrat Light"/>
              <a:ea typeface="Montserrat Light"/>
              <a:cs typeface="Montserrat Light"/>
              <a:sym typeface="Montserrat Light"/>
            </a:endParaRPr>
          </a:p>
        </p:txBody>
      </p:sp>
      <p:sp>
        <p:nvSpPr>
          <p:cNvPr id="29" name="Freeform 29"/>
          <p:cNvSpPr/>
          <p:nvPr/>
        </p:nvSpPr>
        <p:spPr>
          <a:xfrm>
            <a:off x="8447387" y="380441"/>
            <a:ext cx="1393227" cy="1296517"/>
          </a:xfrm>
          <a:custGeom>
            <a:avLst/>
            <a:gdLst/>
            <a:ahLst/>
            <a:cxnLst/>
            <a:rect l="l" t="t" r="r" b="b"/>
            <a:pathLst>
              <a:path w="1393227" h="1296517">
                <a:moveTo>
                  <a:pt x="0" y="0"/>
                </a:moveTo>
                <a:lnTo>
                  <a:pt x="1393226" y="0"/>
                </a:lnTo>
                <a:lnTo>
                  <a:pt x="1393226" y="1296518"/>
                </a:lnTo>
                <a:lnTo>
                  <a:pt x="0" y="1296518"/>
                </a:lnTo>
                <a:lnTo>
                  <a:pt x="0" y="0"/>
                </a:lnTo>
                <a:close/>
              </a:path>
            </a:pathLst>
          </a:custGeom>
          <a:blipFill>
            <a:blip r:embed="rId2"/>
            <a:stretch>
              <a:fillRect/>
            </a:stretch>
          </a:blipFill>
        </p:spPr>
      </p:sp>
    </p:spTree>
    <p:extLst>
      <p:ext uri="{BB962C8B-B14F-4D97-AF65-F5344CB8AC3E}">
        <p14:creationId xmlns:p14="http://schemas.microsoft.com/office/powerpoint/2010/main" val="3841016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sp>
      <p:sp>
        <p:nvSpPr>
          <p:cNvPr id="3" name="AutoShape 3"/>
          <p:cNvSpPr/>
          <p:nvPr/>
        </p:nvSpPr>
        <p:spPr>
          <a:xfrm rot="-2700000">
            <a:off x="13404779" y="-5141853"/>
            <a:ext cx="6665510" cy="6664206"/>
          </a:xfrm>
          <a:prstGeom prst="rect">
            <a:avLst/>
          </a:prstGeom>
          <a:solidFill>
            <a:srgbClr val="001B3A"/>
          </a:solidFill>
        </p:spPr>
      </p:sp>
      <p:sp>
        <p:nvSpPr>
          <p:cNvPr id="4" name="AutoShape 4"/>
          <p:cNvSpPr/>
          <p:nvPr/>
        </p:nvSpPr>
        <p:spPr>
          <a:xfrm rot="-2700000">
            <a:off x="-866788" y="8667638"/>
            <a:ext cx="4725548" cy="4724623"/>
          </a:xfrm>
          <a:prstGeom prst="rect">
            <a:avLst/>
          </a:prstGeom>
          <a:solidFill>
            <a:srgbClr val="001B3A"/>
          </a:solidFill>
        </p:spPr>
      </p:sp>
      <p:sp>
        <p:nvSpPr>
          <p:cNvPr id="5" name="AutoShape 5"/>
          <p:cNvSpPr/>
          <p:nvPr/>
        </p:nvSpPr>
        <p:spPr>
          <a:xfrm rot="-2700000">
            <a:off x="13472213" y="-2300287"/>
            <a:ext cx="57378" cy="6072282"/>
          </a:xfrm>
          <a:prstGeom prst="rect">
            <a:avLst/>
          </a:prstGeom>
          <a:solidFill>
            <a:srgbClr val="F8FBFD"/>
          </a:solidFill>
        </p:spPr>
      </p:sp>
      <p:sp>
        <p:nvSpPr>
          <p:cNvPr id="6" name="AutoShape 6"/>
          <p:cNvSpPr/>
          <p:nvPr/>
        </p:nvSpPr>
        <p:spPr>
          <a:xfrm rot="-2700000">
            <a:off x="18518683" y="8749507"/>
            <a:ext cx="43907" cy="3580261"/>
          </a:xfrm>
          <a:prstGeom prst="rect">
            <a:avLst/>
          </a:prstGeom>
          <a:solidFill>
            <a:srgbClr val="053D57"/>
          </a:solidFill>
        </p:spPr>
      </p:sp>
      <p:sp>
        <p:nvSpPr>
          <p:cNvPr id="7" name="TextBox 7"/>
          <p:cNvSpPr txBox="1"/>
          <p:nvPr/>
        </p:nvSpPr>
        <p:spPr>
          <a:xfrm>
            <a:off x="2645764" y="5583536"/>
            <a:ext cx="13048128" cy="813197"/>
          </a:xfrm>
          <a:prstGeom prst="rect">
            <a:avLst/>
          </a:prstGeom>
        </p:spPr>
        <p:txBody>
          <a:bodyPr lIns="0" tIns="0" rIns="0" bIns="0" rtlCol="0" anchor="t">
            <a:spAutoFit/>
          </a:bodyPr>
          <a:lstStyle/>
          <a:p>
            <a:pPr algn="ctr">
              <a:lnSpc>
                <a:spcPts val="6414"/>
              </a:lnSpc>
            </a:pPr>
            <a:r>
              <a:rPr lang="en-US" sz="7200" b="1" spc="53" dirty="0" smtClean="0">
                <a:solidFill>
                  <a:srgbClr val="001B3A"/>
                </a:solidFill>
                <a:latin typeface="Montserrat Classic Bold"/>
                <a:ea typeface="Montserrat Classic Bold"/>
                <a:cs typeface="Montserrat Classic Bold"/>
                <a:sym typeface="Montserrat Classic Bold"/>
              </a:rPr>
              <a:t>Información </a:t>
            </a:r>
            <a:r>
              <a:rPr lang="en-US" sz="7200" b="1" spc="53" dirty="0">
                <a:solidFill>
                  <a:srgbClr val="001B3A"/>
                </a:solidFill>
                <a:latin typeface="Montserrat Classic Bold"/>
                <a:ea typeface="Montserrat Classic Bold"/>
                <a:cs typeface="Montserrat Classic Bold"/>
                <a:sym typeface="Montserrat Classic Bold"/>
              </a:rPr>
              <a:t>I</a:t>
            </a:r>
            <a:r>
              <a:rPr lang="en-US" sz="7200" b="1" spc="53" dirty="0" smtClean="0">
                <a:solidFill>
                  <a:srgbClr val="001B3A"/>
                </a:solidFill>
                <a:latin typeface="Montserrat Classic Bold"/>
                <a:ea typeface="Montserrat Classic Bold"/>
                <a:cs typeface="Montserrat Classic Bold"/>
                <a:sym typeface="Montserrat Classic Bold"/>
              </a:rPr>
              <a:t>nstitucional</a:t>
            </a:r>
            <a:endParaRPr lang="en-US" sz="7200" b="1" spc="53" dirty="0">
              <a:solidFill>
                <a:srgbClr val="001B3A"/>
              </a:solidFill>
              <a:latin typeface="Montserrat Classic Bold"/>
              <a:ea typeface="Montserrat Classic Bold"/>
              <a:cs typeface="Montserrat Classic Bold"/>
              <a:sym typeface="Montserrat Classic Bold"/>
            </a:endParaRPr>
          </a:p>
        </p:txBody>
      </p:sp>
      <p:grpSp>
        <p:nvGrpSpPr>
          <p:cNvPr id="8" name="Group 8"/>
          <p:cNvGrpSpPr/>
          <p:nvPr/>
        </p:nvGrpSpPr>
        <p:grpSpPr>
          <a:xfrm rot="5400000">
            <a:off x="9126993" y="3976752"/>
            <a:ext cx="34013" cy="1869783"/>
            <a:chOff x="0" y="0"/>
            <a:chExt cx="12543" cy="689528"/>
          </a:xfrm>
        </p:grpSpPr>
        <p:sp>
          <p:nvSpPr>
            <p:cNvPr id="9" name="Freeform 9"/>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053D57"/>
            </a:solidFill>
          </p:spPr>
        </p:sp>
        <p:sp>
          <p:nvSpPr>
            <p:cNvPr id="10" name="TextBox 10"/>
            <p:cNvSpPr txBox="1"/>
            <p:nvPr/>
          </p:nvSpPr>
          <p:spPr>
            <a:xfrm>
              <a:off x="0" y="-19050"/>
              <a:ext cx="12543" cy="708578"/>
            </a:xfrm>
            <a:prstGeom prst="rect">
              <a:avLst/>
            </a:prstGeom>
          </p:spPr>
          <p:txBody>
            <a:bodyPr lIns="50800" tIns="50800" rIns="50800" bIns="50800" rtlCol="0" anchor="ctr"/>
            <a:lstStyle/>
            <a:p>
              <a:pPr algn="ctr">
                <a:lnSpc>
                  <a:spcPts val="2859"/>
                </a:lnSpc>
              </a:pPr>
              <a:endParaRPr/>
            </a:p>
          </p:txBody>
        </p:sp>
      </p:grpSp>
      <p:sp>
        <p:nvSpPr>
          <p:cNvPr id="11" name="AutoShape 11"/>
          <p:cNvSpPr/>
          <p:nvPr/>
        </p:nvSpPr>
        <p:spPr>
          <a:xfrm rot="-2700000">
            <a:off x="-274591" y="-2042767"/>
            <a:ext cx="43907" cy="3580261"/>
          </a:xfrm>
          <a:prstGeom prst="rect">
            <a:avLst/>
          </a:prstGeom>
          <a:solidFill>
            <a:srgbClr val="053D57"/>
          </a:solidFill>
        </p:spPr>
      </p:sp>
      <p:sp>
        <p:nvSpPr>
          <p:cNvPr id="12" name="Freeform 12"/>
          <p:cNvSpPr/>
          <p:nvPr/>
        </p:nvSpPr>
        <p:spPr>
          <a:xfrm>
            <a:off x="8509652" y="3580657"/>
            <a:ext cx="1268696" cy="1180630"/>
          </a:xfrm>
          <a:custGeom>
            <a:avLst/>
            <a:gdLst/>
            <a:ahLst/>
            <a:cxnLst/>
            <a:rect l="l" t="t" r="r" b="b"/>
            <a:pathLst>
              <a:path w="1268696" h="1180630">
                <a:moveTo>
                  <a:pt x="0" y="0"/>
                </a:moveTo>
                <a:lnTo>
                  <a:pt x="1268696" y="0"/>
                </a:lnTo>
                <a:lnTo>
                  <a:pt x="1268696" y="1180630"/>
                </a:lnTo>
                <a:lnTo>
                  <a:pt x="0" y="1180630"/>
                </a:lnTo>
                <a:lnTo>
                  <a:pt x="0" y="0"/>
                </a:lnTo>
                <a:close/>
              </a:path>
            </a:pathLst>
          </a:custGeom>
          <a:blipFill>
            <a:blip r:embed="rId3"/>
            <a:stretch>
              <a:fillRect/>
            </a:stretch>
          </a:blipFill>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extBox 5"/>
          <p:cNvSpPr txBox="1"/>
          <p:nvPr/>
        </p:nvSpPr>
        <p:spPr>
          <a:xfrm>
            <a:off x="270589" y="571500"/>
            <a:ext cx="12659895" cy="1034450"/>
          </a:xfrm>
          <a:prstGeom prst="rect">
            <a:avLst/>
          </a:prstGeom>
        </p:spPr>
        <p:txBody>
          <a:bodyPr wrap="square" lIns="0" tIns="0" rIns="0" bIns="0" rtlCol="0" anchor="t">
            <a:spAutoFit/>
          </a:bodyPr>
          <a:lstStyle/>
          <a:p>
            <a:pPr marL="0" marR="0" lvl="0" indent="0" algn="l" defTabSz="914400" rtl="0" eaLnBrk="1" fontAlgn="auto" latinLnBrk="0" hangingPunct="1">
              <a:lnSpc>
                <a:spcPts val="9098"/>
              </a:lnSpc>
              <a:spcBef>
                <a:spcPts val="0"/>
              </a:spcBef>
              <a:spcAft>
                <a:spcPts val="0"/>
              </a:spcAft>
              <a:buClrTx/>
              <a:buSzTx/>
              <a:buFontTx/>
              <a:buNone/>
              <a:tabLst/>
              <a:defRPr/>
            </a:pPr>
            <a:r>
              <a:rPr kumimoji="0" lang="en-US" sz="6400" b="0" i="0" u="none" strike="noStrike" kern="1200" cap="none" spc="-64" normalizeH="0" baseline="0" noProof="0" dirty="0" err="1" smtClean="0">
                <a:ln>
                  <a:noFill/>
                </a:ln>
                <a:solidFill>
                  <a:srgbClr val="1B4965"/>
                </a:solidFill>
                <a:effectLst/>
                <a:uLnTx/>
                <a:uFillTx/>
                <a:latin typeface="Montserrat Classic Bold"/>
                <a:ea typeface="+mn-ea"/>
                <a:cs typeface="+mn-cs"/>
              </a:rPr>
              <a:t>Informaci</a:t>
            </a:r>
            <a:r>
              <a:rPr lang="en-US" sz="6400" spc="-64" dirty="0" err="1" smtClean="0">
                <a:solidFill>
                  <a:srgbClr val="1B4965"/>
                </a:solidFill>
                <a:latin typeface="Montserrat Classic Bold"/>
              </a:rPr>
              <a:t>ón</a:t>
            </a:r>
            <a:r>
              <a:rPr lang="en-US" sz="6400" spc="-64" dirty="0" smtClean="0">
                <a:solidFill>
                  <a:srgbClr val="1B4965"/>
                </a:solidFill>
                <a:latin typeface="Montserrat Classic Bold"/>
              </a:rPr>
              <a:t> Institucional</a:t>
            </a:r>
            <a:endParaRPr kumimoji="0" lang="en-US" sz="6400" b="0" i="0" u="none" strike="noStrike" kern="1200" cap="none" spc="-64" normalizeH="0" baseline="0" noProof="0" dirty="0">
              <a:ln>
                <a:noFill/>
              </a:ln>
              <a:solidFill>
                <a:srgbClr val="1B4965"/>
              </a:solidFill>
              <a:effectLst/>
              <a:uLnTx/>
              <a:uFillTx/>
              <a:latin typeface="Montserrat Classic Bold"/>
              <a:ea typeface="+mn-ea"/>
              <a:cs typeface="+mn-cs"/>
            </a:endParaRPr>
          </a:p>
        </p:txBody>
      </p:sp>
      <p:sp>
        <p:nvSpPr>
          <p:cNvPr id="23" name="object 4">
            <a:extLst>
              <a:ext uri="{FF2B5EF4-FFF2-40B4-BE49-F238E27FC236}">
                <a16:creationId xmlns:a16="http://schemas.microsoft.com/office/drawing/2014/main" id="{4190C0EB-C61B-4EC0-ACE0-5899CA2F0921}"/>
              </a:ext>
            </a:extLst>
          </p:cNvPr>
          <p:cNvSpPr/>
          <p:nvPr/>
        </p:nvSpPr>
        <p:spPr>
          <a:xfrm>
            <a:off x="337649" y="1721296"/>
            <a:ext cx="1828800" cy="141635"/>
          </a:xfrm>
          <a:custGeom>
            <a:avLst/>
            <a:gdLst/>
            <a:ahLst/>
            <a:cxnLst/>
            <a:rect l="l" t="t" r="r" b="b"/>
            <a:pathLst>
              <a:path w="3209925">
                <a:moveTo>
                  <a:pt x="0" y="0"/>
                </a:moveTo>
                <a:lnTo>
                  <a:pt x="3209851" y="0"/>
                </a:lnTo>
              </a:path>
            </a:pathLst>
          </a:custGeom>
          <a:ln w="104775">
            <a:solidFill>
              <a:srgbClr val="E639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Freeform 18"/>
          <p:cNvSpPr/>
          <p:nvPr/>
        </p:nvSpPr>
        <p:spPr>
          <a:xfrm>
            <a:off x="15568043" y="7764277"/>
            <a:ext cx="2754593" cy="2888594"/>
          </a:xfrm>
          <a:custGeom>
            <a:avLst/>
            <a:gdLst/>
            <a:ahLst/>
            <a:cxnLst/>
            <a:rect l="l" t="t" r="r" b="b"/>
            <a:pathLst>
              <a:path w="4987309" h="4987309">
                <a:moveTo>
                  <a:pt x="0" y="0"/>
                </a:moveTo>
                <a:lnTo>
                  <a:pt x="4987308" y="0"/>
                </a:lnTo>
                <a:lnTo>
                  <a:pt x="4987308" y="4987308"/>
                </a:lnTo>
                <a:lnTo>
                  <a:pt x="0" y="4987308"/>
                </a:lnTo>
                <a:lnTo>
                  <a:pt x="0" y="0"/>
                </a:lnTo>
                <a:close/>
              </a:path>
            </a:pathLst>
          </a:custGeom>
          <a:blipFill>
            <a:blip r:embed="rId3">
              <a:alphaModFix amt="60000"/>
              <a:duotone>
                <a:schemeClr val="accent1">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Lst>
            </a:blip>
            <a:stretch>
              <a:fillRect/>
            </a:stretch>
          </a:blipFill>
        </p:spPr>
      </p:sp>
      <p:sp>
        <p:nvSpPr>
          <p:cNvPr id="58" name="object 6"/>
          <p:cNvSpPr txBox="1"/>
          <p:nvPr/>
        </p:nvSpPr>
        <p:spPr>
          <a:xfrm>
            <a:off x="309940" y="1978276"/>
            <a:ext cx="5633660" cy="443070"/>
          </a:xfrm>
          <a:prstGeom prst="rect">
            <a:avLst/>
          </a:prstGeom>
        </p:spPr>
        <p:txBody>
          <a:bodyPr vert="horz" wrap="square" lIns="0" tIns="12065" rIns="0" bIns="0" rtlCol="0">
            <a:spAutoFit/>
          </a:bodyPr>
          <a:lstStyle/>
          <a:p>
            <a:pPr marL="12700" marR="5080" lvl="0" indent="0" algn="just" defTabSz="914400" rtl="0" eaLnBrk="1" fontAlgn="auto" latinLnBrk="0" hangingPunct="1">
              <a:lnSpc>
                <a:spcPct val="100000"/>
              </a:lnSpc>
              <a:spcBef>
                <a:spcPts val="95"/>
              </a:spcBef>
              <a:spcAft>
                <a:spcPts val="0"/>
              </a:spcAft>
              <a:buClrTx/>
              <a:buSzTx/>
              <a:buFontTx/>
              <a:buNone/>
              <a:tabLst/>
              <a:defRPr/>
            </a:pPr>
            <a:r>
              <a:rPr kumimoji="0" lang="es-ES" sz="2800" b="1" i="0" u="none" strike="noStrike" kern="1200" cap="none" spc="135" normalizeH="0" baseline="0" noProof="0" dirty="0" smtClean="0">
                <a:ln>
                  <a:noFill/>
                </a:ln>
                <a:solidFill>
                  <a:srgbClr val="4C4747"/>
                </a:solidFill>
                <a:effectLst/>
                <a:uLnTx/>
                <a:uFillTx/>
                <a:latin typeface="Montserrat SemiBold" pitchFamily="2" charset="0"/>
                <a:ea typeface="+mn-ea"/>
                <a:cs typeface="Tahoma"/>
              </a:rPr>
              <a:t>Marco filosófico</a:t>
            </a:r>
            <a:endParaRPr kumimoji="0" sz="2800" b="1" i="0" u="none" strike="noStrike" kern="1200" cap="none" spc="135" normalizeH="0" baseline="0" noProof="0" dirty="0">
              <a:ln>
                <a:noFill/>
              </a:ln>
              <a:solidFill>
                <a:srgbClr val="4C4747"/>
              </a:solidFill>
              <a:effectLst/>
              <a:uLnTx/>
              <a:uFillTx/>
              <a:latin typeface="Montserrat SemiBold" pitchFamily="2" charset="0"/>
              <a:ea typeface="+mn-ea"/>
              <a:cs typeface="Tahoma"/>
            </a:endParaRPr>
          </a:p>
        </p:txBody>
      </p:sp>
      <p:sp>
        <p:nvSpPr>
          <p:cNvPr id="5" name="TextBox 4"/>
          <p:cNvSpPr txBox="1"/>
          <p:nvPr/>
        </p:nvSpPr>
        <p:spPr>
          <a:xfrm>
            <a:off x="2799414" y="2847703"/>
            <a:ext cx="2514600" cy="1346010"/>
          </a:xfrm>
          <a:prstGeom prst="rect">
            <a:avLst/>
          </a:prstGeom>
          <a:noFill/>
        </p:spPr>
        <p:txBody>
          <a:bodyPr wrap="square" rtlCol="0">
            <a:spAutoFit/>
          </a:bodyPr>
          <a:lstStyle/>
          <a:p>
            <a:pPr>
              <a:lnSpc>
                <a:spcPct val="250000"/>
              </a:lnSpc>
              <a:defRPr/>
            </a:pPr>
            <a:r>
              <a:rPr lang="es-DO" sz="4000" b="1" spc="18" dirty="0" smtClean="0">
                <a:solidFill>
                  <a:srgbClr val="053D57"/>
                </a:solidFill>
                <a:latin typeface="Montserrat Light"/>
                <a:ea typeface="Montserrat Light"/>
                <a:cs typeface="Montserrat Light"/>
              </a:rPr>
              <a:t>Misión</a:t>
            </a:r>
            <a:endParaRPr lang="es-DO" sz="4000" b="1" spc="18" dirty="0">
              <a:solidFill>
                <a:srgbClr val="053D57"/>
              </a:solidFill>
              <a:latin typeface="Montserrat Light"/>
              <a:ea typeface="Montserrat Light"/>
              <a:cs typeface="Montserrat Light"/>
            </a:endParaRPr>
          </a:p>
        </p:txBody>
      </p:sp>
      <p:sp>
        <p:nvSpPr>
          <p:cNvPr id="60" name="TextBox 59"/>
          <p:cNvSpPr txBox="1"/>
          <p:nvPr/>
        </p:nvSpPr>
        <p:spPr>
          <a:xfrm>
            <a:off x="10515601" y="2705100"/>
            <a:ext cx="3810000" cy="1631216"/>
          </a:xfrm>
          <a:prstGeom prst="rect">
            <a:avLst/>
          </a:prstGeom>
          <a:noFill/>
        </p:spPr>
        <p:txBody>
          <a:bodyPr wrap="square" rtlCol="0">
            <a:spAutoFit/>
          </a:bodyPr>
          <a:lstStyle/>
          <a:p>
            <a:pPr>
              <a:lnSpc>
                <a:spcPct val="250000"/>
              </a:lnSpc>
              <a:defRPr/>
            </a:pPr>
            <a:r>
              <a:rPr lang="es-DO" sz="4000" b="1" spc="18" dirty="0" smtClean="0">
                <a:solidFill>
                  <a:srgbClr val="053D57"/>
                </a:solidFill>
                <a:latin typeface="Montserrat Light"/>
                <a:ea typeface="Montserrat Light"/>
                <a:cs typeface="Montserrat Light"/>
              </a:rPr>
              <a:t>Base legal</a:t>
            </a:r>
            <a:endParaRPr lang="es-DO" sz="4000" b="1" spc="18" dirty="0">
              <a:solidFill>
                <a:srgbClr val="053D57"/>
              </a:solidFill>
              <a:latin typeface="Montserrat Light"/>
              <a:ea typeface="Montserrat Light"/>
              <a:cs typeface="Montserrat Light"/>
            </a:endParaRPr>
          </a:p>
        </p:txBody>
      </p:sp>
      <p:pic>
        <p:nvPicPr>
          <p:cNvPr id="1032" name="Imagen 5"/>
          <p:cNvPicPr>
            <a:picLocks noChangeAspect="1" noChangeArrowheads="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r="1147"/>
          <a:stretch>
            <a:fillRect/>
          </a:stretch>
        </p:blipFill>
        <p:spPr bwMode="auto">
          <a:xfrm>
            <a:off x="8749132" y="2951987"/>
            <a:ext cx="1216236" cy="1137443"/>
          </a:xfrm>
          <a:prstGeom prst="rect">
            <a:avLst/>
          </a:prstGeom>
          <a:noFill/>
          <a:extLst>
            <a:ext uri="{909E8E84-426E-40DD-AFC4-6F175D3DCCD1}">
              <a14:hiddenFill xmlns:a14="http://schemas.microsoft.com/office/drawing/2010/main">
                <a:solidFill>
                  <a:srgbClr val="FFFFFF"/>
                </a:solidFill>
              </a14:hiddenFill>
            </a:ext>
          </a:extLst>
        </p:spPr>
      </p:pic>
      <p:pic>
        <p:nvPicPr>
          <p:cNvPr id="1031" name="Imagen 1"/>
          <p:cNvPicPr>
            <a:picLocks noChangeAspect="1" noChangeArrowheads="1"/>
          </p:cNvPicPr>
          <p:nvPr/>
        </p:nvPicPr>
        <p:blipFill>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0435" y="2778402"/>
            <a:ext cx="1651144" cy="14846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n 6"/>
          <p:cNvPicPr>
            <a:picLocks noChangeAspect="1" noChangeArrowheads="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37814" y="4733012"/>
            <a:ext cx="1417101" cy="1385393"/>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n 7"/>
          <p:cNvPicPr>
            <a:picLocks noChangeAspect="1" noChangeArrowheads="1"/>
          </p:cNvPicPr>
          <p:nvPr/>
        </p:nvPicPr>
        <p:blipFill>
          <a:blip r:embed="rId8"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40454" y="6875276"/>
            <a:ext cx="1455747" cy="12332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Imagen 4"/>
          <p:cNvPicPr>
            <a:picLocks noChangeAspect="1" noChangeArrowheads="1"/>
          </p:cNvPicPr>
          <p:nvPr/>
        </p:nvPicPr>
        <p:blipFill>
          <a:blip r:embed="rId9">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9976" y="4620583"/>
            <a:ext cx="1308803" cy="16102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n 3"/>
          <p:cNvPicPr>
            <a:picLocks noChangeAspect="1" noChangeArrowheads="1"/>
          </p:cNvPicPr>
          <p:nvPr/>
        </p:nvPicPr>
        <p:blipFill>
          <a:blip r:embed="rId10">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0607" y="6792294"/>
            <a:ext cx="1427540" cy="13992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p:cNvSpPr>
            <a:spLocks noChangeArrowheads="1"/>
          </p:cNvSpPr>
          <p:nvPr/>
        </p:nvSpPr>
        <p:spPr bwMode="auto">
          <a:xfrm>
            <a:off x="7010400" y="33147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DO"/>
          </a:p>
        </p:txBody>
      </p:sp>
      <p:sp>
        <p:nvSpPr>
          <p:cNvPr id="8" name="Rectangle 10"/>
          <p:cNvSpPr>
            <a:spLocks noChangeArrowheads="1"/>
          </p:cNvSpPr>
          <p:nvPr/>
        </p:nvSpPr>
        <p:spPr bwMode="auto">
          <a:xfrm>
            <a:off x="7010400" y="9358313"/>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DO"/>
          </a:p>
        </p:txBody>
      </p:sp>
      <p:sp>
        <p:nvSpPr>
          <p:cNvPr id="9" name="Rectangle 11"/>
          <p:cNvSpPr>
            <a:spLocks noChangeArrowheads="1"/>
          </p:cNvSpPr>
          <p:nvPr/>
        </p:nvSpPr>
        <p:spPr bwMode="auto">
          <a:xfrm>
            <a:off x="7010400" y="11469688"/>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DO"/>
          </a:p>
        </p:txBody>
      </p:sp>
      <p:sp>
        <p:nvSpPr>
          <p:cNvPr id="17" name="TextBox 16"/>
          <p:cNvSpPr txBox="1"/>
          <p:nvPr/>
        </p:nvSpPr>
        <p:spPr>
          <a:xfrm>
            <a:off x="2799414" y="6818892"/>
            <a:ext cx="2514600" cy="1346010"/>
          </a:xfrm>
          <a:prstGeom prst="rect">
            <a:avLst/>
          </a:prstGeom>
          <a:noFill/>
        </p:spPr>
        <p:txBody>
          <a:bodyPr wrap="square" rtlCol="0">
            <a:spAutoFit/>
          </a:bodyPr>
          <a:lstStyle/>
          <a:p>
            <a:pPr>
              <a:lnSpc>
                <a:spcPct val="250000"/>
              </a:lnSpc>
              <a:defRPr/>
            </a:pPr>
            <a:r>
              <a:rPr lang="es-DO" sz="4000" b="1" spc="18" dirty="0" smtClean="0">
                <a:solidFill>
                  <a:srgbClr val="053D57"/>
                </a:solidFill>
                <a:latin typeface="Montserrat Light"/>
                <a:ea typeface="Montserrat Light"/>
                <a:cs typeface="Montserrat Light"/>
              </a:rPr>
              <a:t>Valores</a:t>
            </a:r>
            <a:endParaRPr lang="es-DO" sz="4000" b="1" spc="18" dirty="0">
              <a:solidFill>
                <a:srgbClr val="053D57"/>
              </a:solidFill>
              <a:latin typeface="Montserrat Light"/>
              <a:ea typeface="Montserrat Light"/>
              <a:cs typeface="Montserrat Light"/>
            </a:endParaRPr>
          </a:p>
        </p:txBody>
      </p:sp>
      <p:sp>
        <p:nvSpPr>
          <p:cNvPr id="18" name="TextBox 17"/>
          <p:cNvSpPr txBox="1"/>
          <p:nvPr/>
        </p:nvSpPr>
        <p:spPr>
          <a:xfrm>
            <a:off x="2740046" y="4752703"/>
            <a:ext cx="2514600" cy="1346010"/>
          </a:xfrm>
          <a:prstGeom prst="rect">
            <a:avLst/>
          </a:prstGeom>
          <a:noFill/>
        </p:spPr>
        <p:txBody>
          <a:bodyPr wrap="square" rtlCol="0">
            <a:spAutoFit/>
          </a:bodyPr>
          <a:lstStyle/>
          <a:p>
            <a:pPr>
              <a:lnSpc>
                <a:spcPct val="250000"/>
              </a:lnSpc>
              <a:defRPr/>
            </a:pPr>
            <a:r>
              <a:rPr lang="es-DO" sz="4000" b="1" spc="18" dirty="0" smtClean="0">
                <a:solidFill>
                  <a:srgbClr val="053D57"/>
                </a:solidFill>
                <a:latin typeface="Montserrat Light"/>
                <a:ea typeface="Montserrat Light"/>
                <a:cs typeface="Montserrat Light"/>
              </a:rPr>
              <a:t>Visión</a:t>
            </a:r>
            <a:endParaRPr lang="es-DO" sz="4000" b="1" spc="18" dirty="0">
              <a:solidFill>
                <a:srgbClr val="053D57"/>
              </a:solidFill>
              <a:latin typeface="Montserrat Light"/>
              <a:ea typeface="Montserrat Light"/>
              <a:cs typeface="Montserrat Light"/>
            </a:endParaRPr>
          </a:p>
        </p:txBody>
      </p:sp>
      <p:sp>
        <p:nvSpPr>
          <p:cNvPr id="21" name="TextBox 20"/>
          <p:cNvSpPr txBox="1"/>
          <p:nvPr/>
        </p:nvSpPr>
        <p:spPr>
          <a:xfrm>
            <a:off x="10515601" y="4610100"/>
            <a:ext cx="7028789" cy="1631216"/>
          </a:xfrm>
          <a:prstGeom prst="rect">
            <a:avLst/>
          </a:prstGeom>
          <a:noFill/>
        </p:spPr>
        <p:txBody>
          <a:bodyPr wrap="square" rtlCol="0">
            <a:spAutoFit/>
          </a:bodyPr>
          <a:lstStyle/>
          <a:p>
            <a:pPr>
              <a:lnSpc>
                <a:spcPct val="250000"/>
              </a:lnSpc>
              <a:defRPr/>
            </a:pPr>
            <a:r>
              <a:rPr lang="es-DO" sz="4000" b="1" spc="18" dirty="0" smtClean="0">
                <a:solidFill>
                  <a:srgbClr val="053D57"/>
                </a:solidFill>
                <a:latin typeface="Montserrat Light"/>
                <a:ea typeface="Montserrat Light"/>
                <a:cs typeface="Montserrat Light"/>
              </a:rPr>
              <a:t>Estructura organizacional</a:t>
            </a:r>
            <a:endParaRPr lang="es-DO" sz="4000" b="1" spc="18" dirty="0">
              <a:solidFill>
                <a:srgbClr val="053D57"/>
              </a:solidFill>
              <a:latin typeface="Montserrat Light"/>
              <a:ea typeface="Montserrat Light"/>
              <a:cs typeface="Montserrat Light"/>
            </a:endParaRPr>
          </a:p>
        </p:txBody>
      </p:sp>
      <p:sp>
        <p:nvSpPr>
          <p:cNvPr id="22" name="TextBox 21"/>
          <p:cNvSpPr txBox="1"/>
          <p:nvPr/>
        </p:nvSpPr>
        <p:spPr>
          <a:xfrm>
            <a:off x="10515601" y="6818892"/>
            <a:ext cx="8435025" cy="1346010"/>
          </a:xfrm>
          <a:prstGeom prst="rect">
            <a:avLst/>
          </a:prstGeom>
          <a:noFill/>
        </p:spPr>
        <p:txBody>
          <a:bodyPr wrap="square" rtlCol="0">
            <a:spAutoFit/>
          </a:bodyPr>
          <a:lstStyle/>
          <a:p>
            <a:pPr>
              <a:lnSpc>
                <a:spcPct val="250000"/>
              </a:lnSpc>
              <a:defRPr/>
            </a:pPr>
            <a:r>
              <a:rPr lang="es-DO" sz="4000" b="1" spc="18" dirty="0" smtClean="0">
                <a:solidFill>
                  <a:srgbClr val="053D57"/>
                </a:solidFill>
                <a:latin typeface="Montserrat Light"/>
                <a:ea typeface="Montserrat Light"/>
                <a:cs typeface="Montserrat Light"/>
              </a:rPr>
              <a:t>Plan Estratégico Institucional</a:t>
            </a:r>
            <a:endParaRPr lang="es-DO" sz="4000" b="1" spc="18" dirty="0">
              <a:solidFill>
                <a:srgbClr val="053D57"/>
              </a:solidFill>
              <a:latin typeface="Montserrat Light"/>
              <a:ea typeface="Montserrat Light"/>
              <a:cs typeface="Montserrat Light"/>
            </a:endParaRPr>
          </a:p>
        </p:txBody>
      </p:sp>
    </p:spTree>
    <p:extLst>
      <p:ext uri="{BB962C8B-B14F-4D97-AF65-F5344CB8AC3E}">
        <p14:creationId xmlns:p14="http://schemas.microsoft.com/office/powerpoint/2010/main" val="2447063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sp>
      <p:sp>
        <p:nvSpPr>
          <p:cNvPr id="3" name="AutoShape 3"/>
          <p:cNvSpPr/>
          <p:nvPr/>
        </p:nvSpPr>
        <p:spPr>
          <a:xfrm rot="-2700000">
            <a:off x="13404779" y="-5141853"/>
            <a:ext cx="6665510" cy="6664206"/>
          </a:xfrm>
          <a:prstGeom prst="rect">
            <a:avLst/>
          </a:prstGeom>
          <a:solidFill>
            <a:srgbClr val="001B3A"/>
          </a:solidFill>
        </p:spPr>
      </p:sp>
      <p:sp>
        <p:nvSpPr>
          <p:cNvPr id="4" name="AutoShape 4"/>
          <p:cNvSpPr/>
          <p:nvPr/>
        </p:nvSpPr>
        <p:spPr>
          <a:xfrm rot="-2700000">
            <a:off x="-866788" y="8667638"/>
            <a:ext cx="4725548" cy="4724623"/>
          </a:xfrm>
          <a:prstGeom prst="rect">
            <a:avLst/>
          </a:prstGeom>
          <a:solidFill>
            <a:srgbClr val="001B3A"/>
          </a:solidFill>
        </p:spPr>
      </p:sp>
      <p:sp>
        <p:nvSpPr>
          <p:cNvPr id="5" name="AutoShape 5"/>
          <p:cNvSpPr/>
          <p:nvPr/>
        </p:nvSpPr>
        <p:spPr>
          <a:xfrm rot="-2700000">
            <a:off x="13472213" y="-2300287"/>
            <a:ext cx="57378" cy="6072282"/>
          </a:xfrm>
          <a:prstGeom prst="rect">
            <a:avLst/>
          </a:prstGeom>
          <a:solidFill>
            <a:srgbClr val="F8FBFD"/>
          </a:solidFill>
        </p:spPr>
      </p:sp>
      <p:sp>
        <p:nvSpPr>
          <p:cNvPr id="6" name="AutoShape 6"/>
          <p:cNvSpPr/>
          <p:nvPr/>
        </p:nvSpPr>
        <p:spPr>
          <a:xfrm rot="-2700000">
            <a:off x="18518683" y="8749507"/>
            <a:ext cx="43907" cy="3580261"/>
          </a:xfrm>
          <a:prstGeom prst="rect">
            <a:avLst/>
          </a:prstGeom>
          <a:solidFill>
            <a:srgbClr val="053D57"/>
          </a:solidFill>
        </p:spPr>
      </p:sp>
      <p:sp>
        <p:nvSpPr>
          <p:cNvPr id="7" name="TextBox 7"/>
          <p:cNvSpPr txBox="1"/>
          <p:nvPr/>
        </p:nvSpPr>
        <p:spPr>
          <a:xfrm>
            <a:off x="3810000" y="5888662"/>
            <a:ext cx="11629464" cy="813197"/>
          </a:xfrm>
          <a:prstGeom prst="rect">
            <a:avLst/>
          </a:prstGeom>
        </p:spPr>
        <p:txBody>
          <a:bodyPr wrap="square" lIns="0" tIns="0" rIns="0" bIns="0" rtlCol="0" anchor="t">
            <a:spAutoFit/>
          </a:bodyPr>
          <a:lstStyle/>
          <a:p>
            <a:pPr marL="0" marR="0" lvl="0" indent="0" algn="ctr" defTabSz="914400" rtl="0" eaLnBrk="1" fontAlgn="auto" latinLnBrk="0" hangingPunct="1">
              <a:lnSpc>
                <a:spcPts val="6414"/>
              </a:lnSpc>
              <a:spcBef>
                <a:spcPts val="0"/>
              </a:spcBef>
              <a:spcAft>
                <a:spcPts val="0"/>
              </a:spcAft>
              <a:buClrTx/>
              <a:buSzTx/>
              <a:buFontTx/>
              <a:buNone/>
              <a:tabLst/>
              <a:defRPr/>
            </a:pPr>
            <a:r>
              <a:rPr lang="en-US" sz="7200" b="1" spc="53" dirty="0">
                <a:solidFill>
                  <a:srgbClr val="001B3A"/>
                </a:solidFill>
                <a:latin typeface="Montserrat Classic Bold"/>
                <a:ea typeface="Montserrat Classic Bold"/>
                <a:cs typeface="Montserrat Classic Bold"/>
                <a:sym typeface="Montserrat Classic Bold"/>
              </a:rPr>
              <a:t>Áreas </a:t>
            </a:r>
            <a:r>
              <a:rPr lang="en-US" sz="7200" b="1" spc="53" dirty="0" smtClean="0">
                <a:solidFill>
                  <a:srgbClr val="001B3A"/>
                </a:solidFill>
                <a:latin typeface="Montserrat Classic Bold"/>
                <a:ea typeface="Montserrat Classic Bold"/>
                <a:cs typeface="Montserrat Classic Bold"/>
                <a:sym typeface="Montserrat Classic Bold"/>
              </a:rPr>
              <a:t>Transversales</a:t>
            </a:r>
            <a:endParaRPr lang="en-US" sz="7200" b="1" spc="53" dirty="0">
              <a:solidFill>
                <a:srgbClr val="001B3A"/>
              </a:solidFill>
              <a:latin typeface="Montserrat Classic Bold"/>
              <a:ea typeface="Montserrat Classic Bold"/>
              <a:cs typeface="Montserrat Classic Bold"/>
              <a:sym typeface="Montserrat Classic Bold"/>
            </a:endParaRPr>
          </a:p>
        </p:txBody>
      </p:sp>
      <p:grpSp>
        <p:nvGrpSpPr>
          <p:cNvPr id="8" name="Group 8"/>
          <p:cNvGrpSpPr/>
          <p:nvPr/>
        </p:nvGrpSpPr>
        <p:grpSpPr>
          <a:xfrm rot="5400000">
            <a:off x="9126993" y="3976752"/>
            <a:ext cx="34013" cy="1869783"/>
            <a:chOff x="0" y="0"/>
            <a:chExt cx="12543" cy="689528"/>
          </a:xfrm>
        </p:grpSpPr>
        <p:sp>
          <p:nvSpPr>
            <p:cNvPr id="9" name="Freeform 9"/>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053D57"/>
            </a:solidFill>
          </p:spPr>
        </p:sp>
        <p:sp>
          <p:nvSpPr>
            <p:cNvPr id="10" name="TextBox 10"/>
            <p:cNvSpPr txBox="1"/>
            <p:nvPr/>
          </p:nvSpPr>
          <p:spPr>
            <a:xfrm>
              <a:off x="0" y="-19050"/>
              <a:ext cx="12543" cy="708578"/>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AutoShape 11"/>
          <p:cNvSpPr/>
          <p:nvPr/>
        </p:nvSpPr>
        <p:spPr>
          <a:xfrm rot="-2700000">
            <a:off x="-274591" y="-2042767"/>
            <a:ext cx="43907" cy="3580261"/>
          </a:xfrm>
          <a:prstGeom prst="rect">
            <a:avLst/>
          </a:prstGeom>
          <a:solidFill>
            <a:srgbClr val="053D57"/>
          </a:solidFill>
        </p:spPr>
      </p:sp>
      <p:sp>
        <p:nvSpPr>
          <p:cNvPr id="12" name="Freeform 12"/>
          <p:cNvSpPr/>
          <p:nvPr/>
        </p:nvSpPr>
        <p:spPr>
          <a:xfrm>
            <a:off x="8509652" y="3580657"/>
            <a:ext cx="1268696" cy="1180630"/>
          </a:xfrm>
          <a:custGeom>
            <a:avLst/>
            <a:gdLst/>
            <a:ahLst/>
            <a:cxnLst/>
            <a:rect l="l" t="t" r="r" b="b"/>
            <a:pathLst>
              <a:path w="1268696" h="1180630">
                <a:moveTo>
                  <a:pt x="0" y="0"/>
                </a:moveTo>
                <a:lnTo>
                  <a:pt x="1268696" y="0"/>
                </a:lnTo>
                <a:lnTo>
                  <a:pt x="1268696" y="1180630"/>
                </a:lnTo>
                <a:lnTo>
                  <a:pt x="0" y="1180630"/>
                </a:lnTo>
                <a:lnTo>
                  <a:pt x="0" y="0"/>
                </a:lnTo>
                <a:close/>
              </a:path>
            </a:pathLst>
          </a:custGeom>
          <a:blipFill>
            <a:blip r:embed="rId3"/>
            <a:stretch>
              <a:fillRect/>
            </a:stretch>
          </a:blipFill>
        </p:spPr>
      </p:sp>
    </p:spTree>
    <p:extLst>
      <p:ext uri="{BB962C8B-B14F-4D97-AF65-F5344CB8AC3E}">
        <p14:creationId xmlns:p14="http://schemas.microsoft.com/office/powerpoint/2010/main" val="15817869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l="-14907" t="-7314" r="-8411" b="-11324"/>
          </a:stretch>
        </a:blipFill>
        <a:effectLst/>
      </p:bgPr>
    </p:bg>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82CD4EC-BC03-4D2B-92D1-FA7E18C05E6B}"/>
              </a:ext>
            </a:extLst>
          </p:cNvPr>
          <p:cNvSpPr txBox="1"/>
          <p:nvPr/>
        </p:nvSpPr>
        <p:spPr>
          <a:xfrm>
            <a:off x="3124200" y="3848100"/>
            <a:ext cx="12419306" cy="3139834"/>
          </a:xfrm>
          <a:prstGeom prst="rect">
            <a:avLst/>
          </a:prstGeom>
        </p:spPr>
        <p:txBody>
          <a:bodyPr vert="horz" wrap="square" lIns="0" tIns="12700" rIns="0" bIns="0" rtlCol="0">
            <a:spAutoFit/>
          </a:bodyPr>
          <a:lstStyle/>
          <a:p>
            <a:pPr marL="0" marR="5080" lvl="0" indent="0" algn="just" defTabSz="914400" rtl="0" eaLnBrk="1" fontAlgn="auto" latinLnBrk="0" hangingPunct="1">
              <a:lnSpc>
                <a:spcPct val="127000"/>
              </a:lnSpc>
              <a:spcBef>
                <a:spcPts val="100"/>
              </a:spcBef>
              <a:spcAft>
                <a:spcPts val="0"/>
              </a:spcAft>
              <a:buClrTx/>
              <a:buSzTx/>
              <a:buFontTx/>
              <a:buNone/>
              <a:tabLst/>
              <a:defRPr/>
            </a:pPr>
            <a:r>
              <a:rPr lang="es-ES" sz="4000" dirty="0" smtClean="0">
                <a:solidFill>
                  <a:schemeClr val="bg1"/>
                </a:solidFill>
                <a:latin typeface="Montserrat SemiBold"/>
              </a:rPr>
              <a:t>Detalle del </a:t>
            </a:r>
            <a:r>
              <a:rPr kumimoji="0" lang="es-ES" sz="4000" b="0" i="0" u="none" strike="noStrike" kern="1200" cap="none" spc="0" normalizeH="0" baseline="0" noProof="0" dirty="0" smtClean="0">
                <a:ln>
                  <a:noFill/>
                </a:ln>
                <a:solidFill>
                  <a:schemeClr val="bg1"/>
                </a:solidFill>
                <a:effectLst/>
                <a:uLnTx/>
                <a:uFillTx/>
                <a:latin typeface="Montserrat SemiBold"/>
                <a:ea typeface="+mn-ea"/>
                <a:cs typeface="+mn-cs"/>
              </a:rPr>
              <a:t>desempeño </a:t>
            </a:r>
            <a:r>
              <a:rPr kumimoji="0" lang="es-ES" sz="4000" b="0" i="0" u="none" strike="noStrike" kern="1200" cap="none" spc="0" normalizeH="0" baseline="0" noProof="0" dirty="0">
                <a:ln>
                  <a:noFill/>
                </a:ln>
                <a:solidFill>
                  <a:schemeClr val="bg1"/>
                </a:solidFill>
                <a:effectLst/>
                <a:uLnTx/>
                <a:uFillTx/>
                <a:latin typeface="Montserrat SemiBold"/>
                <a:ea typeface="+mn-ea"/>
                <a:cs typeface="+mn-cs"/>
              </a:rPr>
              <a:t>de las áreas y procesos de la  organización que orientan estratégicamente sus  operaciones y gestionan los recursos necesarios para  alcanzar </a:t>
            </a:r>
            <a:r>
              <a:rPr kumimoji="0" lang="es-ES" sz="4000" b="0" i="0" u="none" strike="noStrike" kern="1200" cap="none" spc="0" normalizeH="0" baseline="0" noProof="0" dirty="0" smtClean="0">
                <a:ln>
                  <a:noFill/>
                </a:ln>
                <a:solidFill>
                  <a:schemeClr val="bg1"/>
                </a:solidFill>
                <a:effectLst/>
                <a:uLnTx/>
                <a:uFillTx/>
                <a:latin typeface="Montserrat SemiBold"/>
                <a:ea typeface="+mn-ea"/>
                <a:cs typeface="+mn-cs"/>
              </a:rPr>
              <a:t>los </a:t>
            </a:r>
            <a:r>
              <a:rPr kumimoji="0" lang="es-ES" sz="4000" b="0" i="0" u="none" strike="noStrike" kern="1200" cap="none" spc="0" normalizeH="0" baseline="0" noProof="0" dirty="0">
                <a:ln>
                  <a:noFill/>
                </a:ln>
                <a:solidFill>
                  <a:schemeClr val="bg1"/>
                </a:solidFill>
                <a:effectLst/>
                <a:uLnTx/>
                <a:uFillTx/>
                <a:latin typeface="Montserrat SemiBold"/>
                <a:ea typeface="+mn-ea"/>
                <a:cs typeface="+mn-cs"/>
              </a:rPr>
              <a:t>objetivos.</a:t>
            </a:r>
          </a:p>
        </p:txBody>
      </p:sp>
      <p:sp>
        <p:nvSpPr>
          <p:cNvPr id="12" name="object 3"/>
          <p:cNvSpPr txBox="1"/>
          <p:nvPr/>
        </p:nvSpPr>
        <p:spPr>
          <a:xfrm rot="5400000">
            <a:off x="7426152" y="-5864052"/>
            <a:ext cx="692497" cy="14630401"/>
          </a:xfrm>
          <a:prstGeom prst="rect">
            <a:avLst/>
          </a:prstGeom>
        </p:spPr>
        <p:txBody>
          <a:bodyPr vert="vert270" wrap="square" lIns="0" tIns="13335" rIns="0" bIns="0" rtlCol="0">
            <a:spAutoFit/>
          </a:bodyPr>
          <a:lstStyle/>
          <a:p>
            <a:pPr marL="253365">
              <a:spcBef>
                <a:spcPts val="105"/>
              </a:spcBef>
              <a:defRPr/>
            </a:pPr>
            <a:r>
              <a:rPr kumimoji="0" lang="es-ES" sz="4500" b="0" i="0" u="none" strike="noStrike" kern="1200" cap="none" spc="0" normalizeH="0" baseline="0" noProof="0" dirty="0">
                <a:ln>
                  <a:noFill/>
                </a:ln>
                <a:solidFill>
                  <a:schemeClr val="bg1"/>
                </a:solidFill>
                <a:effectLst/>
                <a:uLnTx/>
                <a:uFillTx/>
                <a:latin typeface="Monse"/>
                <a:cs typeface="Tahoma"/>
              </a:rPr>
              <a:t>IV</a:t>
            </a:r>
            <a:r>
              <a:rPr lang="es-ES" sz="4500" b="1" spc="18" dirty="0">
                <a:solidFill>
                  <a:schemeClr val="bg1"/>
                </a:solidFill>
                <a:latin typeface="Montserrat Light"/>
                <a:ea typeface="Montserrat Light"/>
                <a:cs typeface="Montserrat Light"/>
              </a:rPr>
              <a:t>. RESULTADOS </a:t>
            </a:r>
            <a:r>
              <a:rPr lang="es-ES" sz="4500" b="1" spc="18" dirty="0" smtClean="0">
                <a:solidFill>
                  <a:schemeClr val="bg1"/>
                </a:solidFill>
                <a:latin typeface="Montserrat Light"/>
                <a:ea typeface="Montserrat Light"/>
                <a:cs typeface="Montserrat Light"/>
              </a:rPr>
              <a:t>ÁREAS TRANSVERSALES</a:t>
            </a:r>
            <a:endParaRPr sz="4500" b="1" spc="18" dirty="0">
              <a:solidFill>
                <a:schemeClr val="bg1"/>
              </a:solidFill>
              <a:latin typeface="Montserrat Light"/>
              <a:ea typeface="Montserrat Light"/>
              <a:cs typeface="Montserrat Light"/>
            </a:endParaRPr>
          </a:p>
        </p:txBody>
      </p:sp>
    </p:spTree>
    <p:extLst>
      <p:ext uri="{BB962C8B-B14F-4D97-AF65-F5344CB8AC3E}">
        <p14:creationId xmlns:p14="http://schemas.microsoft.com/office/powerpoint/2010/main" val="4105358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2"/>
          <p:cNvGrpSpPr/>
          <p:nvPr/>
        </p:nvGrpSpPr>
        <p:grpSpPr>
          <a:xfrm>
            <a:off x="0" y="-17217"/>
            <a:ext cx="18288000" cy="1745870"/>
            <a:chOff x="0" y="0"/>
            <a:chExt cx="4566371" cy="626736"/>
          </a:xfrm>
        </p:grpSpPr>
        <p:sp>
          <p:nvSpPr>
            <p:cNvPr id="9" name="Freeform 3"/>
            <p:cNvSpPr/>
            <p:nvPr/>
          </p:nvSpPr>
          <p:spPr>
            <a:xfrm>
              <a:off x="0" y="0"/>
              <a:ext cx="4566371" cy="626736"/>
            </a:xfrm>
            <a:custGeom>
              <a:avLst/>
              <a:gdLst/>
              <a:ahLst/>
              <a:cxnLst/>
              <a:rect l="l" t="t" r="r" b="b"/>
              <a:pathLst>
                <a:path w="4566371" h="626736">
                  <a:moveTo>
                    <a:pt x="0" y="0"/>
                  </a:moveTo>
                  <a:lnTo>
                    <a:pt x="4566371" y="0"/>
                  </a:lnTo>
                  <a:lnTo>
                    <a:pt x="4566371" y="626736"/>
                  </a:lnTo>
                  <a:lnTo>
                    <a:pt x="0" y="626736"/>
                  </a:lnTo>
                  <a:close/>
                </a:path>
              </a:pathLst>
            </a:custGeom>
            <a:solidFill>
              <a:srgbClr val="163D75"/>
            </a:solidFill>
          </p:spPr>
        </p:sp>
        <p:sp>
          <p:nvSpPr>
            <p:cNvPr id="12" name="TextBox 4"/>
            <p:cNvSpPr txBox="1"/>
            <p:nvPr/>
          </p:nvSpPr>
          <p:spPr>
            <a:xfrm>
              <a:off x="0" y="-38100"/>
              <a:ext cx="4566371" cy="664836"/>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5"/>
          <p:cNvGrpSpPr/>
          <p:nvPr/>
        </p:nvGrpSpPr>
        <p:grpSpPr>
          <a:xfrm>
            <a:off x="10091989" y="-38100"/>
            <a:ext cx="8196012" cy="274402"/>
            <a:chOff x="0" y="0"/>
            <a:chExt cx="2263891" cy="593995"/>
          </a:xfrm>
        </p:grpSpPr>
        <p:sp>
          <p:nvSpPr>
            <p:cNvPr id="15" name="Freeform 6"/>
            <p:cNvSpPr/>
            <p:nvPr/>
          </p:nvSpPr>
          <p:spPr>
            <a:xfrm>
              <a:off x="0" y="0"/>
              <a:ext cx="2263891" cy="593995"/>
            </a:xfrm>
            <a:custGeom>
              <a:avLst/>
              <a:gdLst/>
              <a:ahLst/>
              <a:cxnLst/>
              <a:rect l="l" t="t" r="r" b="b"/>
              <a:pathLst>
                <a:path w="2263891" h="593995">
                  <a:moveTo>
                    <a:pt x="0" y="0"/>
                  </a:moveTo>
                  <a:lnTo>
                    <a:pt x="2263891" y="0"/>
                  </a:lnTo>
                  <a:lnTo>
                    <a:pt x="2263891" y="593995"/>
                  </a:lnTo>
                  <a:lnTo>
                    <a:pt x="0" y="593995"/>
                  </a:lnTo>
                  <a:close/>
                </a:path>
              </a:pathLst>
            </a:custGeom>
            <a:gradFill rotWithShape="1">
              <a:gsLst>
                <a:gs pos="0">
                  <a:srgbClr val="FFFFFF">
                    <a:alpha val="44000"/>
                  </a:srgbClr>
                </a:gs>
                <a:gs pos="100000">
                  <a:srgbClr val="374F59">
                    <a:alpha val="44000"/>
                  </a:srgbClr>
                </a:gs>
              </a:gsLst>
              <a:lin ang="0"/>
            </a:gradFill>
          </p:spPr>
        </p:sp>
        <p:sp>
          <p:nvSpPr>
            <p:cNvPr id="16" name="TextBox 7"/>
            <p:cNvSpPr txBox="1"/>
            <p:nvPr/>
          </p:nvSpPr>
          <p:spPr>
            <a:xfrm>
              <a:off x="0" y="-38100"/>
              <a:ext cx="2263891" cy="632095"/>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p:cNvGrpSpPr/>
          <p:nvPr/>
        </p:nvGrpSpPr>
        <p:grpSpPr>
          <a:xfrm>
            <a:off x="0" y="1544708"/>
            <a:ext cx="9448800" cy="213048"/>
            <a:chOff x="0" y="0"/>
            <a:chExt cx="2263891" cy="462567"/>
          </a:xfrm>
        </p:grpSpPr>
        <p:sp>
          <p:nvSpPr>
            <p:cNvPr id="18" name="Freeform 9"/>
            <p:cNvSpPr/>
            <p:nvPr/>
          </p:nvSpPr>
          <p:spPr>
            <a:xfrm>
              <a:off x="0" y="0"/>
              <a:ext cx="2263891" cy="462567"/>
            </a:xfrm>
            <a:custGeom>
              <a:avLst/>
              <a:gdLst/>
              <a:ahLst/>
              <a:cxnLst/>
              <a:rect l="l" t="t" r="r" b="b"/>
              <a:pathLst>
                <a:path w="2263891" h="462567">
                  <a:moveTo>
                    <a:pt x="0" y="0"/>
                  </a:moveTo>
                  <a:lnTo>
                    <a:pt x="2263891" y="0"/>
                  </a:lnTo>
                  <a:lnTo>
                    <a:pt x="2263891" y="462567"/>
                  </a:lnTo>
                  <a:lnTo>
                    <a:pt x="0" y="462567"/>
                  </a:lnTo>
                  <a:close/>
                </a:path>
              </a:pathLst>
            </a:custGeom>
            <a:gradFill rotWithShape="1">
              <a:gsLst>
                <a:gs pos="0">
                  <a:srgbClr val="FFFFFF">
                    <a:alpha val="44000"/>
                  </a:srgbClr>
                </a:gs>
                <a:gs pos="100000">
                  <a:srgbClr val="374F59">
                    <a:alpha val="44000"/>
                  </a:srgbClr>
                </a:gs>
              </a:gsLst>
              <a:lin ang="0"/>
            </a:gradFill>
          </p:spPr>
        </p:sp>
        <p:sp>
          <p:nvSpPr>
            <p:cNvPr id="19" name="TextBox 10"/>
            <p:cNvSpPr txBox="1"/>
            <p:nvPr/>
          </p:nvSpPr>
          <p:spPr>
            <a:xfrm>
              <a:off x="0" y="-38100"/>
              <a:ext cx="2263891" cy="500667"/>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0" name="Google Shape;451;p29"/>
          <p:cNvPicPr preferRelativeResize="0"/>
          <p:nvPr/>
        </p:nvPicPr>
        <p:blipFill rotWithShape="1">
          <a:blip r:embed="rId3">
            <a:alphaModFix/>
          </a:blip>
          <a:srcRect/>
          <a:stretch/>
        </p:blipFill>
        <p:spPr>
          <a:xfrm>
            <a:off x="16104159" y="274786"/>
            <a:ext cx="951614" cy="1298969"/>
          </a:xfrm>
          <a:prstGeom prst="rect">
            <a:avLst/>
          </a:prstGeom>
          <a:noFill/>
          <a:ln>
            <a:noFill/>
          </a:ln>
        </p:spPr>
      </p:pic>
      <p:sp>
        <p:nvSpPr>
          <p:cNvPr id="22" name="Google Shape;458;p29"/>
          <p:cNvSpPr txBox="1"/>
          <p:nvPr/>
        </p:nvSpPr>
        <p:spPr>
          <a:xfrm>
            <a:off x="347503" y="778654"/>
            <a:ext cx="10133389" cy="516798"/>
          </a:xfrm>
          <a:prstGeom prst="rect">
            <a:avLst/>
          </a:prstGeom>
          <a:noFill/>
          <a:ln>
            <a:noFill/>
          </a:ln>
        </p:spPr>
        <p:txBody>
          <a:bodyPr spcFirstLastPara="1" wrap="square" lIns="0" tIns="16500" rIns="0" bIns="0" anchor="t" anchorCtr="0">
            <a:spAutoFit/>
          </a:bodyPr>
          <a:lstStyle/>
          <a:p>
            <a:pPr marL="12700" marR="0" lvl="0" indent="0" algn="l" defTabSz="914400" rtl="0" eaLnBrk="1" fontAlgn="auto" latinLnBrk="0" hangingPunct="1">
              <a:lnSpc>
                <a:spcPts val="3795"/>
              </a:lnSpc>
              <a:spcBef>
                <a:spcPts val="130"/>
              </a:spcBef>
              <a:spcAft>
                <a:spcPts val="0"/>
              </a:spcAft>
              <a:buClrTx/>
              <a:buSzTx/>
              <a:buFontTx/>
              <a:buNone/>
              <a:tabLst/>
              <a:defRPr/>
            </a:pPr>
            <a:r>
              <a:rPr kumimoji="0" lang="es-DO" sz="3450" b="0" i="0" u="none" strike="noStrike" kern="1200" cap="none" spc="0" normalizeH="0" baseline="0" noProof="0" dirty="0" smtClean="0">
                <a:ln>
                  <a:noFill/>
                </a:ln>
                <a:solidFill>
                  <a:prstClr val="white"/>
                </a:solidFill>
                <a:effectLst/>
                <a:uLnTx/>
                <a:uFillTx/>
                <a:latin typeface="Montserrat ExtraBold" pitchFamily="2" charset="0"/>
                <a:ea typeface="+mn-ea"/>
                <a:cs typeface="Verdana"/>
              </a:rPr>
              <a:t>Áreas Transversales</a:t>
            </a:r>
            <a:endParaRPr kumimoji="0" lang="es-DO" sz="3450" b="0" i="0" u="none" strike="noStrike" kern="1200" cap="none" spc="0" normalizeH="0" baseline="0" noProof="0" dirty="0">
              <a:ln>
                <a:noFill/>
              </a:ln>
              <a:solidFill>
                <a:prstClr val="white"/>
              </a:solidFill>
              <a:effectLst/>
              <a:uLnTx/>
              <a:uFillTx/>
              <a:latin typeface="Montserrat ExtraBold" pitchFamily="2" charset="0"/>
              <a:ea typeface="+mn-ea"/>
              <a:cs typeface="Verdana"/>
            </a:endParaRPr>
          </a:p>
        </p:txBody>
      </p:sp>
      <p:graphicFrame>
        <p:nvGraphicFramePr>
          <p:cNvPr id="24" name="Content Placeholder 3"/>
          <p:cNvGraphicFramePr>
            <a:graphicFrameLocks/>
          </p:cNvGraphicFramePr>
          <p:nvPr>
            <p:extLst>
              <p:ext uri="{D42A27DB-BD31-4B8C-83A1-F6EECF244321}">
                <p14:modId xmlns:p14="http://schemas.microsoft.com/office/powerpoint/2010/main" val="4161036663"/>
              </p:ext>
            </p:extLst>
          </p:nvPr>
        </p:nvGraphicFramePr>
        <p:xfrm>
          <a:off x="495300" y="1836149"/>
          <a:ext cx="17297400" cy="7779887"/>
        </p:xfrm>
        <a:graphic>
          <a:graphicData uri="http://schemas.openxmlformats.org/drawingml/2006/table">
            <a:tbl>
              <a:tblPr firstRow="1" bandRow="1"/>
              <a:tblGrid>
                <a:gridCol w="5765800">
                  <a:extLst>
                    <a:ext uri="{9D8B030D-6E8A-4147-A177-3AD203B41FA5}">
                      <a16:colId xmlns:a16="http://schemas.microsoft.com/office/drawing/2014/main" val="3005188614"/>
                    </a:ext>
                  </a:extLst>
                </a:gridCol>
                <a:gridCol w="5765800">
                  <a:extLst>
                    <a:ext uri="{9D8B030D-6E8A-4147-A177-3AD203B41FA5}">
                      <a16:colId xmlns:a16="http://schemas.microsoft.com/office/drawing/2014/main" val="1148270131"/>
                    </a:ext>
                  </a:extLst>
                </a:gridCol>
                <a:gridCol w="5765800">
                  <a:extLst>
                    <a:ext uri="{9D8B030D-6E8A-4147-A177-3AD203B41FA5}">
                      <a16:colId xmlns:a16="http://schemas.microsoft.com/office/drawing/2014/main" val="3339288953"/>
                    </a:ext>
                  </a:extLst>
                </a:gridCol>
              </a:tblGrid>
              <a:tr h="46495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s-DO" sz="2500" b="1" dirty="0" smtClean="0">
                          <a:solidFill>
                            <a:schemeClr val="tx2"/>
                          </a:solidFill>
                        </a:rPr>
                        <a:t>Tecnología</a:t>
                      </a:r>
                      <a:endParaRPr lang="es-DO" sz="2500" b="1"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s-DO" sz="2500" b="1" dirty="0" smtClean="0">
                          <a:solidFill>
                            <a:schemeClr val="tx2"/>
                          </a:solidFill>
                        </a:rPr>
                        <a:t>Recursos Humanos</a:t>
                      </a:r>
                      <a:endParaRPr lang="es-DO" sz="2500" b="1"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s-DO" sz="2500" b="1" dirty="0" smtClean="0">
                          <a:solidFill>
                            <a:schemeClr val="tx2"/>
                          </a:solidFill>
                        </a:rPr>
                        <a:t>Comunicaciones</a:t>
                      </a:r>
                      <a:endParaRPr lang="es-DO" sz="2500" b="1" dirty="0">
                        <a:solidFill>
                          <a:schemeClr val="tx2"/>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01432650"/>
                  </a:ext>
                </a:extLst>
              </a:tr>
              <a:tr h="280563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s-DO" sz="2000" dirty="0" smtClean="0">
                          <a:solidFill>
                            <a:srgbClr val="4C4747"/>
                          </a:solidFill>
                        </a:rPr>
                        <a:t>Innovaciones e implementaciones. </a:t>
                      </a:r>
                    </a:p>
                    <a:p>
                      <a:pPr marL="285750" indent="-285750">
                        <a:buFont typeface="Arial" panose="020B0604020202020204" pitchFamily="34" charset="0"/>
                        <a:buChar char="•"/>
                      </a:pPr>
                      <a:r>
                        <a:rPr lang="es-DO" sz="2000" dirty="0" smtClean="0">
                          <a:solidFill>
                            <a:srgbClr val="4C4747"/>
                          </a:solidFill>
                        </a:rPr>
                        <a:t>Uso de las TIC. </a:t>
                      </a:r>
                    </a:p>
                    <a:p>
                      <a:pPr marL="285750" indent="-285750">
                        <a:buFont typeface="Arial" panose="020B0604020202020204" pitchFamily="34" charset="0"/>
                        <a:buChar char="•"/>
                      </a:pPr>
                      <a:r>
                        <a:rPr lang="es-DO" sz="2000" dirty="0" smtClean="0">
                          <a:solidFill>
                            <a:srgbClr val="4C4747"/>
                          </a:solidFill>
                        </a:rPr>
                        <a:t>Simplificación de trámites.</a:t>
                      </a:r>
                    </a:p>
                    <a:p>
                      <a:pPr marL="285750" indent="-285750">
                        <a:buFont typeface="Arial" panose="020B0604020202020204" pitchFamily="34" charset="0"/>
                        <a:buChar char="•"/>
                      </a:pPr>
                      <a:r>
                        <a:rPr lang="es-DO" sz="2000" dirty="0" smtClean="0">
                          <a:solidFill>
                            <a:srgbClr val="4C4747"/>
                          </a:solidFill>
                        </a:rPr>
                        <a:t>Certificaciones.</a:t>
                      </a:r>
                    </a:p>
                    <a:p>
                      <a:pPr marL="285750" indent="-285750">
                        <a:buFont typeface="Arial" panose="020B0604020202020204" pitchFamily="34" charset="0"/>
                        <a:buChar char="•"/>
                      </a:pPr>
                      <a:r>
                        <a:rPr lang="es-DO" sz="2000" dirty="0" smtClean="0">
                          <a:solidFill>
                            <a:srgbClr val="4C4747"/>
                          </a:solidFill>
                        </a:rPr>
                        <a:t>Mesa de servicio. </a:t>
                      </a:r>
                    </a:p>
                    <a:p>
                      <a:pPr marL="285750" indent="-285750">
                        <a:buFont typeface="Arial" panose="020B0604020202020204" pitchFamily="34" charset="0"/>
                        <a:buChar char="•"/>
                      </a:pPr>
                      <a:r>
                        <a:rPr lang="es-DO" sz="2000" dirty="0" smtClean="0">
                          <a:solidFill>
                            <a:srgbClr val="4C4747"/>
                          </a:solidFill>
                        </a:rPr>
                        <a:t>Proyectos de fortalecimiento.</a:t>
                      </a:r>
                    </a:p>
                    <a:p>
                      <a:pPr marL="285750" indent="-285750">
                        <a:buFont typeface="Arial" panose="020B0604020202020204" pitchFamily="34" charset="0"/>
                        <a:buChar char="•"/>
                      </a:pPr>
                      <a:r>
                        <a:rPr lang="es-DO" sz="2000" dirty="0" smtClean="0">
                          <a:solidFill>
                            <a:srgbClr val="4C4747"/>
                          </a:solidFill>
                        </a:rPr>
                        <a:t>Resultados del ITICGE.</a:t>
                      </a:r>
                    </a:p>
                    <a:p>
                      <a:pPr marL="285750" indent="-285750">
                        <a:buFont typeface="Arial" panose="020B0604020202020204" pitchFamily="34" charset="0"/>
                        <a:buChar char="•"/>
                      </a:pPr>
                      <a:r>
                        <a:rPr lang="es-DO" sz="2000" dirty="0" smtClean="0">
                          <a:solidFill>
                            <a:srgbClr val="4C4747"/>
                          </a:solidFill>
                        </a:rPr>
                        <a:t>Participación de la mujer en TIC.</a:t>
                      </a:r>
                      <a:endParaRPr lang="es-DO" sz="2000" dirty="0">
                        <a:solidFill>
                          <a:srgbClr val="4C4747"/>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s-DO" sz="2000" dirty="0" smtClean="0">
                          <a:solidFill>
                            <a:srgbClr val="4C4747"/>
                          </a:solidFill>
                        </a:rPr>
                        <a:t>Registro y control de nómina.</a:t>
                      </a:r>
                    </a:p>
                    <a:p>
                      <a:pPr marL="285750" indent="-285750">
                        <a:buFont typeface="Arial" panose="020B0604020202020204" pitchFamily="34" charset="0"/>
                        <a:buChar char="•"/>
                      </a:pPr>
                      <a:r>
                        <a:rPr lang="es-DO" sz="2000" dirty="0" smtClean="0">
                          <a:solidFill>
                            <a:srgbClr val="4C4747"/>
                          </a:solidFill>
                        </a:rPr>
                        <a:t>Organización del trabajo y compensación.</a:t>
                      </a:r>
                    </a:p>
                    <a:p>
                      <a:pPr marL="285750" indent="-285750">
                        <a:buFont typeface="Arial" panose="020B0604020202020204" pitchFamily="34" charset="0"/>
                        <a:buChar char="•"/>
                      </a:pPr>
                      <a:r>
                        <a:rPr lang="es-DO" sz="2000" dirty="0" smtClean="0">
                          <a:solidFill>
                            <a:srgbClr val="4C4747"/>
                          </a:solidFill>
                        </a:rPr>
                        <a:t>Reclutamiento y selección.</a:t>
                      </a:r>
                    </a:p>
                    <a:p>
                      <a:pPr marL="285750" indent="-285750">
                        <a:buFont typeface="Arial" panose="020B0604020202020204" pitchFamily="34" charset="0"/>
                        <a:buChar char="•"/>
                      </a:pPr>
                      <a:r>
                        <a:rPr lang="es-DO" sz="2000" dirty="0" smtClean="0">
                          <a:solidFill>
                            <a:srgbClr val="4C4747"/>
                          </a:solidFill>
                        </a:rPr>
                        <a:t>Evaluación del desempeño y capacitación.</a:t>
                      </a:r>
                    </a:p>
                    <a:p>
                      <a:pPr marL="285750" indent="-285750">
                        <a:buFont typeface="Arial" panose="020B0604020202020204" pitchFamily="34" charset="0"/>
                        <a:buChar char="•"/>
                      </a:pPr>
                      <a:r>
                        <a:rPr lang="es-DO" sz="2000" dirty="0" smtClean="0">
                          <a:solidFill>
                            <a:srgbClr val="4C4747"/>
                          </a:solidFill>
                        </a:rPr>
                        <a:t>Relaciones laborales y sociales.</a:t>
                      </a:r>
                    </a:p>
                    <a:p>
                      <a:pPr marL="285750" indent="-285750">
                        <a:buFont typeface="Arial" panose="020B0604020202020204" pitchFamily="34" charset="0"/>
                        <a:buChar char="•"/>
                      </a:pPr>
                      <a:r>
                        <a:rPr lang="es-DO" sz="2000" dirty="0" smtClean="0">
                          <a:solidFill>
                            <a:srgbClr val="4C4747"/>
                          </a:solidFill>
                        </a:rPr>
                        <a:t>Análisis de resultados del SISMAP.</a:t>
                      </a:r>
                    </a:p>
                    <a:p>
                      <a:pPr marL="285750" indent="-285750">
                        <a:buFont typeface="Arial" panose="020B0604020202020204" pitchFamily="34" charset="0"/>
                        <a:buChar char="•"/>
                      </a:pPr>
                      <a:r>
                        <a:rPr lang="es-DO" sz="2000" dirty="0" smtClean="0">
                          <a:solidFill>
                            <a:srgbClr val="4C4747"/>
                          </a:solidFill>
                        </a:rPr>
                        <a:t>Total hombres y mujeres.</a:t>
                      </a:r>
                    </a:p>
                    <a:p>
                      <a:pPr marL="285750" indent="-285750">
                        <a:buFont typeface="Arial" panose="020B0604020202020204" pitchFamily="34" charset="0"/>
                        <a:buChar char="•"/>
                      </a:pPr>
                      <a:r>
                        <a:rPr lang="es-DO" sz="2000" dirty="0" smtClean="0">
                          <a:solidFill>
                            <a:srgbClr val="4C4747"/>
                          </a:solidFill>
                        </a:rPr>
                        <a:t>Estudios de equidad salarial.</a:t>
                      </a:r>
                      <a:endParaRPr lang="es-DO" sz="2000" dirty="0">
                        <a:solidFill>
                          <a:srgbClr val="4C4747"/>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s-DO" sz="2000" dirty="0" smtClean="0">
                          <a:solidFill>
                            <a:srgbClr val="4C4747"/>
                          </a:solidFill>
                        </a:rPr>
                        <a:t>Planes desplegados.</a:t>
                      </a:r>
                    </a:p>
                    <a:p>
                      <a:pPr marL="285750" indent="-285750">
                        <a:buFont typeface="Arial" panose="020B0604020202020204" pitchFamily="34" charset="0"/>
                        <a:buChar char="•"/>
                      </a:pPr>
                      <a:r>
                        <a:rPr lang="es-DO" sz="2000" dirty="0" smtClean="0">
                          <a:solidFill>
                            <a:srgbClr val="4C4747"/>
                          </a:solidFill>
                        </a:rPr>
                        <a:t>Estrategias, ejes y pilares de difusión.</a:t>
                      </a:r>
                    </a:p>
                    <a:p>
                      <a:pPr marL="285750" indent="-285750">
                        <a:buFont typeface="Arial" panose="020B0604020202020204" pitchFamily="34" charset="0"/>
                        <a:buChar char="•"/>
                      </a:pPr>
                      <a:r>
                        <a:rPr lang="es-DO" sz="2000" dirty="0" smtClean="0">
                          <a:solidFill>
                            <a:srgbClr val="4C4747"/>
                          </a:solidFill>
                        </a:rPr>
                        <a:t>Campañas.</a:t>
                      </a:r>
                    </a:p>
                    <a:p>
                      <a:pPr marL="285750" indent="-285750">
                        <a:buFont typeface="Arial" panose="020B0604020202020204" pitchFamily="34" charset="0"/>
                        <a:buChar char="•"/>
                      </a:pPr>
                      <a:r>
                        <a:rPr lang="es-DO" sz="2000" dirty="0" smtClean="0">
                          <a:solidFill>
                            <a:srgbClr val="4C4747"/>
                          </a:solidFill>
                        </a:rPr>
                        <a:t>Inversión.</a:t>
                      </a:r>
                    </a:p>
                    <a:p>
                      <a:pPr marL="285750" indent="-285750">
                        <a:buFont typeface="Arial" panose="020B0604020202020204" pitchFamily="34" charset="0"/>
                        <a:buChar char="•"/>
                      </a:pPr>
                      <a:r>
                        <a:rPr lang="es-DO" sz="2000" dirty="0" smtClean="0">
                          <a:solidFill>
                            <a:srgbClr val="4C4747"/>
                          </a:solidFill>
                        </a:rPr>
                        <a:t>Impacto y beneficio a la población.</a:t>
                      </a:r>
                    </a:p>
                    <a:p>
                      <a:pPr marL="285750" indent="-285750">
                        <a:buFont typeface="Arial" panose="020B0604020202020204" pitchFamily="34" charset="0"/>
                        <a:buChar char="•"/>
                      </a:pPr>
                      <a:r>
                        <a:rPr lang="es-DO" sz="2000" dirty="0" smtClean="0">
                          <a:solidFill>
                            <a:srgbClr val="4C4747"/>
                          </a:solidFill>
                        </a:rPr>
                        <a:t>Medios utilizados.</a:t>
                      </a:r>
                    </a:p>
                    <a:p>
                      <a:pPr marL="285750" indent="-285750">
                        <a:buFont typeface="Arial" panose="020B0604020202020204" pitchFamily="34" charset="0"/>
                        <a:buChar char="•"/>
                      </a:pPr>
                      <a:r>
                        <a:rPr lang="es-DO" sz="2000" dirty="0" smtClean="0">
                          <a:solidFill>
                            <a:srgbClr val="4C4747"/>
                          </a:solidFill>
                        </a:rPr>
                        <a:t>Reproducciones, me gusta, suscriptores.</a:t>
                      </a:r>
                      <a:endParaRPr lang="es-DO" sz="2000" dirty="0">
                        <a:solidFill>
                          <a:srgbClr val="4C4747"/>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25216355"/>
                  </a:ext>
                </a:extLst>
              </a:tr>
              <a:tr h="56613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s-DO" sz="2500" b="1" kern="1200" dirty="0" smtClean="0">
                          <a:solidFill>
                            <a:schemeClr val="tx2"/>
                          </a:solidFill>
                          <a:latin typeface="Calibri" panose="020F0502020204030204"/>
                          <a:ea typeface="+mn-ea"/>
                          <a:cs typeface="+mn-cs"/>
                        </a:rPr>
                        <a:t>Jurídico</a:t>
                      </a:r>
                      <a:endParaRPr lang="es-DO" sz="2500" b="1" kern="1200" dirty="0">
                        <a:solidFill>
                          <a:schemeClr val="tx2"/>
                        </a:solidFill>
                        <a:latin typeface="Calibri" panose="020F0502020204030204"/>
                        <a:ea typeface="+mn-ea"/>
                        <a:cs typeface="+mn-cs"/>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s-DO" sz="2500" b="1" kern="1200" dirty="0" smtClean="0">
                          <a:solidFill>
                            <a:schemeClr val="tx2"/>
                          </a:solidFill>
                          <a:latin typeface="Calibri" panose="020F0502020204030204"/>
                          <a:ea typeface="+mn-ea"/>
                          <a:cs typeface="+mn-cs"/>
                        </a:rPr>
                        <a:t>Administrativo - Financiero</a:t>
                      </a:r>
                      <a:endParaRPr lang="es-DO" sz="2500" b="1" kern="1200" dirty="0">
                        <a:solidFill>
                          <a:schemeClr val="tx2"/>
                        </a:solidFill>
                        <a:latin typeface="Calibri" panose="020F0502020204030204"/>
                        <a:ea typeface="+mn-ea"/>
                        <a:cs typeface="+mn-cs"/>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s-DO" sz="2500" b="1" kern="1200" dirty="0" smtClean="0">
                          <a:solidFill>
                            <a:schemeClr val="tx2"/>
                          </a:solidFill>
                          <a:latin typeface="Calibri" panose="020F0502020204030204"/>
                          <a:ea typeface="+mn-ea"/>
                          <a:cs typeface="+mn-cs"/>
                        </a:rPr>
                        <a:t>Planificación</a:t>
                      </a:r>
                      <a:endParaRPr lang="es-DO" sz="2500" b="1" kern="1200" dirty="0">
                        <a:solidFill>
                          <a:schemeClr val="tx2"/>
                        </a:solidFill>
                        <a:latin typeface="Calibri" panose="020F0502020204030204"/>
                        <a:ea typeface="+mn-ea"/>
                        <a:cs typeface="+mn-cs"/>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17766404"/>
                  </a:ext>
                </a:extLst>
              </a:tr>
              <a:tr h="39356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s-DO" sz="2000" dirty="0" smtClean="0">
                          <a:solidFill>
                            <a:srgbClr val="4C4747"/>
                          </a:solidFill>
                        </a:rPr>
                        <a:t>Acuerdos.</a:t>
                      </a:r>
                    </a:p>
                    <a:p>
                      <a:pPr marL="285750" indent="-285750">
                        <a:buFont typeface="Arial" panose="020B0604020202020204" pitchFamily="34" charset="0"/>
                        <a:buChar char="•"/>
                      </a:pPr>
                      <a:r>
                        <a:rPr lang="es-DO" sz="2000" dirty="0" smtClean="0">
                          <a:solidFill>
                            <a:srgbClr val="4C4747"/>
                          </a:solidFill>
                        </a:rPr>
                        <a:t>Convenios.</a:t>
                      </a:r>
                    </a:p>
                    <a:p>
                      <a:pPr marL="285750" indent="-285750">
                        <a:buFont typeface="Arial" panose="020B0604020202020204" pitchFamily="34" charset="0"/>
                        <a:buChar char="•"/>
                      </a:pPr>
                      <a:r>
                        <a:rPr lang="es-DO" sz="2000" dirty="0" smtClean="0">
                          <a:solidFill>
                            <a:srgbClr val="4C4747"/>
                          </a:solidFill>
                        </a:rPr>
                        <a:t>Demandas.</a:t>
                      </a:r>
                    </a:p>
                    <a:p>
                      <a:pPr marL="285750" indent="-285750">
                        <a:buFont typeface="Arial" panose="020B0604020202020204" pitchFamily="34" charset="0"/>
                        <a:buChar char="•"/>
                      </a:pPr>
                      <a:r>
                        <a:rPr lang="es-DO" sz="2000" dirty="0" smtClean="0">
                          <a:solidFill>
                            <a:srgbClr val="4C4747"/>
                          </a:solidFill>
                        </a:rPr>
                        <a:t>Controversias.</a:t>
                      </a:r>
                    </a:p>
                    <a:p>
                      <a:pPr marL="285750" indent="-285750">
                        <a:buFont typeface="Arial" panose="020B0604020202020204" pitchFamily="34" charset="0"/>
                        <a:buChar char="•"/>
                      </a:pPr>
                      <a:r>
                        <a:rPr lang="es-DO" sz="2000" dirty="0" smtClean="0">
                          <a:solidFill>
                            <a:srgbClr val="4C4747"/>
                          </a:solidFill>
                        </a:rPr>
                        <a:t>Resoluciones.</a:t>
                      </a:r>
                    </a:p>
                    <a:p>
                      <a:pPr marL="285750" indent="-285750">
                        <a:buFont typeface="Arial" panose="020B0604020202020204" pitchFamily="34" charset="0"/>
                        <a:buChar char="•"/>
                      </a:pPr>
                      <a:r>
                        <a:rPr lang="es-DO" sz="2000" dirty="0" smtClean="0">
                          <a:solidFill>
                            <a:srgbClr val="4C4747"/>
                          </a:solidFill>
                        </a:rPr>
                        <a:t>Acreditación de proveedores.</a:t>
                      </a:r>
                    </a:p>
                    <a:p>
                      <a:pPr marL="285750" indent="-285750">
                        <a:buFont typeface="Arial" panose="020B0604020202020204" pitchFamily="34" charset="0"/>
                        <a:buChar char="•"/>
                      </a:pPr>
                      <a:r>
                        <a:rPr lang="es-DO" sz="2000" dirty="0" smtClean="0">
                          <a:solidFill>
                            <a:srgbClr val="4C4747"/>
                          </a:solidFill>
                        </a:rPr>
                        <a:t>Información sobre licitaciones.</a:t>
                      </a:r>
                      <a:endParaRPr lang="es-DO" sz="2000" dirty="0">
                        <a:solidFill>
                          <a:srgbClr val="4C4747"/>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s-DO" sz="2000" dirty="0" smtClean="0">
                          <a:solidFill>
                            <a:srgbClr val="4C4747"/>
                          </a:solidFill>
                        </a:rPr>
                        <a:t>Ejecución presupuestaria.</a:t>
                      </a:r>
                    </a:p>
                    <a:p>
                      <a:pPr marL="285750" indent="-285750">
                        <a:buFont typeface="Arial" panose="020B0604020202020204" pitchFamily="34" charset="0"/>
                        <a:buChar char="•"/>
                      </a:pPr>
                      <a:r>
                        <a:rPr lang="es-DO" sz="2000" dirty="0" smtClean="0">
                          <a:solidFill>
                            <a:srgbClr val="4C4747"/>
                          </a:solidFill>
                        </a:rPr>
                        <a:t>Balance de las cuentas.</a:t>
                      </a:r>
                    </a:p>
                    <a:p>
                      <a:pPr marL="285750" indent="-285750">
                        <a:buFont typeface="Arial" panose="020B0604020202020204" pitchFamily="34" charset="0"/>
                        <a:buChar char="•"/>
                      </a:pPr>
                      <a:r>
                        <a:rPr lang="es-DO" sz="2000" dirty="0" smtClean="0">
                          <a:solidFill>
                            <a:srgbClr val="4C4747"/>
                          </a:solidFill>
                        </a:rPr>
                        <a:t>Ejecución de gastos.</a:t>
                      </a:r>
                    </a:p>
                    <a:p>
                      <a:pPr marL="285750" indent="-285750">
                        <a:buFont typeface="Arial" panose="020B0604020202020204" pitchFamily="34" charset="0"/>
                        <a:buChar char="•"/>
                      </a:pPr>
                      <a:r>
                        <a:rPr lang="es-DO" sz="2000" dirty="0" smtClean="0">
                          <a:solidFill>
                            <a:srgbClr val="4C4747"/>
                          </a:solidFill>
                        </a:rPr>
                        <a:t>Aplicaciones financieras</a:t>
                      </a:r>
                      <a:r>
                        <a:rPr lang="es-DO" sz="2000" dirty="0" smtClean="0">
                          <a:solidFill>
                            <a:srgbClr val="4C4747"/>
                          </a:solidFill>
                        </a:rPr>
                        <a:t>.</a:t>
                      </a:r>
                    </a:p>
                    <a:p>
                      <a:pPr marL="285750" indent="-285750">
                        <a:buFont typeface="Arial" panose="020B0604020202020204" pitchFamily="34" charset="0"/>
                        <a:buChar char="•"/>
                      </a:pPr>
                      <a:r>
                        <a:rPr lang="es-DO" sz="2000" dirty="0" smtClean="0">
                          <a:solidFill>
                            <a:srgbClr val="4C4747"/>
                          </a:solidFill>
                        </a:rPr>
                        <a:t>Sistema de compras.</a:t>
                      </a:r>
                      <a:endParaRPr lang="es-DO" sz="2000" dirty="0" smtClean="0">
                        <a:solidFill>
                          <a:srgbClr val="4C4747"/>
                        </a:solidFill>
                      </a:endParaRPr>
                    </a:p>
                    <a:p>
                      <a:pPr marL="285750" indent="-285750">
                        <a:buFont typeface="Arial" panose="020B0604020202020204" pitchFamily="34" charset="0"/>
                        <a:buChar char="•"/>
                      </a:pPr>
                      <a:r>
                        <a:rPr lang="es-DO" sz="2000" dirty="0" smtClean="0">
                          <a:solidFill>
                            <a:srgbClr val="4C4747"/>
                          </a:solidFill>
                        </a:rPr>
                        <a:t>Cuentas por pagar y cobrar.</a:t>
                      </a:r>
                    </a:p>
                    <a:p>
                      <a:pPr marL="285750" indent="-285750">
                        <a:buFont typeface="Arial" panose="020B0604020202020204" pitchFamily="34" charset="0"/>
                        <a:buChar char="•"/>
                      </a:pPr>
                      <a:r>
                        <a:rPr lang="es-DO" sz="2000" dirty="0" smtClean="0">
                          <a:solidFill>
                            <a:srgbClr val="4C4747"/>
                          </a:solidFill>
                        </a:rPr>
                        <a:t>Antigüedad de saldos.</a:t>
                      </a:r>
                    </a:p>
                    <a:p>
                      <a:pPr marL="285750" indent="-285750">
                        <a:buFont typeface="Arial" panose="020B0604020202020204" pitchFamily="34" charset="0"/>
                        <a:buChar char="•"/>
                      </a:pPr>
                      <a:r>
                        <a:rPr lang="es-DO" sz="2000" dirty="0" smtClean="0">
                          <a:solidFill>
                            <a:srgbClr val="4C4747"/>
                          </a:solidFill>
                        </a:rPr>
                        <a:t>Cumplimiento de la política de pagos.</a:t>
                      </a:r>
                    </a:p>
                    <a:p>
                      <a:pPr marL="285750" indent="-285750">
                        <a:buFont typeface="Arial" panose="020B0604020202020204" pitchFamily="34" charset="0"/>
                        <a:buChar char="•"/>
                      </a:pPr>
                      <a:r>
                        <a:rPr lang="es-DO" sz="2000" dirty="0" smtClean="0">
                          <a:solidFill>
                            <a:srgbClr val="4C4747"/>
                          </a:solidFill>
                        </a:rPr>
                        <a:t>Informes de autoevaluación.</a:t>
                      </a:r>
                    </a:p>
                    <a:p>
                      <a:pPr marL="285750" indent="-285750">
                        <a:buFont typeface="Arial" panose="020B0604020202020204" pitchFamily="34" charset="0"/>
                        <a:buChar char="•"/>
                      </a:pPr>
                      <a:r>
                        <a:rPr lang="es-DO" sz="2000" dirty="0" smtClean="0">
                          <a:solidFill>
                            <a:srgbClr val="4C4747"/>
                          </a:solidFill>
                        </a:rPr>
                        <a:t>Resultados IGP.</a:t>
                      </a:r>
                    </a:p>
                    <a:p>
                      <a:pPr marL="285750" indent="-285750">
                        <a:buFont typeface="Arial" panose="020B0604020202020204" pitchFamily="34" charset="0"/>
                        <a:buChar char="•"/>
                      </a:pPr>
                      <a:r>
                        <a:rPr lang="es-DO" sz="2000" dirty="0" smtClean="0">
                          <a:solidFill>
                            <a:srgbClr val="4C4747"/>
                          </a:solidFill>
                        </a:rPr>
                        <a:t>Resultados de auditorías externas.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s-DO" sz="2000" dirty="0" smtClean="0">
                          <a:solidFill>
                            <a:srgbClr val="4C4747"/>
                          </a:solidFill>
                        </a:rPr>
                        <a:t>Formulación, monitoreo y evaluación de planes, programas y proyectos.</a:t>
                      </a:r>
                    </a:p>
                    <a:p>
                      <a:pPr marL="285750" indent="-285750">
                        <a:buFont typeface="Arial" panose="020B0604020202020204" pitchFamily="34" charset="0"/>
                        <a:buChar char="•"/>
                      </a:pPr>
                      <a:r>
                        <a:rPr lang="es-DO" sz="2000" dirty="0" smtClean="0">
                          <a:solidFill>
                            <a:srgbClr val="4C4747"/>
                          </a:solidFill>
                        </a:rPr>
                        <a:t>Implementación de buenas prácticas.</a:t>
                      </a:r>
                    </a:p>
                    <a:p>
                      <a:pPr marL="285750" indent="-285750">
                        <a:buFont typeface="Arial" panose="020B0604020202020204" pitchFamily="34" charset="0"/>
                        <a:buChar char="•"/>
                      </a:pPr>
                      <a:r>
                        <a:rPr lang="es-DO" sz="2000" dirty="0" smtClean="0">
                          <a:solidFill>
                            <a:srgbClr val="4C4747"/>
                          </a:solidFill>
                        </a:rPr>
                        <a:t>Cooperación internacional.</a:t>
                      </a:r>
                    </a:p>
                    <a:p>
                      <a:pPr marL="285750" indent="-285750">
                        <a:buFont typeface="Arial" panose="020B0604020202020204" pitchFamily="34" charset="0"/>
                        <a:buChar char="•"/>
                      </a:pPr>
                      <a:r>
                        <a:rPr lang="es-DO" sz="2000" dirty="0" smtClean="0">
                          <a:solidFill>
                            <a:srgbClr val="4C4747"/>
                          </a:solidFill>
                        </a:rPr>
                        <a:t>Desarrollo institucional.</a:t>
                      </a:r>
                    </a:p>
                    <a:p>
                      <a:pPr marL="285750" indent="-285750">
                        <a:buFont typeface="Arial" panose="020B0604020202020204" pitchFamily="34" charset="0"/>
                        <a:buChar char="•"/>
                      </a:pPr>
                      <a:r>
                        <a:rPr lang="es-DO" sz="2000" dirty="0" smtClean="0">
                          <a:solidFill>
                            <a:srgbClr val="4C4747"/>
                          </a:solidFill>
                        </a:rPr>
                        <a:t>Calidad de la gestión. </a:t>
                      </a:r>
                    </a:p>
                    <a:p>
                      <a:pPr marL="742950" lvl="1" indent="-285750">
                        <a:buFont typeface="Arial" panose="020B0604020202020204" pitchFamily="34" charset="0"/>
                        <a:buChar char="•"/>
                      </a:pPr>
                      <a:r>
                        <a:rPr lang="es-DO" sz="2000" dirty="0" smtClean="0">
                          <a:solidFill>
                            <a:srgbClr val="4C4747"/>
                          </a:solidFill>
                        </a:rPr>
                        <a:t>Sistemas de calidad.</a:t>
                      </a:r>
                    </a:p>
                    <a:p>
                      <a:pPr marL="742950" lvl="1" indent="-285750">
                        <a:buFont typeface="Arial" panose="020B0604020202020204" pitchFamily="34" charset="0"/>
                        <a:buChar char="•"/>
                      </a:pPr>
                      <a:r>
                        <a:rPr lang="es-DO" sz="2000" dirty="0" smtClean="0">
                          <a:solidFill>
                            <a:srgbClr val="4C4747"/>
                          </a:solidFill>
                        </a:rPr>
                        <a:t>Certificaciones.</a:t>
                      </a:r>
                    </a:p>
                    <a:p>
                      <a:pPr marL="742950" lvl="1" indent="-285750">
                        <a:buFont typeface="Arial" panose="020B0604020202020204" pitchFamily="34" charset="0"/>
                        <a:buChar char="•"/>
                      </a:pPr>
                      <a:r>
                        <a:rPr lang="es-DO" sz="2000" dirty="0" smtClean="0">
                          <a:solidFill>
                            <a:srgbClr val="4C4747"/>
                          </a:solidFill>
                        </a:rPr>
                        <a:t>CAF.</a:t>
                      </a:r>
                    </a:p>
                    <a:p>
                      <a:pPr marL="285750" indent="-285750">
                        <a:buFont typeface="Arial" panose="020B0604020202020204" pitchFamily="34" charset="0"/>
                        <a:buChar char="•"/>
                      </a:pPr>
                      <a:r>
                        <a:rPr lang="es-DO" sz="2000" dirty="0" smtClean="0">
                          <a:solidFill>
                            <a:srgbClr val="4C4747"/>
                          </a:solidFill>
                        </a:rPr>
                        <a:t>Acciones de fortalecimiento institucional</a:t>
                      </a:r>
                      <a:r>
                        <a:rPr lang="es-DO" sz="2000" b="1" dirty="0" smtClean="0">
                          <a:solidFill>
                            <a:srgbClr val="4C4747"/>
                          </a:solidFill>
                        </a:rPr>
                        <a:t>. </a:t>
                      </a:r>
                    </a:p>
                    <a:p>
                      <a:pPr marL="285750" indent="-285750">
                        <a:buFont typeface="Arial" panose="020B0604020202020204" pitchFamily="34" charset="0"/>
                        <a:buChar char="•"/>
                      </a:pPr>
                      <a:r>
                        <a:rPr lang="es-DO" sz="2000" dirty="0" smtClean="0">
                          <a:solidFill>
                            <a:srgbClr val="4C4747"/>
                          </a:solidFill>
                        </a:rPr>
                        <a:t>Resultados de las NOBACI/ICI.</a:t>
                      </a:r>
                    </a:p>
                    <a:p>
                      <a:pPr marL="285750" indent="-285750">
                        <a:buFont typeface="Arial" panose="020B0604020202020204" pitchFamily="34" charset="0"/>
                        <a:buChar char="•"/>
                      </a:pPr>
                      <a:r>
                        <a:rPr lang="es-ES" sz="2000" dirty="0" smtClean="0">
                          <a:solidFill>
                            <a:srgbClr val="4C4747"/>
                          </a:solidFill>
                        </a:rPr>
                        <a:t>Políticas transversales, si aplica.</a:t>
                      </a:r>
                      <a:endParaRPr lang="es-DO" sz="2000" dirty="0">
                        <a:solidFill>
                          <a:srgbClr val="4C4747"/>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84231239"/>
                  </a:ext>
                </a:extLst>
              </a:tr>
            </a:tbl>
          </a:graphicData>
        </a:graphic>
      </p:graphicFrame>
      <p:graphicFrame>
        <p:nvGraphicFramePr>
          <p:cNvPr id="23" name="Content Placeholder 3"/>
          <p:cNvGraphicFramePr>
            <a:graphicFrameLocks/>
          </p:cNvGraphicFramePr>
          <p:nvPr>
            <p:extLst>
              <p:ext uri="{D42A27DB-BD31-4B8C-83A1-F6EECF244321}">
                <p14:modId xmlns:p14="http://schemas.microsoft.com/office/powerpoint/2010/main" val="3638834827"/>
              </p:ext>
            </p:extLst>
          </p:nvPr>
        </p:nvGraphicFramePr>
        <p:xfrm>
          <a:off x="495300" y="1805463"/>
          <a:ext cx="17297400" cy="8180601"/>
        </p:xfrm>
        <a:graphic>
          <a:graphicData uri="http://schemas.openxmlformats.org/drawingml/2006/table">
            <a:tbl>
              <a:tblPr firstRow="1" bandRow="1"/>
              <a:tblGrid>
                <a:gridCol w="5867399">
                  <a:extLst>
                    <a:ext uri="{9D8B030D-6E8A-4147-A177-3AD203B41FA5}">
                      <a16:colId xmlns:a16="http://schemas.microsoft.com/office/drawing/2014/main" val="3005188614"/>
                    </a:ext>
                  </a:extLst>
                </a:gridCol>
                <a:gridCol w="5664201">
                  <a:extLst>
                    <a:ext uri="{9D8B030D-6E8A-4147-A177-3AD203B41FA5}">
                      <a16:colId xmlns:a16="http://schemas.microsoft.com/office/drawing/2014/main" val="1148270131"/>
                    </a:ext>
                  </a:extLst>
                </a:gridCol>
                <a:gridCol w="5765800">
                  <a:extLst>
                    <a:ext uri="{9D8B030D-6E8A-4147-A177-3AD203B41FA5}">
                      <a16:colId xmlns:a16="http://schemas.microsoft.com/office/drawing/2014/main" val="3339288953"/>
                    </a:ext>
                  </a:extLst>
                </a:gridCol>
              </a:tblGrid>
              <a:tr h="65461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s-DO" sz="3000" b="1" kern="1200" dirty="0" smtClean="0">
                          <a:solidFill>
                            <a:schemeClr val="bg1"/>
                          </a:solidFill>
                          <a:latin typeface="Monserrat"/>
                          <a:ea typeface="+mn-ea"/>
                          <a:cs typeface="+mn-cs"/>
                        </a:rPr>
                        <a:t>4.1. Administrativo Financiero</a:t>
                      </a:r>
                      <a:endParaRPr lang="es-DO" sz="3000" b="1" kern="1200" dirty="0">
                        <a:solidFill>
                          <a:schemeClr val="bg1"/>
                        </a:solidFill>
                        <a:latin typeface="Monserrat"/>
                        <a:ea typeface="+mn-ea"/>
                        <a:cs typeface="+mn-cs"/>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s-DO" sz="3000" b="1" dirty="0" smtClean="0">
                          <a:solidFill>
                            <a:schemeClr val="bg1"/>
                          </a:solidFill>
                          <a:latin typeface="Monserrat"/>
                        </a:rPr>
                        <a:t>4.2. Recursos Humanos</a:t>
                      </a:r>
                      <a:endParaRPr lang="es-DO" sz="3000" b="1" dirty="0">
                        <a:solidFill>
                          <a:schemeClr val="bg1"/>
                        </a:solidFill>
                        <a:latin typeface="Monserra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s-DO" sz="3000" b="1" kern="1200" dirty="0" smtClean="0">
                          <a:solidFill>
                            <a:schemeClr val="bg1"/>
                          </a:solidFill>
                          <a:latin typeface="Monserrat"/>
                          <a:ea typeface="+mn-ea"/>
                          <a:cs typeface="+mn-cs"/>
                        </a:rPr>
                        <a:t>4.3. Jurídico</a:t>
                      </a:r>
                      <a:endParaRPr lang="es-DO" sz="3000" b="1" kern="1200" dirty="0">
                        <a:solidFill>
                          <a:schemeClr val="bg1"/>
                        </a:solidFill>
                        <a:latin typeface="Monserrat"/>
                        <a:ea typeface="+mn-ea"/>
                        <a:cs typeface="+mn-cs"/>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101432650"/>
                  </a:ext>
                </a:extLst>
              </a:tr>
              <a:tr h="289255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s-DO" sz="1800" dirty="0" smtClean="0">
                          <a:solidFill>
                            <a:srgbClr val="4C4747"/>
                          </a:solidFill>
                          <a:latin typeface="Monserrat"/>
                        </a:rPr>
                        <a:t>Ejecución presupuestaria.</a:t>
                      </a:r>
                    </a:p>
                    <a:p>
                      <a:pPr marL="285750" indent="-285750">
                        <a:buFont typeface="Arial" panose="020B0604020202020204" pitchFamily="34" charset="0"/>
                        <a:buChar char="•"/>
                      </a:pPr>
                      <a:r>
                        <a:rPr lang="es-DO" sz="1800" dirty="0" smtClean="0">
                          <a:solidFill>
                            <a:srgbClr val="4C4747"/>
                          </a:solidFill>
                          <a:latin typeface="Monserrat"/>
                        </a:rPr>
                        <a:t>Balance de las cuentas.</a:t>
                      </a:r>
                    </a:p>
                    <a:p>
                      <a:pPr marL="285750" indent="-285750">
                        <a:buFont typeface="Arial" panose="020B0604020202020204" pitchFamily="34" charset="0"/>
                        <a:buChar char="•"/>
                      </a:pPr>
                      <a:r>
                        <a:rPr lang="es-DO" sz="1800" dirty="0" smtClean="0">
                          <a:solidFill>
                            <a:srgbClr val="4C4747"/>
                          </a:solidFill>
                          <a:latin typeface="Monserrat"/>
                        </a:rPr>
                        <a:t>Ejecución de gastos.</a:t>
                      </a:r>
                    </a:p>
                    <a:p>
                      <a:pPr marL="285750" indent="-285750">
                        <a:buFont typeface="Arial" panose="020B0604020202020204" pitchFamily="34" charset="0"/>
                        <a:buChar char="•"/>
                      </a:pPr>
                      <a:r>
                        <a:rPr lang="es-DO" sz="1800" dirty="0" smtClean="0">
                          <a:solidFill>
                            <a:srgbClr val="4C4747"/>
                          </a:solidFill>
                          <a:latin typeface="Monserrat"/>
                        </a:rPr>
                        <a:t>Aplicaciones financieras</a:t>
                      </a:r>
                      <a:r>
                        <a:rPr lang="es-DO" sz="1800" dirty="0" smtClean="0">
                          <a:solidFill>
                            <a:srgbClr val="4C4747"/>
                          </a:solidFill>
                          <a:latin typeface="Monserrat"/>
                        </a:rPr>
                        <a:t>.</a:t>
                      </a:r>
                    </a:p>
                    <a:p>
                      <a:pPr marL="285750" indent="-285750">
                        <a:buFont typeface="Arial" panose="020B0604020202020204" pitchFamily="34" charset="0"/>
                        <a:buChar char="•"/>
                      </a:pPr>
                      <a:r>
                        <a:rPr lang="es-DO" sz="1800" dirty="0" smtClean="0">
                          <a:solidFill>
                            <a:srgbClr val="4C4747"/>
                          </a:solidFill>
                          <a:latin typeface="Monserrat"/>
                        </a:rPr>
                        <a:t>Sistema de compras.</a:t>
                      </a:r>
                      <a:endParaRPr lang="es-DO" sz="1800" dirty="0" smtClean="0">
                        <a:solidFill>
                          <a:srgbClr val="4C4747"/>
                        </a:solidFill>
                        <a:latin typeface="Monserrat"/>
                      </a:endParaRPr>
                    </a:p>
                    <a:p>
                      <a:pPr marL="285750" indent="-285750">
                        <a:buFont typeface="Arial" panose="020B0604020202020204" pitchFamily="34" charset="0"/>
                        <a:buChar char="•"/>
                      </a:pPr>
                      <a:r>
                        <a:rPr lang="es-DO" sz="1800" dirty="0" smtClean="0">
                          <a:solidFill>
                            <a:srgbClr val="4C4747"/>
                          </a:solidFill>
                          <a:latin typeface="Monserrat"/>
                        </a:rPr>
                        <a:t>Cuentas por pagar y cobrar.</a:t>
                      </a:r>
                    </a:p>
                    <a:p>
                      <a:pPr marL="285750" indent="-285750">
                        <a:buFont typeface="Arial" panose="020B0604020202020204" pitchFamily="34" charset="0"/>
                        <a:buChar char="•"/>
                      </a:pPr>
                      <a:r>
                        <a:rPr lang="es-DO" sz="1800" dirty="0" smtClean="0">
                          <a:solidFill>
                            <a:srgbClr val="4C4747"/>
                          </a:solidFill>
                          <a:latin typeface="Monserrat"/>
                        </a:rPr>
                        <a:t>Antigüedad de saldos.</a:t>
                      </a:r>
                    </a:p>
                    <a:p>
                      <a:pPr marL="285750" indent="-285750">
                        <a:buFont typeface="Arial" panose="020B0604020202020204" pitchFamily="34" charset="0"/>
                        <a:buChar char="•"/>
                      </a:pPr>
                      <a:r>
                        <a:rPr lang="es-DO" sz="1800" dirty="0" smtClean="0">
                          <a:solidFill>
                            <a:srgbClr val="4C4747"/>
                          </a:solidFill>
                          <a:latin typeface="Monserrat"/>
                        </a:rPr>
                        <a:t>Cumplimiento de la política de pagos.</a:t>
                      </a:r>
                    </a:p>
                    <a:p>
                      <a:pPr marL="285750" indent="-285750">
                        <a:buFont typeface="Arial" panose="020B0604020202020204" pitchFamily="34" charset="0"/>
                        <a:buChar char="•"/>
                      </a:pPr>
                      <a:r>
                        <a:rPr lang="es-DO" sz="1800" dirty="0" smtClean="0">
                          <a:solidFill>
                            <a:srgbClr val="4C4747"/>
                          </a:solidFill>
                          <a:latin typeface="Monserrat"/>
                        </a:rPr>
                        <a:t>Informes de autoevaluación.</a:t>
                      </a:r>
                    </a:p>
                    <a:p>
                      <a:pPr marL="285750" indent="-285750">
                        <a:buFont typeface="Arial" panose="020B0604020202020204" pitchFamily="34" charset="0"/>
                        <a:buChar char="•"/>
                      </a:pPr>
                      <a:r>
                        <a:rPr lang="es-DO" sz="1800" dirty="0" smtClean="0">
                          <a:solidFill>
                            <a:srgbClr val="4C4747"/>
                          </a:solidFill>
                          <a:latin typeface="Monserrat"/>
                        </a:rPr>
                        <a:t>Resultados IGP.</a:t>
                      </a:r>
                    </a:p>
                    <a:p>
                      <a:pPr marL="285750" indent="-285750">
                        <a:buFont typeface="Arial" panose="020B0604020202020204" pitchFamily="34" charset="0"/>
                        <a:buChar char="•"/>
                      </a:pPr>
                      <a:r>
                        <a:rPr lang="es-DO" sz="1800" dirty="0" smtClean="0">
                          <a:solidFill>
                            <a:srgbClr val="4C4747"/>
                          </a:solidFill>
                          <a:latin typeface="Monserrat"/>
                        </a:rPr>
                        <a:t>Resultados de auditorías externas.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s-DO" sz="1800" dirty="0" smtClean="0">
                          <a:solidFill>
                            <a:srgbClr val="4C4747"/>
                          </a:solidFill>
                          <a:latin typeface="Monserrat"/>
                        </a:rPr>
                        <a:t>Registro y control de nómina.</a:t>
                      </a:r>
                    </a:p>
                    <a:p>
                      <a:pPr marL="285750" indent="-285750">
                        <a:buFont typeface="Arial" panose="020B0604020202020204" pitchFamily="34" charset="0"/>
                        <a:buChar char="•"/>
                      </a:pPr>
                      <a:r>
                        <a:rPr lang="es-DO" sz="1800" dirty="0" smtClean="0">
                          <a:solidFill>
                            <a:srgbClr val="4C4747"/>
                          </a:solidFill>
                          <a:latin typeface="Monserrat"/>
                        </a:rPr>
                        <a:t>Organización del trabajo y compensación.</a:t>
                      </a:r>
                    </a:p>
                    <a:p>
                      <a:pPr marL="285750" indent="-285750">
                        <a:buFont typeface="Arial" panose="020B0604020202020204" pitchFamily="34" charset="0"/>
                        <a:buChar char="•"/>
                      </a:pPr>
                      <a:r>
                        <a:rPr lang="es-DO" sz="1800" dirty="0" smtClean="0">
                          <a:solidFill>
                            <a:srgbClr val="4C4747"/>
                          </a:solidFill>
                          <a:latin typeface="Monserrat"/>
                        </a:rPr>
                        <a:t>Reclutamiento y selección.</a:t>
                      </a:r>
                    </a:p>
                    <a:p>
                      <a:pPr marL="285750" indent="-285750">
                        <a:buFont typeface="Arial" panose="020B0604020202020204" pitchFamily="34" charset="0"/>
                        <a:buChar char="•"/>
                      </a:pPr>
                      <a:r>
                        <a:rPr lang="es-DO" sz="1800" dirty="0" smtClean="0">
                          <a:solidFill>
                            <a:srgbClr val="4C4747"/>
                          </a:solidFill>
                          <a:latin typeface="Monserrat"/>
                        </a:rPr>
                        <a:t>Evaluación del desempeño y capacitación.</a:t>
                      </a:r>
                    </a:p>
                    <a:p>
                      <a:pPr marL="285750" indent="-285750">
                        <a:buFont typeface="Arial" panose="020B0604020202020204" pitchFamily="34" charset="0"/>
                        <a:buChar char="•"/>
                      </a:pPr>
                      <a:r>
                        <a:rPr lang="es-DO" sz="1800" dirty="0" smtClean="0">
                          <a:solidFill>
                            <a:srgbClr val="4C4747"/>
                          </a:solidFill>
                          <a:latin typeface="Monserrat"/>
                        </a:rPr>
                        <a:t>Relaciones laborales y sociales.</a:t>
                      </a:r>
                    </a:p>
                    <a:p>
                      <a:pPr marL="285750" indent="-285750">
                        <a:buFont typeface="Arial" panose="020B0604020202020204" pitchFamily="34" charset="0"/>
                        <a:buChar char="•"/>
                      </a:pPr>
                      <a:r>
                        <a:rPr lang="es-DO" sz="1800" dirty="0" smtClean="0">
                          <a:solidFill>
                            <a:srgbClr val="4C4747"/>
                          </a:solidFill>
                          <a:latin typeface="Monserrat"/>
                        </a:rPr>
                        <a:t>Análisis de resultados del SISMAP.</a:t>
                      </a:r>
                    </a:p>
                    <a:p>
                      <a:pPr marL="285750" indent="-285750">
                        <a:buFont typeface="Arial" panose="020B0604020202020204" pitchFamily="34" charset="0"/>
                        <a:buChar char="•"/>
                      </a:pPr>
                      <a:r>
                        <a:rPr lang="es-DO" sz="1800" dirty="0" smtClean="0">
                          <a:solidFill>
                            <a:srgbClr val="4C4747"/>
                          </a:solidFill>
                          <a:latin typeface="Monserrat"/>
                        </a:rPr>
                        <a:t>Total hombres y mujeres.</a:t>
                      </a:r>
                    </a:p>
                    <a:p>
                      <a:pPr marL="285750" indent="-285750">
                        <a:buFont typeface="Arial" panose="020B0604020202020204" pitchFamily="34" charset="0"/>
                        <a:buChar char="•"/>
                      </a:pPr>
                      <a:r>
                        <a:rPr lang="es-DO" sz="1800" dirty="0" smtClean="0">
                          <a:solidFill>
                            <a:srgbClr val="4C4747"/>
                          </a:solidFill>
                          <a:latin typeface="Monserrat"/>
                        </a:rPr>
                        <a:t>Estudios de equidad salarial.</a:t>
                      </a:r>
                      <a:endParaRPr lang="es-DO" sz="1800" dirty="0">
                        <a:solidFill>
                          <a:srgbClr val="4C4747"/>
                        </a:solidFill>
                        <a:latin typeface="Monserra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s-DO" sz="1800" dirty="0" smtClean="0">
                          <a:solidFill>
                            <a:srgbClr val="4C4747"/>
                          </a:solidFill>
                          <a:latin typeface="Monserrat"/>
                        </a:rPr>
                        <a:t>Acuerdos.</a:t>
                      </a:r>
                    </a:p>
                    <a:p>
                      <a:pPr marL="285750" indent="-285750">
                        <a:buFont typeface="Arial" panose="020B0604020202020204" pitchFamily="34" charset="0"/>
                        <a:buChar char="•"/>
                      </a:pPr>
                      <a:r>
                        <a:rPr lang="es-DO" sz="1800" dirty="0" smtClean="0">
                          <a:solidFill>
                            <a:srgbClr val="4C4747"/>
                          </a:solidFill>
                          <a:latin typeface="Monserrat"/>
                        </a:rPr>
                        <a:t>Convenios.</a:t>
                      </a:r>
                    </a:p>
                    <a:p>
                      <a:pPr marL="285750" indent="-285750">
                        <a:buFont typeface="Arial" panose="020B0604020202020204" pitchFamily="34" charset="0"/>
                        <a:buChar char="•"/>
                      </a:pPr>
                      <a:r>
                        <a:rPr lang="es-DO" sz="1800" dirty="0" smtClean="0">
                          <a:solidFill>
                            <a:srgbClr val="4C4747"/>
                          </a:solidFill>
                          <a:latin typeface="Monserrat"/>
                        </a:rPr>
                        <a:t>Demandas.</a:t>
                      </a:r>
                    </a:p>
                    <a:p>
                      <a:pPr marL="285750" indent="-285750">
                        <a:buFont typeface="Arial" panose="020B0604020202020204" pitchFamily="34" charset="0"/>
                        <a:buChar char="•"/>
                      </a:pPr>
                      <a:r>
                        <a:rPr lang="es-DO" sz="1800" dirty="0" smtClean="0">
                          <a:solidFill>
                            <a:srgbClr val="4C4747"/>
                          </a:solidFill>
                          <a:latin typeface="Monserrat"/>
                        </a:rPr>
                        <a:t>Controversias.</a:t>
                      </a:r>
                    </a:p>
                    <a:p>
                      <a:pPr marL="285750" indent="-285750">
                        <a:buFont typeface="Arial" panose="020B0604020202020204" pitchFamily="34" charset="0"/>
                        <a:buChar char="•"/>
                      </a:pPr>
                      <a:r>
                        <a:rPr lang="es-DO" sz="1800" dirty="0" smtClean="0">
                          <a:solidFill>
                            <a:srgbClr val="4C4747"/>
                          </a:solidFill>
                          <a:latin typeface="Monserrat"/>
                        </a:rPr>
                        <a:t>Resoluciones.</a:t>
                      </a:r>
                    </a:p>
                    <a:p>
                      <a:pPr marL="285750" indent="-285750">
                        <a:buFont typeface="Arial" panose="020B0604020202020204" pitchFamily="34" charset="0"/>
                        <a:buChar char="•"/>
                      </a:pPr>
                      <a:r>
                        <a:rPr lang="es-DO" sz="1800" dirty="0" smtClean="0">
                          <a:solidFill>
                            <a:srgbClr val="4C4747"/>
                          </a:solidFill>
                          <a:latin typeface="Monserrat"/>
                        </a:rPr>
                        <a:t>Acreditación de proveedores.</a:t>
                      </a:r>
                    </a:p>
                    <a:p>
                      <a:pPr marL="285750" indent="-285750">
                        <a:buFont typeface="Arial" panose="020B0604020202020204" pitchFamily="34" charset="0"/>
                        <a:buChar char="•"/>
                      </a:pPr>
                      <a:r>
                        <a:rPr lang="es-DO" sz="1800" dirty="0" smtClean="0">
                          <a:solidFill>
                            <a:srgbClr val="4C4747"/>
                          </a:solidFill>
                          <a:latin typeface="Monserrat"/>
                        </a:rPr>
                        <a:t>Información sobre licitaciones.</a:t>
                      </a:r>
                      <a:endParaRPr lang="es-DO" sz="1800" dirty="0">
                        <a:solidFill>
                          <a:srgbClr val="4C4747"/>
                        </a:solidFill>
                        <a:latin typeface="Monserra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25216355"/>
                  </a:ext>
                </a:extLst>
              </a:tr>
              <a:tr h="5598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s-DO" sz="3000" b="1" dirty="0" smtClean="0">
                          <a:solidFill>
                            <a:schemeClr val="bg1"/>
                          </a:solidFill>
                          <a:latin typeface="Monserrat"/>
                        </a:rPr>
                        <a:t>4.4. Tecnología</a:t>
                      </a:r>
                      <a:endParaRPr lang="es-DO" sz="3000" b="1" dirty="0">
                        <a:solidFill>
                          <a:schemeClr val="bg1"/>
                        </a:solidFill>
                        <a:latin typeface="Monserrat"/>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s-DO" sz="3000" b="1" kern="1200" dirty="0" smtClean="0">
                          <a:solidFill>
                            <a:schemeClr val="bg1"/>
                          </a:solidFill>
                          <a:latin typeface="Monserrat"/>
                          <a:ea typeface="+mn-ea"/>
                          <a:cs typeface="+mn-cs"/>
                        </a:rPr>
                        <a:t>4.5. Planificación</a:t>
                      </a:r>
                      <a:endParaRPr lang="es-DO" sz="3000" b="1" kern="1200" dirty="0">
                        <a:solidFill>
                          <a:schemeClr val="bg1"/>
                        </a:solidFill>
                        <a:latin typeface="Monserrat"/>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s-DO" sz="3000" b="1" dirty="0" smtClean="0">
                          <a:solidFill>
                            <a:schemeClr val="bg1"/>
                          </a:solidFill>
                          <a:latin typeface="Monserrat"/>
                        </a:rPr>
                        <a:t>4.6. Comunicaciones</a:t>
                      </a:r>
                      <a:endParaRPr lang="es-DO" sz="3000" b="1" dirty="0">
                        <a:solidFill>
                          <a:schemeClr val="bg1"/>
                        </a:solidFill>
                        <a:latin typeface="Monserrat"/>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617766404"/>
                  </a:ext>
                </a:extLst>
              </a:tr>
              <a:tr h="38571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s-DO" sz="1800" dirty="0" smtClean="0">
                          <a:solidFill>
                            <a:srgbClr val="4C4747"/>
                          </a:solidFill>
                          <a:latin typeface="Monserrat"/>
                        </a:rPr>
                        <a:t>Innovaciones e implementaciones. </a:t>
                      </a:r>
                    </a:p>
                    <a:p>
                      <a:pPr marL="285750" indent="-285750">
                        <a:buFont typeface="Arial" panose="020B0604020202020204" pitchFamily="34" charset="0"/>
                        <a:buChar char="•"/>
                      </a:pPr>
                      <a:r>
                        <a:rPr lang="es-DO" sz="1800" dirty="0" smtClean="0">
                          <a:solidFill>
                            <a:srgbClr val="4C4747"/>
                          </a:solidFill>
                          <a:latin typeface="Monserrat"/>
                        </a:rPr>
                        <a:t>Uso de las TIC. </a:t>
                      </a:r>
                    </a:p>
                    <a:p>
                      <a:pPr marL="285750" indent="-285750">
                        <a:buFont typeface="Arial" panose="020B0604020202020204" pitchFamily="34" charset="0"/>
                        <a:buChar char="•"/>
                      </a:pPr>
                      <a:r>
                        <a:rPr lang="es-DO" sz="1800" dirty="0" smtClean="0">
                          <a:solidFill>
                            <a:srgbClr val="4C4747"/>
                          </a:solidFill>
                          <a:latin typeface="Monserrat"/>
                        </a:rPr>
                        <a:t>Simplificación de trámites.</a:t>
                      </a:r>
                    </a:p>
                    <a:p>
                      <a:pPr marL="285750" indent="-285750">
                        <a:buFont typeface="Arial" panose="020B0604020202020204" pitchFamily="34" charset="0"/>
                        <a:buChar char="•"/>
                      </a:pPr>
                      <a:r>
                        <a:rPr lang="es-DO" sz="1800" dirty="0" smtClean="0">
                          <a:solidFill>
                            <a:srgbClr val="4C4747"/>
                          </a:solidFill>
                          <a:latin typeface="Monserrat"/>
                        </a:rPr>
                        <a:t>Certificaciones.</a:t>
                      </a:r>
                    </a:p>
                    <a:p>
                      <a:pPr marL="285750" indent="-285750">
                        <a:buFont typeface="Arial" panose="020B0604020202020204" pitchFamily="34" charset="0"/>
                        <a:buChar char="•"/>
                      </a:pPr>
                      <a:r>
                        <a:rPr lang="es-DO" sz="1800" dirty="0" smtClean="0">
                          <a:solidFill>
                            <a:srgbClr val="4C4747"/>
                          </a:solidFill>
                          <a:latin typeface="Monserrat"/>
                        </a:rPr>
                        <a:t>Mesa de servicio. </a:t>
                      </a:r>
                    </a:p>
                    <a:p>
                      <a:pPr marL="285750" indent="-285750">
                        <a:buFont typeface="Arial" panose="020B0604020202020204" pitchFamily="34" charset="0"/>
                        <a:buChar char="•"/>
                      </a:pPr>
                      <a:r>
                        <a:rPr lang="es-DO" sz="1800" dirty="0" smtClean="0">
                          <a:solidFill>
                            <a:srgbClr val="4C4747"/>
                          </a:solidFill>
                          <a:latin typeface="Monserrat"/>
                        </a:rPr>
                        <a:t>Proyectos de fortalecimiento.</a:t>
                      </a:r>
                    </a:p>
                    <a:p>
                      <a:pPr marL="285750" indent="-285750">
                        <a:buFont typeface="Arial" panose="020B0604020202020204" pitchFamily="34" charset="0"/>
                        <a:buChar char="•"/>
                      </a:pPr>
                      <a:r>
                        <a:rPr lang="es-DO" sz="1800" dirty="0" smtClean="0">
                          <a:solidFill>
                            <a:srgbClr val="4C4747"/>
                          </a:solidFill>
                          <a:latin typeface="Monserrat"/>
                        </a:rPr>
                        <a:t>Resultados del ITICGE.</a:t>
                      </a:r>
                    </a:p>
                    <a:p>
                      <a:pPr marL="285750" indent="-285750">
                        <a:buFont typeface="Arial" panose="020B0604020202020204" pitchFamily="34" charset="0"/>
                        <a:buChar char="•"/>
                      </a:pPr>
                      <a:r>
                        <a:rPr lang="es-DO" sz="1800" dirty="0" smtClean="0">
                          <a:solidFill>
                            <a:srgbClr val="4C4747"/>
                          </a:solidFill>
                          <a:latin typeface="Monserrat"/>
                        </a:rPr>
                        <a:t>Participación de la mujer en TIC.</a:t>
                      </a:r>
                      <a:endParaRPr lang="es-DO" sz="1800" dirty="0">
                        <a:solidFill>
                          <a:srgbClr val="4C4747"/>
                        </a:solidFill>
                        <a:latin typeface="Monserrat"/>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s-DO" sz="1800" dirty="0" smtClean="0">
                          <a:solidFill>
                            <a:srgbClr val="4C4747"/>
                          </a:solidFill>
                          <a:latin typeface="Monserrat"/>
                        </a:rPr>
                        <a:t>Formulación, monitoreo y evaluación de planes, programas y proyectos.</a:t>
                      </a:r>
                    </a:p>
                    <a:p>
                      <a:pPr marL="285750" indent="-285750">
                        <a:buFont typeface="Arial" panose="020B0604020202020204" pitchFamily="34" charset="0"/>
                        <a:buChar char="•"/>
                      </a:pPr>
                      <a:r>
                        <a:rPr lang="es-DO" sz="1800" dirty="0" smtClean="0">
                          <a:solidFill>
                            <a:srgbClr val="4C4747"/>
                          </a:solidFill>
                          <a:latin typeface="Monserrat"/>
                        </a:rPr>
                        <a:t>Implementación de buenas prácticas.</a:t>
                      </a:r>
                    </a:p>
                    <a:p>
                      <a:pPr marL="285750" indent="-285750">
                        <a:buFont typeface="Arial" panose="020B0604020202020204" pitchFamily="34" charset="0"/>
                        <a:buChar char="•"/>
                      </a:pPr>
                      <a:r>
                        <a:rPr lang="es-DO" sz="1800" dirty="0" smtClean="0">
                          <a:solidFill>
                            <a:srgbClr val="4C4747"/>
                          </a:solidFill>
                          <a:latin typeface="Monserrat"/>
                        </a:rPr>
                        <a:t>Cooperación internacional.</a:t>
                      </a:r>
                    </a:p>
                    <a:p>
                      <a:pPr marL="285750" indent="-285750">
                        <a:buFont typeface="Arial" panose="020B0604020202020204" pitchFamily="34" charset="0"/>
                        <a:buChar char="•"/>
                      </a:pPr>
                      <a:r>
                        <a:rPr lang="es-DO" sz="1800" dirty="0" smtClean="0">
                          <a:solidFill>
                            <a:srgbClr val="4C4747"/>
                          </a:solidFill>
                          <a:latin typeface="Monserrat"/>
                        </a:rPr>
                        <a:t>Desarrollo institucional.</a:t>
                      </a:r>
                    </a:p>
                    <a:p>
                      <a:pPr marL="285750" indent="-285750">
                        <a:buFont typeface="Arial" panose="020B0604020202020204" pitchFamily="34" charset="0"/>
                        <a:buChar char="•"/>
                      </a:pPr>
                      <a:r>
                        <a:rPr lang="es-DO" sz="1800" dirty="0" smtClean="0">
                          <a:solidFill>
                            <a:srgbClr val="4C4747"/>
                          </a:solidFill>
                          <a:latin typeface="Monserrat"/>
                        </a:rPr>
                        <a:t>Calidad de la gestión. </a:t>
                      </a:r>
                    </a:p>
                    <a:p>
                      <a:pPr marL="742950" lvl="1" indent="-285750">
                        <a:buFont typeface="Courier New" panose="02070309020205020404" pitchFamily="49" charset="0"/>
                        <a:buChar char="o"/>
                      </a:pPr>
                      <a:r>
                        <a:rPr lang="es-DO" sz="1800" dirty="0" smtClean="0">
                          <a:solidFill>
                            <a:srgbClr val="4C4747"/>
                          </a:solidFill>
                          <a:latin typeface="Monserrat"/>
                        </a:rPr>
                        <a:t>Sistemas de calidad.</a:t>
                      </a:r>
                    </a:p>
                    <a:p>
                      <a:pPr marL="742950" lvl="1" indent="-285750">
                        <a:buFont typeface="Courier New" panose="02070309020205020404" pitchFamily="49" charset="0"/>
                        <a:buChar char="o"/>
                      </a:pPr>
                      <a:r>
                        <a:rPr lang="es-DO" sz="1800" dirty="0" smtClean="0">
                          <a:solidFill>
                            <a:srgbClr val="4C4747"/>
                          </a:solidFill>
                          <a:latin typeface="Monserrat"/>
                        </a:rPr>
                        <a:t>Certificaciones.</a:t>
                      </a:r>
                    </a:p>
                    <a:p>
                      <a:pPr marL="742950" lvl="1" indent="-285750">
                        <a:buFont typeface="Courier New" panose="02070309020205020404" pitchFamily="49" charset="0"/>
                        <a:buChar char="o"/>
                      </a:pPr>
                      <a:r>
                        <a:rPr lang="es-DO" sz="1800" dirty="0" smtClean="0">
                          <a:solidFill>
                            <a:srgbClr val="4C4747"/>
                          </a:solidFill>
                          <a:latin typeface="Monserrat"/>
                        </a:rPr>
                        <a:t>CAF.</a:t>
                      </a:r>
                    </a:p>
                    <a:p>
                      <a:pPr marL="285750" indent="-285750">
                        <a:buFont typeface="Arial" panose="020B0604020202020204" pitchFamily="34" charset="0"/>
                        <a:buChar char="•"/>
                      </a:pPr>
                      <a:r>
                        <a:rPr lang="es-DO" sz="1800" dirty="0" smtClean="0">
                          <a:solidFill>
                            <a:srgbClr val="4C4747"/>
                          </a:solidFill>
                          <a:latin typeface="Monserrat"/>
                        </a:rPr>
                        <a:t>Acciones de fortalecimiento institucional</a:t>
                      </a:r>
                      <a:r>
                        <a:rPr lang="es-DO" sz="1800" b="1" dirty="0" smtClean="0">
                          <a:solidFill>
                            <a:srgbClr val="4C4747"/>
                          </a:solidFill>
                          <a:latin typeface="Monserrat"/>
                        </a:rPr>
                        <a:t>. </a:t>
                      </a:r>
                    </a:p>
                    <a:p>
                      <a:pPr marL="285750" indent="-285750">
                        <a:buFont typeface="Arial" panose="020B0604020202020204" pitchFamily="34" charset="0"/>
                        <a:buChar char="•"/>
                      </a:pPr>
                      <a:r>
                        <a:rPr lang="es-DO" sz="1800" dirty="0" smtClean="0">
                          <a:solidFill>
                            <a:srgbClr val="4C4747"/>
                          </a:solidFill>
                          <a:latin typeface="Monserrat"/>
                        </a:rPr>
                        <a:t>Resultados de las NOBACI/ICI.</a:t>
                      </a:r>
                    </a:p>
                    <a:p>
                      <a:pPr marL="285750" indent="-285750">
                        <a:buFont typeface="Arial" panose="020B0604020202020204" pitchFamily="34" charset="0"/>
                        <a:buChar char="•"/>
                      </a:pPr>
                      <a:r>
                        <a:rPr lang="es-ES" sz="1800" dirty="0" smtClean="0">
                          <a:solidFill>
                            <a:srgbClr val="4C4747"/>
                          </a:solidFill>
                          <a:latin typeface="Monserrat"/>
                        </a:rPr>
                        <a:t>Políticas transversales, si aplica.</a:t>
                      </a:r>
                      <a:endParaRPr lang="es-DO" sz="1800" dirty="0">
                        <a:solidFill>
                          <a:srgbClr val="4C4747"/>
                        </a:solidFill>
                        <a:latin typeface="Monserra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s-DO" sz="1800" dirty="0" smtClean="0">
                          <a:solidFill>
                            <a:srgbClr val="4C4747"/>
                          </a:solidFill>
                          <a:latin typeface="Monserrat"/>
                        </a:rPr>
                        <a:t>Planes desplegados.</a:t>
                      </a:r>
                    </a:p>
                    <a:p>
                      <a:pPr marL="285750" indent="-285750">
                        <a:buFont typeface="Arial" panose="020B0604020202020204" pitchFamily="34" charset="0"/>
                        <a:buChar char="•"/>
                      </a:pPr>
                      <a:r>
                        <a:rPr lang="es-DO" sz="1800" dirty="0" smtClean="0">
                          <a:solidFill>
                            <a:srgbClr val="4C4747"/>
                          </a:solidFill>
                          <a:latin typeface="Monserrat"/>
                        </a:rPr>
                        <a:t>Estrategias, ejes y pilares de difusión.</a:t>
                      </a:r>
                    </a:p>
                    <a:p>
                      <a:pPr marL="285750" indent="-285750">
                        <a:buFont typeface="Arial" panose="020B0604020202020204" pitchFamily="34" charset="0"/>
                        <a:buChar char="•"/>
                      </a:pPr>
                      <a:r>
                        <a:rPr lang="es-DO" sz="1800" dirty="0" smtClean="0">
                          <a:solidFill>
                            <a:srgbClr val="4C4747"/>
                          </a:solidFill>
                          <a:latin typeface="Monserrat"/>
                        </a:rPr>
                        <a:t>Campañas.</a:t>
                      </a:r>
                    </a:p>
                    <a:p>
                      <a:pPr marL="285750" indent="-285750">
                        <a:buFont typeface="Arial" panose="020B0604020202020204" pitchFamily="34" charset="0"/>
                        <a:buChar char="•"/>
                      </a:pPr>
                      <a:r>
                        <a:rPr lang="es-DO" sz="1800" dirty="0" smtClean="0">
                          <a:solidFill>
                            <a:srgbClr val="4C4747"/>
                          </a:solidFill>
                          <a:latin typeface="Monserrat"/>
                        </a:rPr>
                        <a:t>Inversión.</a:t>
                      </a:r>
                    </a:p>
                    <a:p>
                      <a:pPr marL="285750" indent="-285750">
                        <a:buFont typeface="Arial" panose="020B0604020202020204" pitchFamily="34" charset="0"/>
                        <a:buChar char="•"/>
                      </a:pPr>
                      <a:r>
                        <a:rPr lang="es-DO" sz="1800" dirty="0" smtClean="0">
                          <a:solidFill>
                            <a:srgbClr val="4C4747"/>
                          </a:solidFill>
                          <a:latin typeface="Monserrat"/>
                        </a:rPr>
                        <a:t>Impacto y beneficio a la población.</a:t>
                      </a:r>
                    </a:p>
                    <a:p>
                      <a:pPr marL="285750" indent="-285750">
                        <a:buFont typeface="Arial" panose="020B0604020202020204" pitchFamily="34" charset="0"/>
                        <a:buChar char="•"/>
                      </a:pPr>
                      <a:r>
                        <a:rPr lang="es-DO" sz="1800" dirty="0" smtClean="0">
                          <a:solidFill>
                            <a:srgbClr val="4C4747"/>
                          </a:solidFill>
                          <a:latin typeface="Monserrat"/>
                        </a:rPr>
                        <a:t>Medios utilizados.</a:t>
                      </a:r>
                    </a:p>
                    <a:p>
                      <a:pPr marL="285750" indent="-285750">
                        <a:buFont typeface="Arial" panose="020B0604020202020204" pitchFamily="34" charset="0"/>
                        <a:buChar char="•"/>
                      </a:pPr>
                      <a:r>
                        <a:rPr lang="es-DO" sz="1800" dirty="0" smtClean="0">
                          <a:solidFill>
                            <a:srgbClr val="4C4747"/>
                          </a:solidFill>
                          <a:latin typeface="Monserrat"/>
                        </a:rPr>
                        <a:t>Reproducciones, me gusta, suscriptores.</a:t>
                      </a:r>
                      <a:endParaRPr lang="es-DO" sz="1800" dirty="0">
                        <a:solidFill>
                          <a:srgbClr val="4C4747"/>
                        </a:solidFill>
                        <a:latin typeface="Monserrat"/>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84231239"/>
                  </a:ext>
                </a:extLst>
              </a:tr>
            </a:tbl>
          </a:graphicData>
        </a:graphic>
      </p:graphicFrame>
    </p:spTree>
    <p:extLst>
      <p:ext uri="{BB962C8B-B14F-4D97-AF65-F5344CB8AC3E}">
        <p14:creationId xmlns:p14="http://schemas.microsoft.com/office/powerpoint/2010/main" val="67487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object 5">
            <a:extLst>
              <a:ext uri="{FF2B5EF4-FFF2-40B4-BE49-F238E27FC236}">
                <a16:creationId xmlns:a16="http://schemas.microsoft.com/office/drawing/2014/main" id="{61DBCA4D-38DD-1589-2CB7-BFFCABE379EF}"/>
              </a:ext>
            </a:extLst>
          </p:cNvPr>
          <p:cNvSpPr txBox="1">
            <a:spLocks/>
          </p:cNvSpPr>
          <p:nvPr/>
        </p:nvSpPr>
        <p:spPr>
          <a:xfrm>
            <a:off x="0" y="7353300"/>
            <a:ext cx="18288000" cy="1120820"/>
          </a:xfrm>
          <a:prstGeom prst="rect">
            <a:avLst/>
          </a:prstGeom>
        </p:spPr>
        <p:txBody>
          <a:bodyPr vert="horz" wrap="square" lIns="0" tIns="12700" rIns="0" bIns="0" rtlCol="0">
            <a:spAutoFit/>
          </a:bodyPr>
          <a:lstStyle>
            <a:lvl1pPr>
              <a:defRPr>
                <a:latin typeface="+mj-lt"/>
                <a:ea typeface="+mj-ea"/>
                <a:cs typeface="+mj-cs"/>
              </a:defRPr>
            </a:lvl1p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s-DO" sz="7200" b="1" i="0" u="none" strike="noStrike" kern="0" cap="none" spc="60" normalizeH="0" baseline="0" noProof="0" dirty="0" smtClean="0">
                <a:ln>
                  <a:noFill/>
                </a:ln>
                <a:solidFill>
                  <a:prstClr val="white"/>
                </a:solidFill>
                <a:effectLst/>
                <a:uLnTx/>
                <a:uFillTx/>
                <a:latin typeface="Montserrat ExtraBold" pitchFamily="2" charset="0"/>
                <a:ea typeface="+mj-ea"/>
                <a:cs typeface="Tahoma"/>
              </a:rPr>
              <a:t>Bienvenida y presentación</a:t>
            </a:r>
            <a:endParaRPr kumimoji="0" lang="es-DO" sz="7200" b="1" i="0" u="none" strike="noStrike" kern="0" cap="none" spc="0" normalizeH="0" baseline="0" noProof="0" dirty="0">
              <a:ln>
                <a:noFill/>
              </a:ln>
              <a:solidFill>
                <a:srgbClr val="5FA8D3"/>
              </a:solidFill>
              <a:effectLst/>
              <a:uLnTx/>
              <a:uFillTx/>
              <a:latin typeface="Montserrat ExtraBold" pitchFamily="2" charset="0"/>
              <a:ea typeface="+mj-ea"/>
              <a:cs typeface="Tahoma"/>
            </a:endParaRPr>
          </a:p>
        </p:txBody>
      </p:sp>
    </p:spTree>
    <p:extLst>
      <p:ext uri="{BB962C8B-B14F-4D97-AF65-F5344CB8AC3E}">
        <p14:creationId xmlns:p14="http://schemas.microsoft.com/office/powerpoint/2010/main" val="26691712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sp>
      <p:sp>
        <p:nvSpPr>
          <p:cNvPr id="3" name="AutoShape 3"/>
          <p:cNvSpPr/>
          <p:nvPr/>
        </p:nvSpPr>
        <p:spPr>
          <a:xfrm rot="-2700000">
            <a:off x="13404779" y="-5141853"/>
            <a:ext cx="6665510" cy="6664206"/>
          </a:xfrm>
          <a:prstGeom prst="rect">
            <a:avLst/>
          </a:prstGeom>
          <a:solidFill>
            <a:srgbClr val="001B3A"/>
          </a:solidFill>
        </p:spPr>
      </p:sp>
      <p:sp>
        <p:nvSpPr>
          <p:cNvPr id="4" name="AutoShape 4"/>
          <p:cNvSpPr/>
          <p:nvPr/>
        </p:nvSpPr>
        <p:spPr>
          <a:xfrm rot="-2700000">
            <a:off x="-866788" y="8667638"/>
            <a:ext cx="4725548" cy="4724623"/>
          </a:xfrm>
          <a:prstGeom prst="rect">
            <a:avLst/>
          </a:prstGeom>
          <a:solidFill>
            <a:srgbClr val="001B3A"/>
          </a:solidFill>
        </p:spPr>
      </p:sp>
      <p:sp>
        <p:nvSpPr>
          <p:cNvPr id="5" name="AutoShape 5"/>
          <p:cNvSpPr/>
          <p:nvPr/>
        </p:nvSpPr>
        <p:spPr>
          <a:xfrm rot="-2700000">
            <a:off x="13472213" y="-2300287"/>
            <a:ext cx="57378" cy="6072282"/>
          </a:xfrm>
          <a:prstGeom prst="rect">
            <a:avLst/>
          </a:prstGeom>
          <a:solidFill>
            <a:srgbClr val="F8FBFD"/>
          </a:solidFill>
        </p:spPr>
      </p:sp>
      <p:sp>
        <p:nvSpPr>
          <p:cNvPr id="6" name="AutoShape 6"/>
          <p:cNvSpPr/>
          <p:nvPr/>
        </p:nvSpPr>
        <p:spPr>
          <a:xfrm rot="-2700000">
            <a:off x="18518683" y="8749507"/>
            <a:ext cx="43907" cy="3580261"/>
          </a:xfrm>
          <a:prstGeom prst="rect">
            <a:avLst/>
          </a:prstGeom>
          <a:solidFill>
            <a:srgbClr val="053D57"/>
          </a:solidFill>
        </p:spPr>
      </p:sp>
      <p:sp>
        <p:nvSpPr>
          <p:cNvPr id="7" name="TextBox 7"/>
          <p:cNvSpPr txBox="1"/>
          <p:nvPr/>
        </p:nvSpPr>
        <p:spPr>
          <a:xfrm>
            <a:off x="2645764" y="5539221"/>
            <a:ext cx="13048128" cy="1641475"/>
          </a:xfrm>
          <a:prstGeom prst="rect">
            <a:avLst/>
          </a:prstGeom>
        </p:spPr>
        <p:txBody>
          <a:bodyPr lIns="0" tIns="0" rIns="0" bIns="0" rtlCol="0" anchor="t">
            <a:spAutoFit/>
          </a:bodyPr>
          <a:lstStyle/>
          <a:p>
            <a:pPr algn="ctr">
              <a:lnSpc>
                <a:spcPts val="6414"/>
              </a:lnSpc>
              <a:defRPr/>
            </a:pPr>
            <a:r>
              <a:rPr lang="en-US" sz="6000" b="1" spc="53" dirty="0">
                <a:solidFill>
                  <a:srgbClr val="001B3A"/>
                </a:solidFill>
                <a:latin typeface="Montserrat Classic Bold"/>
                <a:ea typeface="Montserrat Classic Bold"/>
                <a:cs typeface="Montserrat Classic Bold"/>
                <a:sym typeface="Montserrat Classic Bold"/>
              </a:rPr>
              <a:t>Servicio </a:t>
            </a:r>
            <a:r>
              <a:rPr lang="en-US" sz="6000" b="1" spc="53" dirty="0" smtClean="0">
                <a:solidFill>
                  <a:srgbClr val="001B3A"/>
                </a:solidFill>
                <a:latin typeface="Montserrat Classic Bold"/>
                <a:ea typeface="Montserrat Classic Bold"/>
                <a:cs typeface="Montserrat Classic Bold"/>
                <a:sym typeface="Montserrat Classic Bold"/>
              </a:rPr>
              <a:t>a la </a:t>
            </a:r>
            <a:r>
              <a:rPr lang="en-US" sz="6000" b="1" spc="53" dirty="0">
                <a:solidFill>
                  <a:srgbClr val="001B3A"/>
                </a:solidFill>
                <a:latin typeface="Montserrat Classic Bold"/>
                <a:ea typeface="Montserrat Classic Bold"/>
                <a:cs typeface="Montserrat Classic Bold"/>
                <a:sym typeface="Montserrat Classic Bold"/>
              </a:rPr>
              <a:t>C</a:t>
            </a:r>
            <a:r>
              <a:rPr lang="en-US" sz="6000" b="1" spc="53" dirty="0" smtClean="0">
                <a:solidFill>
                  <a:srgbClr val="001B3A"/>
                </a:solidFill>
                <a:latin typeface="Montserrat Classic Bold"/>
                <a:ea typeface="Montserrat Classic Bold"/>
                <a:cs typeface="Montserrat Classic Bold"/>
                <a:sym typeface="Montserrat Classic Bold"/>
              </a:rPr>
              <a:t>iudadanía </a:t>
            </a:r>
            <a:endParaRPr lang="en-US" sz="6000" b="1" spc="53" dirty="0" smtClean="0">
              <a:solidFill>
                <a:srgbClr val="001B3A"/>
              </a:solidFill>
              <a:latin typeface="Montserrat Classic Bold"/>
              <a:ea typeface="Montserrat Classic Bold"/>
              <a:cs typeface="Montserrat Classic Bold"/>
              <a:sym typeface="Montserrat Classic Bold"/>
            </a:endParaRPr>
          </a:p>
          <a:p>
            <a:pPr algn="ctr">
              <a:lnSpc>
                <a:spcPts val="6414"/>
              </a:lnSpc>
              <a:defRPr/>
            </a:pPr>
            <a:r>
              <a:rPr lang="en-US" sz="6000" b="1" spc="53" dirty="0" smtClean="0">
                <a:solidFill>
                  <a:srgbClr val="001B3A"/>
                </a:solidFill>
                <a:latin typeface="Montserrat Classic Bold"/>
                <a:ea typeface="Montserrat Classic Bold"/>
                <a:cs typeface="Montserrat Classic Bold"/>
                <a:sym typeface="Montserrat Classic Bold"/>
              </a:rPr>
              <a:t>y </a:t>
            </a:r>
            <a:r>
              <a:rPr lang="en-US" sz="6000" b="1" spc="53" dirty="0" smtClean="0">
                <a:solidFill>
                  <a:srgbClr val="001B3A"/>
                </a:solidFill>
                <a:latin typeface="Montserrat Classic Bold"/>
                <a:ea typeface="Montserrat Classic Bold"/>
                <a:cs typeface="Montserrat Classic Bold"/>
                <a:sym typeface="Montserrat Classic Bold"/>
              </a:rPr>
              <a:t>Transparencia Institucional</a:t>
            </a:r>
            <a:endParaRPr lang="en-US" sz="6000" b="1" spc="53" dirty="0">
              <a:solidFill>
                <a:srgbClr val="001B3A"/>
              </a:solidFill>
              <a:latin typeface="Montserrat Classic Bold"/>
              <a:ea typeface="Montserrat Classic Bold"/>
              <a:cs typeface="Montserrat Classic Bold"/>
              <a:sym typeface="Montserrat Classic Bold"/>
            </a:endParaRPr>
          </a:p>
        </p:txBody>
      </p:sp>
      <p:grpSp>
        <p:nvGrpSpPr>
          <p:cNvPr id="8" name="Group 8"/>
          <p:cNvGrpSpPr/>
          <p:nvPr/>
        </p:nvGrpSpPr>
        <p:grpSpPr>
          <a:xfrm rot="5400000">
            <a:off x="9126993" y="3976752"/>
            <a:ext cx="34013" cy="1869783"/>
            <a:chOff x="0" y="0"/>
            <a:chExt cx="12543" cy="689528"/>
          </a:xfrm>
        </p:grpSpPr>
        <p:sp>
          <p:nvSpPr>
            <p:cNvPr id="9" name="Freeform 9"/>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053D57"/>
            </a:solidFill>
          </p:spPr>
        </p:sp>
        <p:sp>
          <p:nvSpPr>
            <p:cNvPr id="10" name="TextBox 10"/>
            <p:cNvSpPr txBox="1"/>
            <p:nvPr/>
          </p:nvSpPr>
          <p:spPr>
            <a:xfrm>
              <a:off x="0" y="-19050"/>
              <a:ext cx="12543" cy="708578"/>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AutoShape 11"/>
          <p:cNvSpPr/>
          <p:nvPr/>
        </p:nvSpPr>
        <p:spPr>
          <a:xfrm rot="-2700000">
            <a:off x="-274591" y="-2042767"/>
            <a:ext cx="43907" cy="3580261"/>
          </a:xfrm>
          <a:prstGeom prst="rect">
            <a:avLst/>
          </a:prstGeom>
          <a:solidFill>
            <a:srgbClr val="053D57"/>
          </a:solidFill>
        </p:spPr>
      </p:sp>
      <p:sp>
        <p:nvSpPr>
          <p:cNvPr id="12" name="Freeform 12"/>
          <p:cNvSpPr/>
          <p:nvPr/>
        </p:nvSpPr>
        <p:spPr>
          <a:xfrm>
            <a:off x="8509652" y="3580657"/>
            <a:ext cx="1268696" cy="1180630"/>
          </a:xfrm>
          <a:custGeom>
            <a:avLst/>
            <a:gdLst/>
            <a:ahLst/>
            <a:cxnLst/>
            <a:rect l="l" t="t" r="r" b="b"/>
            <a:pathLst>
              <a:path w="1268696" h="1180630">
                <a:moveTo>
                  <a:pt x="0" y="0"/>
                </a:moveTo>
                <a:lnTo>
                  <a:pt x="1268696" y="0"/>
                </a:lnTo>
                <a:lnTo>
                  <a:pt x="1268696" y="1180630"/>
                </a:lnTo>
                <a:lnTo>
                  <a:pt x="0" y="1180630"/>
                </a:lnTo>
                <a:lnTo>
                  <a:pt x="0" y="0"/>
                </a:lnTo>
                <a:close/>
              </a:path>
            </a:pathLst>
          </a:custGeom>
          <a:blipFill>
            <a:blip r:embed="rId3"/>
            <a:stretch>
              <a:fillRect/>
            </a:stretch>
          </a:blipFill>
        </p:spPr>
      </p:sp>
    </p:spTree>
    <p:extLst>
      <p:ext uri="{BB962C8B-B14F-4D97-AF65-F5344CB8AC3E}">
        <p14:creationId xmlns:p14="http://schemas.microsoft.com/office/powerpoint/2010/main" val="12493377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272494" y="4558141"/>
            <a:ext cx="18832989" cy="48644"/>
          </a:xfrm>
          <a:prstGeom prst="rect">
            <a:avLst/>
          </a:prstGeom>
          <a:solidFill>
            <a:srgbClr val="F8FBFD"/>
          </a:solidFill>
        </p:spPr>
      </p:sp>
      <p:sp>
        <p:nvSpPr>
          <p:cNvPr id="3" name="AutoShape 3"/>
          <p:cNvSpPr/>
          <p:nvPr/>
        </p:nvSpPr>
        <p:spPr>
          <a:xfrm rot="-2700000">
            <a:off x="2839409" y="4440375"/>
            <a:ext cx="284232" cy="284176"/>
          </a:xfrm>
          <a:prstGeom prst="rect">
            <a:avLst/>
          </a:prstGeom>
          <a:solidFill>
            <a:srgbClr val="97BCC7"/>
          </a:solidFill>
        </p:spPr>
      </p:sp>
      <p:sp>
        <p:nvSpPr>
          <p:cNvPr id="4" name="AutoShape 4"/>
          <p:cNvSpPr/>
          <p:nvPr/>
        </p:nvSpPr>
        <p:spPr>
          <a:xfrm rot="-2700000">
            <a:off x="7148688" y="4440375"/>
            <a:ext cx="284232" cy="284176"/>
          </a:xfrm>
          <a:prstGeom prst="rect">
            <a:avLst/>
          </a:prstGeom>
          <a:solidFill>
            <a:srgbClr val="97BCC7"/>
          </a:solidFill>
        </p:spPr>
      </p:sp>
      <p:sp>
        <p:nvSpPr>
          <p:cNvPr id="5" name="AutoShape 5"/>
          <p:cNvSpPr/>
          <p:nvPr/>
        </p:nvSpPr>
        <p:spPr>
          <a:xfrm rot="-2700000">
            <a:off x="11307332" y="4440375"/>
            <a:ext cx="284232" cy="284176"/>
          </a:xfrm>
          <a:prstGeom prst="rect">
            <a:avLst/>
          </a:prstGeom>
          <a:solidFill>
            <a:srgbClr val="97BCC7"/>
          </a:solidFill>
        </p:spPr>
      </p:sp>
      <p:sp>
        <p:nvSpPr>
          <p:cNvPr id="6" name="AutoShape 6"/>
          <p:cNvSpPr/>
          <p:nvPr/>
        </p:nvSpPr>
        <p:spPr>
          <a:xfrm rot="-2700000">
            <a:off x="15605808" y="4440375"/>
            <a:ext cx="284232" cy="284176"/>
          </a:xfrm>
          <a:prstGeom prst="rect">
            <a:avLst/>
          </a:prstGeom>
          <a:solidFill>
            <a:srgbClr val="97BCC7"/>
          </a:solidFill>
        </p:spPr>
      </p:sp>
      <p:sp>
        <p:nvSpPr>
          <p:cNvPr id="7" name="AutoShape 7"/>
          <p:cNvSpPr/>
          <p:nvPr/>
        </p:nvSpPr>
        <p:spPr>
          <a:xfrm rot="-2700000">
            <a:off x="-1293462" y="7914635"/>
            <a:ext cx="2058119" cy="2057717"/>
          </a:xfrm>
          <a:prstGeom prst="rect">
            <a:avLst/>
          </a:prstGeom>
          <a:solidFill>
            <a:srgbClr val="F8FBFD"/>
          </a:solidFill>
        </p:spPr>
      </p:sp>
      <p:sp>
        <p:nvSpPr>
          <p:cNvPr id="8" name="AutoShape 8"/>
          <p:cNvSpPr/>
          <p:nvPr/>
        </p:nvSpPr>
        <p:spPr>
          <a:xfrm rot="-2700000">
            <a:off x="17312809" y="-294778"/>
            <a:ext cx="1950383" cy="2219235"/>
          </a:xfrm>
          <a:prstGeom prst="rect">
            <a:avLst/>
          </a:prstGeom>
          <a:solidFill>
            <a:srgbClr val="97BCC7"/>
          </a:solidFill>
        </p:spPr>
      </p:sp>
      <p:sp>
        <p:nvSpPr>
          <p:cNvPr id="9" name="AutoShape 9"/>
          <p:cNvSpPr/>
          <p:nvPr/>
        </p:nvSpPr>
        <p:spPr>
          <a:xfrm rot="-2700000">
            <a:off x="-1233818" y="10439003"/>
            <a:ext cx="2839428" cy="50503"/>
          </a:xfrm>
          <a:prstGeom prst="rect">
            <a:avLst/>
          </a:prstGeom>
          <a:solidFill>
            <a:srgbClr val="97BCC7"/>
          </a:solidFill>
        </p:spPr>
      </p:sp>
      <p:sp>
        <p:nvSpPr>
          <p:cNvPr id="10" name="AutoShape 10"/>
          <p:cNvSpPr/>
          <p:nvPr/>
        </p:nvSpPr>
        <p:spPr>
          <a:xfrm rot="-2700000">
            <a:off x="18073201" y="751528"/>
            <a:ext cx="43907" cy="3580261"/>
          </a:xfrm>
          <a:prstGeom prst="rect">
            <a:avLst/>
          </a:prstGeom>
          <a:solidFill>
            <a:srgbClr val="F8FBFD"/>
          </a:solidFill>
        </p:spPr>
      </p:sp>
      <p:grpSp>
        <p:nvGrpSpPr>
          <p:cNvPr id="11" name="Group 11"/>
          <p:cNvGrpSpPr/>
          <p:nvPr/>
        </p:nvGrpSpPr>
        <p:grpSpPr>
          <a:xfrm rot="5400000">
            <a:off x="9228327" y="843464"/>
            <a:ext cx="34013" cy="1869783"/>
            <a:chOff x="0" y="0"/>
            <a:chExt cx="12543" cy="689528"/>
          </a:xfrm>
        </p:grpSpPr>
        <p:sp>
          <p:nvSpPr>
            <p:cNvPr id="12" name="Freeform 12"/>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FFFFFF"/>
            </a:solidFill>
          </p:spPr>
        </p:sp>
        <p:sp>
          <p:nvSpPr>
            <p:cNvPr id="13" name="TextBox 13"/>
            <p:cNvSpPr txBox="1"/>
            <p:nvPr/>
          </p:nvSpPr>
          <p:spPr>
            <a:xfrm>
              <a:off x="0" y="-19050"/>
              <a:ext cx="12543" cy="708578"/>
            </a:xfrm>
            <a:prstGeom prst="rect">
              <a:avLst/>
            </a:prstGeom>
          </p:spPr>
          <p:txBody>
            <a:bodyPr lIns="50800" tIns="50800" rIns="50800" bIns="50800" rtlCol="0" anchor="ctr"/>
            <a:lstStyle/>
            <a:p>
              <a:pPr algn="ctr">
                <a:lnSpc>
                  <a:spcPts val="2859"/>
                </a:lnSpc>
              </a:pPr>
              <a:endParaRPr/>
            </a:p>
          </p:txBody>
        </p:sp>
      </p:grpSp>
      <p:sp>
        <p:nvSpPr>
          <p:cNvPr id="14" name="Freeform 14"/>
          <p:cNvSpPr/>
          <p:nvPr/>
        </p:nvSpPr>
        <p:spPr>
          <a:xfrm>
            <a:off x="8462288" y="255825"/>
            <a:ext cx="1566090" cy="1545751"/>
          </a:xfrm>
          <a:custGeom>
            <a:avLst/>
            <a:gdLst/>
            <a:ahLst/>
            <a:cxnLst/>
            <a:rect l="l" t="t" r="r" b="b"/>
            <a:pathLst>
              <a:path w="1566090" h="1545751">
                <a:moveTo>
                  <a:pt x="0" y="0"/>
                </a:moveTo>
                <a:lnTo>
                  <a:pt x="1566090" y="0"/>
                </a:lnTo>
                <a:lnTo>
                  <a:pt x="1566090" y="1545750"/>
                </a:lnTo>
                <a:lnTo>
                  <a:pt x="0" y="1545750"/>
                </a:lnTo>
                <a:lnTo>
                  <a:pt x="0" y="0"/>
                </a:lnTo>
                <a:close/>
              </a:path>
            </a:pathLst>
          </a:custGeom>
          <a:blipFill>
            <a:blip r:embed="rId2"/>
            <a:stretch>
              <a:fillRect l="-29763" t="-23851" r="-29680" b="-37690"/>
            </a:stretch>
          </a:blipFill>
        </p:spPr>
      </p:sp>
      <p:sp>
        <p:nvSpPr>
          <p:cNvPr id="16" name="TextBox 16"/>
          <p:cNvSpPr txBox="1"/>
          <p:nvPr/>
        </p:nvSpPr>
        <p:spPr>
          <a:xfrm>
            <a:off x="597977" y="2209339"/>
            <a:ext cx="16661323" cy="997744"/>
          </a:xfrm>
          <a:prstGeom prst="rect">
            <a:avLst/>
          </a:prstGeom>
        </p:spPr>
        <p:txBody>
          <a:bodyPr lIns="0" tIns="0" rIns="0" bIns="0" rtlCol="0" anchor="t">
            <a:spAutoFit/>
          </a:bodyPr>
          <a:lstStyle/>
          <a:p>
            <a:pPr algn="ctr">
              <a:lnSpc>
                <a:spcPts val="7800"/>
              </a:lnSpc>
            </a:pPr>
            <a:r>
              <a:rPr lang="en-US" sz="6500" b="1" spc="-65" dirty="0" smtClean="0">
                <a:solidFill>
                  <a:srgbClr val="F8FBFD"/>
                </a:solidFill>
                <a:latin typeface="Montserrat Classic Bold"/>
                <a:ea typeface="Montserrat Classic Bold"/>
                <a:cs typeface="Montserrat Classic Bold"/>
                <a:sym typeface="Montserrat Classic Bold"/>
              </a:rPr>
              <a:t>Servicio a la </a:t>
            </a:r>
            <a:r>
              <a:rPr lang="en-US" sz="6500" b="1" spc="-65" dirty="0">
                <a:solidFill>
                  <a:srgbClr val="F8FBFD"/>
                </a:solidFill>
                <a:latin typeface="Montserrat Classic Bold"/>
                <a:ea typeface="Montserrat Classic Bold"/>
                <a:cs typeface="Montserrat Classic Bold"/>
                <a:sym typeface="Montserrat Classic Bold"/>
              </a:rPr>
              <a:t>C</a:t>
            </a:r>
            <a:r>
              <a:rPr lang="en-US" sz="6500" b="1" spc="-65" dirty="0" smtClean="0">
                <a:solidFill>
                  <a:srgbClr val="F8FBFD"/>
                </a:solidFill>
                <a:latin typeface="Montserrat Classic Bold"/>
                <a:ea typeface="Montserrat Classic Bold"/>
                <a:cs typeface="Montserrat Classic Bold"/>
                <a:sym typeface="Montserrat Classic Bold"/>
              </a:rPr>
              <a:t>iudadanía</a:t>
            </a:r>
            <a:endParaRPr lang="en-US" sz="6500" b="1" spc="-65" dirty="0">
              <a:solidFill>
                <a:srgbClr val="F8FBFD"/>
              </a:solidFill>
              <a:latin typeface="Montserrat Classic Bold"/>
              <a:ea typeface="Montserrat Classic Bold"/>
              <a:cs typeface="Montserrat Classic Bold"/>
              <a:sym typeface="Montserrat Classic Bold"/>
            </a:endParaRPr>
          </a:p>
        </p:txBody>
      </p:sp>
      <p:sp>
        <p:nvSpPr>
          <p:cNvPr id="18" name="TextBox 18"/>
          <p:cNvSpPr txBox="1"/>
          <p:nvPr/>
        </p:nvSpPr>
        <p:spPr>
          <a:xfrm>
            <a:off x="407477" y="5098511"/>
            <a:ext cx="4689336" cy="1154162"/>
          </a:xfrm>
          <a:prstGeom prst="rect">
            <a:avLst/>
          </a:prstGeom>
        </p:spPr>
        <p:txBody>
          <a:bodyPr lIns="0" tIns="0" rIns="0" bIns="0" rtlCol="0" anchor="t">
            <a:spAutoFit/>
          </a:bodyPr>
          <a:lstStyle/>
          <a:p>
            <a:pPr algn="ctr">
              <a:lnSpc>
                <a:spcPts val="4479"/>
              </a:lnSpc>
            </a:pPr>
            <a:r>
              <a:rPr lang="en-US" sz="3199" b="1" spc="223" dirty="0" err="1" smtClean="0">
                <a:solidFill>
                  <a:srgbClr val="97BCC7"/>
                </a:solidFill>
                <a:latin typeface="Montserrat Classic Bold"/>
                <a:ea typeface="Montserrat Classic Bold"/>
                <a:cs typeface="Montserrat Classic Bold"/>
                <a:sym typeface="Montserrat Classic Bold"/>
              </a:rPr>
              <a:t>Satisfacción</a:t>
            </a:r>
            <a:r>
              <a:rPr lang="en-US" sz="3199" b="1" spc="223" dirty="0" smtClean="0">
                <a:solidFill>
                  <a:srgbClr val="97BCC7"/>
                </a:solidFill>
                <a:latin typeface="Montserrat Classic Bold"/>
                <a:ea typeface="Montserrat Classic Bold"/>
                <a:cs typeface="Montserrat Classic Bold"/>
                <a:sym typeface="Montserrat Classic Bold"/>
              </a:rPr>
              <a:t> </a:t>
            </a:r>
          </a:p>
          <a:p>
            <a:pPr algn="ctr">
              <a:lnSpc>
                <a:spcPts val="4479"/>
              </a:lnSpc>
            </a:pPr>
            <a:r>
              <a:rPr lang="en-US" sz="3199" b="1" spc="223" dirty="0" smtClean="0">
                <a:solidFill>
                  <a:srgbClr val="97BCC7"/>
                </a:solidFill>
                <a:latin typeface="Montserrat Classic Bold"/>
                <a:ea typeface="Montserrat Classic Bold"/>
                <a:cs typeface="Montserrat Classic Bold"/>
                <a:sym typeface="Montserrat Classic Bold"/>
              </a:rPr>
              <a:t>con el Servicio</a:t>
            </a:r>
            <a:endParaRPr lang="en-US" sz="3199" b="1" spc="223" dirty="0">
              <a:solidFill>
                <a:srgbClr val="97BCC7"/>
              </a:solidFill>
              <a:latin typeface="Montserrat Classic Bold"/>
              <a:ea typeface="Montserrat Classic Bold"/>
              <a:cs typeface="Montserrat Classic Bold"/>
              <a:sym typeface="Montserrat Classic Bold"/>
            </a:endParaRPr>
          </a:p>
        </p:txBody>
      </p:sp>
      <p:sp>
        <p:nvSpPr>
          <p:cNvPr id="19" name="TextBox 19"/>
          <p:cNvSpPr txBox="1"/>
          <p:nvPr/>
        </p:nvSpPr>
        <p:spPr>
          <a:xfrm>
            <a:off x="5264179" y="5026132"/>
            <a:ext cx="4006983" cy="1089465"/>
          </a:xfrm>
          <a:prstGeom prst="rect">
            <a:avLst/>
          </a:prstGeom>
        </p:spPr>
        <p:txBody>
          <a:bodyPr lIns="0" tIns="0" rIns="0" bIns="0" rtlCol="0" anchor="t">
            <a:spAutoFit/>
          </a:bodyPr>
          <a:lstStyle/>
          <a:p>
            <a:pPr algn="ctr">
              <a:lnSpc>
                <a:spcPts val="4479"/>
              </a:lnSpc>
            </a:pPr>
            <a:r>
              <a:rPr lang="en-US" sz="3199" b="1" spc="223" dirty="0" smtClean="0">
                <a:solidFill>
                  <a:srgbClr val="97BCC7"/>
                </a:solidFill>
                <a:latin typeface="Montserrat Classic Bold"/>
                <a:ea typeface="Montserrat Classic Bold"/>
                <a:cs typeface="Montserrat Classic Bold"/>
                <a:sym typeface="Montserrat Classic Bold"/>
              </a:rPr>
              <a:t>Acceso </a:t>
            </a:r>
          </a:p>
          <a:p>
            <a:pPr algn="ctr">
              <a:lnSpc>
                <a:spcPts val="4479"/>
              </a:lnSpc>
            </a:pPr>
            <a:r>
              <a:rPr lang="en-US" sz="3199" b="1" spc="223" dirty="0" smtClean="0">
                <a:solidFill>
                  <a:srgbClr val="97BCC7"/>
                </a:solidFill>
                <a:latin typeface="Montserrat Classic Bold"/>
                <a:ea typeface="Montserrat Classic Bold"/>
                <a:cs typeface="Montserrat Classic Bold"/>
                <a:sym typeface="Montserrat Classic Bold"/>
              </a:rPr>
              <a:t>a la Información</a:t>
            </a:r>
            <a:endParaRPr lang="en-US" sz="3199" b="1" spc="223" dirty="0">
              <a:solidFill>
                <a:srgbClr val="97BCC7"/>
              </a:solidFill>
              <a:latin typeface="Montserrat Classic Bold"/>
              <a:ea typeface="Montserrat Classic Bold"/>
              <a:cs typeface="Montserrat Classic Bold"/>
              <a:sym typeface="Montserrat Classic Bold"/>
            </a:endParaRPr>
          </a:p>
        </p:txBody>
      </p:sp>
      <p:sp>
        <p:nvSpPr>
          <p:cNvPr id="20" name="TextBox 20"/>
          <p:cNvSpPr txBox="1"/>
          <p:nvPr/>
        </p:nvSpPr>
        <p:spPr>
          <a:xfrm>
            <a:off x="9294296" y="5098511"/>
            <a:ext cx="4310303" cy="512384"/>
          </a:xfrm>
          <a:prstGeom prst="rect">
            <a:avLst/>
          </a:prstGeom>
        </p:spPr>
        <p:txBody>
          <a:bodyPr lIns="0" tIns="0" rIns="0" bIns="0" rtlCol="0" anchor="t">
            <a:spAutoFit/>
          </a:bodyPr>
          <a:lstStyle/>
          <a:p>
            <a:pPr algn="ctr">
              <a:lnSpc>
                <a:spcPts val="4479"/>
              </a:lnSpc>
            </a:pPr>
            <a:r>
              <a:rPr lang="en-US" sz="3199" b="1" spc="223" dirty="0" err="1" smtClean="0">
                <a:solidFill>
                  <a:srgbClr val="97BCC7"/>
                </a:solidFill>
                <a:latin typeface="Montserrat Classic Bold"/>
                <a:ea typeface="Montserrat Classic Bold"/>
                <a:cs typeface="Montserrat Classic Bold"/>
                <a:sym typeface="Montserrat Classic Bold"/>
              </a:rPr>
              <a:t>Sistemas</a:t>
            </a:r>
            <a:r>
              <a:rPr lang="en-US" sz="3199" b="1" spc="223" dirty="0" smtClean="0">
                <a:solidFill>
                  <a:srgbClr val="97BCC7"/>
                </a:solidFill>
                <a:latin typeface="Montserrat Classic Bold"/>
                <a:ea typeface="Montserrat Classic Bold"/>
                <a:cs typeface="Montserrat Classic Bold"/>
                <a:sym typeface="Montserrat Classic Bold"/>
              </a:rPr>
              <a:t> QR&amp;S</a:t>
            </a:r>
            <a:endParaRPr lang="en-US" sz="3199" b="1" spc="223" dirty="0">
              <a:solidFill>
                <a:srgbClr val="97BCC7"/>
              </a:solidFill>
              <a:latin typeface="Montserrat Classic Bold"/>
              <a:ea typeface="Montserrat Classic Bold"/>
              <a:cs typeface="Montserrat Classic Bold"/>
              <a:sym typeface="Montserrat Classic Bold"/>
            </a:endParaRPr>
          </a:p>
        </p:txBody>
      </p:sp>
      <p:sp>
        <p:nvSpPr>
          <p:cNvPr id="21" name="TextBox 21"/>
          <p:cNvSpPr txBox="1"/>
          <p:nvPr/>
        </p:nvSpPr>
        <p:spPr>
          <a:xfrm>
            <a:off x="13795099" y="5098511"/>
            <a:ext cx="3905650" cy="1154162"/>
          </a:xfrm>
          <a:prstGeom prst="rect">
            <a:avLst/>
          </a:prstGeom>
        </p:spPr>
        <p:txBody>
          <a:bodyPr lIns="0" tIns="0" rIns="0" bIns="0" rtlCol="0" anchor="t">
            <a:spAutoFit/>
          </a:bodyPr>
          <a:lstStyle/>
          <a:p>
            <a:pPr algn="ctr">
              <a:lnSpc>
                <a:spcPts val="4479"/>
              </a:lnSpc>
            </a:pPr>
            <a:r>
              <a:rPr lang="en-US" sz="3199" b="1" spc="223" dirty="0" smtClean="0">
                <a:solidFill>
                  <a:srgbClr val="97BCC7"/>
                </a:solidFill>
                <a:latin typeface="Montserrat Classic Bold"/>
                <a:ea typeface="Montserrat Classic Bold"/>
                <a:cs typeface="Montserrat Classic Bold"/>
                <a:sym typeface="Montserrat Classic Bold"/>
              </a:rPr>
              <a:t>Portal de Transparencia</a:t>
            </a:r>
            <a:endParaRPr lang="en-US" sz="3199" b="1" spc="223" dirty="0">
              <a:solidFill>
                <a:srgbClr val="97BCC7"/>
              </a:solidFill>
              <a:latin typeface="Montserrat Classic Bold"/>
              <a:ea typeface="Montserrat Classic Bold"/>
              <a:cs typeface="Montserrat Classic Bold"/>
              <a:sym typeface="Montserrat Classic Bold"/>
            </a:endParaRPr>
          </a:p>
        </p:txBody>
      </p:sp>
      <p:sp>
        <p:nvSpPr>
          <p:cNvPr id="22" name="TextBox 15"/>
          <p:cNvSpPr txBox="1"/>
          <p:nvPr/>
        </p:nvSpPr>
        <p:spPr>
          <a:xfrm>
            <a:off x="831202" y="6395201"/>
            <a:ext cx="3879045" cy="1185453"/>
          </a:xfrm>
          <a:prstGeom prst="rect">
            <a:avLst/>
          </a:prstGeom>
        </p:spPr>
        <p:txBody>
          <a:bodyPr wrap="square" lIns="0" tIns="0" rIns="0" bIns="0" rtlCol="0" anchor="t">
            <a:spAutoFit/>
          </a:bodyPr>
          <a:lstStyle/>
          <a:p>
            <a:pPr marL="469900" marR="5080" lvl="0" indent="-457200">
              <a:lnSpc>
                <a:spcPct val="127000"/>
              </a:lnSpc>
              <a:spcBef>
                <a:spcPts val="100"/>
              </a:spcBef>
              <a:buFont typeface="Wingdings" panose="05000000000000000000" pitchFamily="2" charset="2"/>
              <a:buChar char="§"/>
              <a:defRPr/>
            </a:pPr>
            <a:r>
              <a:rPr lang="es-ES" sz="2000" b="1" spc="18" dirty="0">
                <a:solidFill>
                  <a:schemeClr val="bg1"/>
                </a:solidFill>
                <a:latin typeface="Montserrat Light"/>
                <a:ea typeface="Montserrat Light"/>
                <a:cs typeface="Montserrat Light"/>
              </a:rPr>
              <a:t>Carta Compromiso.</a:t>
            </a:r>
          </a:p>
          <a:p>
            <a:pPr marL="469900" marR="5080" lvl="0" indent="-457200">
              <a:lnSpc>
                <a:spcPct val="127000"/>
              </a:lnSpc>
              <a:spcBef>
                <a:spcPts val="100"/>
              </a:spcBef>
              <a:buFont typeface="Wingdings" panose="05000000000000000000" pitchFamily="2" charset="2"/>
              <a:buChar char="§"/>
              <a:defRPr/>
            </a:pPr>
            <a:r>
              <a:rPr lang="es-ES" sz="2000" b="1" spc="18" dirty="0">
                <a:solidFill>
                  <a:schemeClr val="bg1"/>
                </a:solidFill>
                <a:latin typeface="Montserrat Light"/>
                <a:ea typeface="Montserrat Light"/>
                <a:cs typeface="Montserrat Light"/>
              </a:rPr>
              <a:t>Encuestas de satisfacción a nivel interno y  externo</a:t>
            </a:r>
            <a:r>
              <a:rPr lang="es-ES" sz="2000" b="1" spc="18" dirty="0" smtClean="0">
                <a:solidFill>
                  <a:schemeClr val="bg1"/>
                </a:solidFill>
                <a:latin typeface="Montserrat Light"/>
                <a:ea typeface="Montserrat Light"/>
                <a:cs typeface="Montserrat Light"/>
              </a:rPr>
              <a:t>. </a:t>
            </a:r>
            <a:endParaRPr lang="en-US" sz="2000" b="1" spc="18" dirty="0">
              <a:solidFill>
                <a:schemeClr val="bg1"/>
              </a:solidFill>
              <a:latin typeface="Montserrat Light"/>
              <a:ea typeface="Montserrat Light"/>
              <a:cs typeface="Montserrat Light"/>
              <a:sym typeface="Montserrat Light"/>
            </a:endParaRPr>
          </a:p>
        </p:txBody>
      </p:sp>
      <p:sp>
        <p:nvSpPr>
          <p:cNvPr id="23" name="TextBox 18"/>
          <p:cNvSpPr txBox="1"/>
          <p:nvPr/>
        </p:nvSpPr>
        <p:spPr>
          <a:xfrm>
            <a:off x="5663247" y="6353424"/>
            <a:ext cx="3607915" cy="1436291"/>
          </a:xfrm>
          <a:prstGeom prst="rect">
            <a:avLst/>
          </a:prstGeom>
        </p:spPr>
        <p:txBody>
          <a:bodyPr wrap="square" lIns="0" tIns="0" rIns="0" bIns="0" rtlCol="0" anchor="t">
            <a:spAutoFit/>
          </a:bodyPr>
          <a:lstStyle/>
          <a:p>
            <a:pPr marL="342900" indent="-342900">
              <a:lnSpc>
                <a:spcPts val="2808"/>
              </a:lnSpc>
              <a:buFont typeface="Wingdings" panose="05000000000000000000" pitchFamily="2" charset="2"/>
              <a:buChar char="§"/>
              <a:defRPr/>
            </a:pPr>
            <a:r>
              <a:rPr lang="en-US" sz="2000" b="1" spc="18" dirty="0">
                <a:solidFill>
                  <a:schemeClr val="bg1"/>
                </a:solidFill>
                <a:latin typeface="Montserrat Light"/>
                <a:ea typeface="Montserrat Light"/>
                <a:cs typeface="Montserrat Light"/>
                <a:sym typeface="Montserrat Light"/>
              </a:rPr>
              <a:t>Solicitudes </a:t>
            </a:r>
            <a:r>
              <a:rPr lang="en-US" sz="2000" b="1" spc="18" dirty="0" err="1">
                <a:solidFill>
                  <a:schemeClr val="bg1"/>
                </a:solidFill>
                <a:latin typeface="Montserrat Light"/>
                <a:ea typeface="Montserrat Light"/>
                <a:cs typeface="Montserrat Light"/>
                <a:sym typeface="Montserrat Light"/>
              </a:rPr>
              <a:t>atendidas</a:t>
            </a:r>
            <a:r>
              <a:rPr lang="en-US" sz="2000" b="1" spc="18" dirty="0">
                <a:solidFill>
                  <a:schemeClr val="bg1"/>
                </a:solidFill>
                <a:latin typeface="Montserrat Light"/>
                <a:ea typeface="Montserrat Light"/>
                <a:cs typeface="Montserrat Light"/>
                <a:sym typeface="Montserrat Light"/>
              </a:rPr>
              <a:t> a </a:t>
            </a:r>
            <a:r>
              <a:rPr lang="en-US" sz="2000" b="1" spc="18" dirty="0" err="1">
                <a:solidFill>
                  <a:schemeClr val="bg1"/>
                </a:solidFill>
                <a:latin typeface="Montserrat Light"/>
                <a:ea typeface="Montserrat Light"/>
                <a:cs typeface="Montserrat Light"/>
                <a:sym typeface="Montserrat Light"/>
              </a:rPr>
              <a:t>través</a:t>
            </a:r>
            <a:r>
              <a:rPr lang="en-US" sz="2000" b="1" spc="18" dirty="0">
                <a:solidFill>
                  <a:schemeClr val="bg1"/>
                </a:solidFill>
                <a:latin typeface="Montserrat Light"/>
                <a:ea typeface="Montserrat Light"/>
                <a:cs typeface="Montserrat Light"/>
                <a:sym typeface="Montserrat Light"/>
              </a:rPr>
              <a:t> de la OAI</a:t>
            </a:r>
            <a:r>
              <a:rPr lang="en-US" sz="2000" b="1" spc="18" dirty="0" smtClean="0">
                <a:solidFill>
                  <a:schemeClr val="bg1"/>
                </a:solidFill>
                <a:latin typeface="Montserrat Light"/>
                <a:ea typeface="Montserrat Light"/>
                <a:cs typeface="Montserrat Light"/>
                <a:sym typeface="Montserrat Light"/>
              </a:rPr>
              <a:t>.</a:t>
            </a:r>
          </a:p>
          <a:p>
            <a:pPr marL="342900" indent="-342900">
              <a:lnSpc>
                <a:spcPts val="2808"/>
              </a:lnSpc>
              <a:buFont typeface="Wingdings" panose="05000000000000000000" pitchFamily="2" charset="2"/>
              <a:buChar char="§"/>
              <a:defRPr/>
            </a:pPr>
            <a:r>
              <a:rPr lang="en-US" sz="2000" b="1" spc="18" dirty="0" err="1" smtClean="0">
                <a:solidFill>
                  <a:schemeClr val="bg1"/>
                </a:solidFill>
                <a:latin typeface="Montserrat Light"/>
                <a:ea typeface="Montserrat Light"/>
                <a:cs typeface="Montserrat Light"/>
                <a:sym typeface="Montserrat Light"/>
              </a:rPr>
              <a:t>Resultados</a:t>
            </a:r>
            <a:r>
              <a:rPr lang="en-US" sz="2000" b="1" spc="18" dirty="0" smtClean="0">
                <a:solidFill>
                  <a:schemeClr val="bg1"/>
                </a:solidFill>
                <a:latin typeface="Montserrat Light"/>
                <a:ea typeface="Montserrat Light"/>
                <a:cs typeface="Montserrat Light"/>
                <a:sym typeface="Montserrat Light"/>
              </a:rPr>
              <a:t> del SAIP.</a:t>
            </a:r>
            <a:endParaRPr lang="en-US" sz="2000" b="1" spc="18" dirty="0">
              <a:solidFill>
                <a:schemeClr val="bg1"/>
              </a:solidFill>
              <a:latin typeface="Montserrat Light"/>
              <a:ea typeface="Montserrat Light"/>
              <a:cs typeface="Montserrat Light"/>
              <a:sym typeface="Montserrat Light"/>
            </a:endParaRPr>
          </a:p>
          <a:p>
            <a:pPr marL="285750" marR="0" lvl="0" indent="-285750" defTabSz="914400" rtl="0" eaLnBrk="1" fontAlgn="auto" latinLnBrk="0" hangingPunct="1">
              <a:lnSpc>
                <a:spcPts val="2808"/>
              </a:lnSpc>
              <a:spcBef>
                <a:spcPts val="0"/>
              </a:spcBef>
              <a:spcAft>
                <a:spcPts val="0"/>
              </a:spcAft>
              <a:buClrTx/>
              <a:buSzTx/>
              <a:buFont typeface="Arial" panose="020B0604020202020204" pitchFamily="34" charset="0"/>
              <a:buChar char="•"/>
              <a:tabLst/>
              <a:defRPr/>
            </a:pPr>
            <a:endParaRPr lang="en-US" sz="2000" b="1" spc="18" dirty="0">
              <a:solidFill>
                <a:schemeClr val="bg1"/>
              </a:solidFill>
              <a:latin typeface="Montserrat Light"/>
              <a:ea typeface="Montserrat Light"/>
              <a:cs typeface="Montserrat Light"/>
              <a:sym typeface="Montserrat Light"/>
            </a:endParaRPr>
          </a:p>
        </p:txBody>
      </p:sp>
      <p:sp>
        <p:nvSpPr>
          <p:cNvPr id="24" name="TextBox 21"/>
          <p:cNvSpPr txBox="1"/>
          <p:nvPr/>
        </p:nvSpPr>
        <p:spPr>
          <a:xfrm>
            <a:off x="9871360" y="6374209"/>
            <a:ext cx="3872283" cy="1436291"/>
          </a:xfrm>
          <a:prstGeom prst="rect">
            <a:avLst/>
          </a:prstGeom>
        </p:spPr>
        <p:txBody>
          <a:bodyPr wrap="square" lIns="0" tIns="0" rIns="0" bIns="0" rtlCol="0" anchor="t">
            <a:spAutoFit/>
          </a:bodyPr>
          <a:lstStyle/>
          <a:p>
            <a:pPr marL="342900" marR="0" lvl="0" indent="-342900" defTabSz="914400" rtl="0" eaLnBrk="1" fontAlgn="auto" latinLnBrk="0" hangingPunct="1">
              <a:lnSpc>
                <a:spcPts val="2808"/>
              </a:lnSpc>
              <a:spcBef>
                <a:spcPts val="0"/>
              </a:spcBef>
              <a:spcAft>
                <a:spcPts val="0"/>
              </a:spcAft>
              <a:buClrTx/>
              <a:buSzTx/>
              <a:buFont typeface="Wingdings" panose="05000000000000000000" pitchFamily="2" charset="2"/>
              <a:buChar char="§"/>
              <a:tabLst/>
              <a:defRPr/>
            </a:pPr>
            <a:r>
              <a:rPr lang="en-US" sz="2000" b="1" spc="18" dirty="0" err="1">
                <a:solidFill>
                  <a:schemeClr val="bg1"/>
                </a:solidFill>
                <a:latin typeface="Montserrat Light"/>
                <a:ea typeface="Montserrat Light"/>
                <a:cs typeface="Montserrat Light"/>
                <a:sym typeface="Montserrat Light"/>
              </a:rPr>
              <a:t>Casos</a:t>
            </a:r>
            <a:r>
              <a:rPr lang="en-US" sz="2000" b="1" spc="18" dirty="0">
                <a:solidFill>
                  <a:schemeClr val="bg1"/>
                </a:solidFill>
                <a:latin typeface="Montserrat Light"/>
                <a:ea typeface="Montserrat Light"/>
                <a:cs typeface="Montserrat Light"/>
                <a:sym typeface="Montserrat Light"/>
              </a:rPr>
              <a:t> </a:t>
            </a:r>
            <a:r>
              <a:rPr lang="en-US" sz="2000" b="1" spc="18" dirty="0" err="1">
                <a:solidFill>
                  <a:schemeClr val="bg1"/>
                </a:solidFill>
                <a:latin typeface="Montserrat Light"/>
                <a:ea typeface="Montserrat Light"/>
                <a:cs typeface="Montserrat Light"/>
                <a:sym typeface="Montserrat Light"/>
              </a:rPr>
              <a:t>recibidos</a:t>
            </a:r>
            <a:r>
              <a:rPr lang="en-US" sz="2000" b="1" spc="18" dirty="0">
                <a:solidFill>
                  <a:schemeClr val="bg1"/>
                </a:solidFill>
                <a:latin typeface="Montserrat Light"/>
                <a:ea typeface="Montserrat Light"/>
                <a:cs typeface="Montserrat Light"/>
                <a:sym typeface="Montserrat Light"/>
              </a:rPr>
              <a:t>.</a:t>
            </a:r>
          </a:p>
          <a:p>
            <a:pPr marL="342900" marR="0" lvl="0" indent="-342900" defTabSz="914400" rtl="0" eaLnBrk="1" fontAlgn="auto" latinLnBrk="0" hangingPunct="1">
              <a:lnSpc>
                <a:spcPts val="2808"/>
              </a:lnSpc>
              <a:spcBef>
                <a:spcPts val="0"/>
              </a:spcBef>
              <a:spcAft>
                <a:spcPts val="0"/>
              </a:spcAft>
              <a:buClrTx/>
              <a:buSzTx/>
              <a:buFont typeface="Wingdings" panose="05000000000000000000" pitchFamily="2" charset="2"/>
              <a:buChar char="§"/>
              <a:tabLst/>
              <a:defRPr/>
            </a:pPr>
            <a:r>
              <a:rPr lang="en-US" sz="2000" b="1" spc="18" dirty="0" err="1">
                <a:solidFill>
                  <a:schemeClr val="bg1"/>
                </a:solidFill>
                <a:latin typeface="Montserrat Light"/>
                <a:ea typeface="Montserrat Light"/>
                <a:cs typeface="Montserrat Light"/>
                <a:sym typeface="Montserrat Light"/>
              </a:rPr>
              <a:t>Tipos</a:t>
            </a:r>
            <a:r>
              <a:rPr lang="en-US" sz="2000" b="1" spc="18" dirty="0">
                <a:solidFill>
                  <a:schemeClr val="bg1"/>
                </a:solidFill>
                <a:latin typeface="Montserrat Light"/>
                <a:ea typeface="Montserrat Light"/>
                <a:cs typeface="Montserrat Light"/>
                <a:sym typeface="Montserrat Light"/>
              </a:rPr>
              <a:t>.</a:t>
            </a:r>
          </a:p>
          <a:p>
            <a:pPr marL="342900" marR="0" lvl="0" indent="-342900" defTabSz="914400" rtl="0" eaLnBrk="1" fontAlgn="auto" latinLnBrk="0" hangingPunct="1">
              <a:lnSpc>
                <a:spcPts val="2808"/>
              </a:lnSpc>
              <a:spcBef>
                <a:spcPts val="0"/>
              </a:spcBef>
              <a:spcAft>
                <a:spcPts val="0"/>
              </a:spcAft>
              <a:buClrTx/>
              <a:buSzTx/>
              <a:buFont typeface="Wingdings" panose="05000000000000000000" pitchFamily="2" charset="2"/>
              <a:buChar char="§"/>
              <a:tabLst/>
              <a:defRPr/>
            </a:pPr>
            <a:r>
              <a:rPr lang="en-US" sz="2000" b="1" spc="18" dirty="0" err="1">
                <a:solidFill>
                  <a:schemeClr val="bg1"/>
                </a:solidFill>
                <a:latin typeface="Montserrat Light"/>
                <a:ea typeface="Montserrat Light"/>
                <a:cs typeface="Montserrat Light"/>
                <a:sym typeface="Montserrat Light"/>
              </a:rPr>
              <a:t>Motivos</a:t>
            </a:r>
            <a:r>
              <a:rPr lang="en-US" sz="2000" b="1" spc="18" dirty="0">
                <a:solidFill>
                  <a:schemeClr val="bg1"/>
                </a:solidFill>
                <a:latin typeface="Montserrat Light"/>
                <a:ea typeface="Montserrat Light"/>
                <a:cs typeface="Montserrat Light"/>
                <a:sym typeface="Montserrat Light"/>
              </a:rPr>
              <a:t>.</a:t>
            </a:r>
          </a:p>
          <a:p>
            <a:pPr marL="342900" marR="0" lvl="0" indent="-342900" defTabSz="914400" rtl="0" eaLnBrk="1" fontAlgn="auto" latinLnBrk="0" hangingPunct="1">
              <a:lnSpc>
                <a:spcPts val="2808"/>
              </a:lnSpc>
              <a:spcBef>
                <a:spcPts val="0"/>
              </a:spcBef>
              <a:spcAft>
                <a:spcPts val="0"/>
              </a:spcAft>
              <a:buClrTx/>
              <a:buSzTx/>
              <a:buFont typeface="Wingdings" panose="05000000000000000000" pitchFamily="2" charset="2"/>
              <a:buChar char="§"/>
              <a:tabLst/>
              <a:defRPr/>
            </a:pPr>
            <a:r>
              <a:rPr lang="en-US" sz="2000" b="1" spc="18" dirty="0" err="1">
                <a:solidFill>
                  <a:schemeClr val="bg1"/>
                </a:solidFill>
                <a:latin typeface="Montserrat Light"/>
                <a:ea typeface="Montserrat Light"/>
                <a:cs typeface="Montserrat Light"/>
                <a:sym typeface="Montserrat Light"/>
              </a:rPr>
              <a:t>Cumplimiento</a:t>
            </a:r>
            <a:r>
              <a:rPr lang="en-US" sz="2000" b="1" spc="18" dirty="0">
                <a:solidFill>
                  <a:schemeClr val="bg1"/>
                </a:solidFill>
                <a:latin typeface="Montserrat Light"/>
                <a:ea typeface="Montserrat Light"/>
                <a:cs typeface="Montserrat Light"/>
                <a:sym typeface="Montserrat Light"/>
              </a:rPr>
              <a:t> de </a:t>
            </a:r>
            <a:r>
              <a:rPr lang="en-US" sz="2000" b="1" spc="18" dirty="0" err="1">
                <a:solidFill>
                  <a:schemeClr val="bg1"/>
                </a:solidFill>
                <a:latin typeface="Montserrat Light"/>
                <a:ea typeface="Montserrat Light"/>
                <a:cs typeface="Montserrat Light"/>
                <a:sym typeface="Montserrat Light"/>
              </a:rPr>
              <a:t>plazos</a:t>
            </a:r>
            <a:r>
              <a:rPr lang="en-US" sz="2000" b="1" spc="18" dirty="0" smtClean="0">
                <a:solidFill>
                  <a:schemeClr val="bg1"/>
                </a:solidFill>
                <a:latin typeface="Montserrat Light"/>
                <a:ea typeface="Montserrat Light"/>
                <a:cs typeface="Montserrat Light"/>
                <a:sym typeface="Montserrat Light"/>
              </a:rPr>
              <a:t>.</a:t>
            </a:r>
            <a:endParaRPr kumimoji="0" lang="en-US" sz="2000" b="1" i="0" u="none" strike="noStrike" kern="1200" cap="none" spc="18" normalizeH="0" baseline="0" noProof="0" dirty="0" smtClean="0">
              <a:ln>
                <a:noFill/>
              </a:ln>
              <a:solidFill>
                <a:schemeClr val="bg1"/>
              </a:solidFill>
              <a:effectLst/>
              <a:uLnTx/>
              <a:uFillTx/>
              <a:latin typeface="Montserrat Light"/>
              <a:ea typeface="Montserrat Light"/>
              <a:cs typeface="Montserrat Light"/>
              <a:sym typeface="Montserrat Light"/>
            </a:endParaRPr>
          </a:p>
        </p:txBody>
      </p:sp>
      <p:sp>
        <p:nvSpPr>
          <p:cNvPr id="25" name="TextBox 28"/>
          <p:cNvSpPr txBox="1"/>
          <p:nvPr/>
        </p:nvSpPr>
        <p:spPr>
          <a:xfrm>
            <a:off x="14107236" y="6495180"/>
            <a:ext cx="3995175" cy="678134"/>
          </a:xfrm>
          <a:prstGeom prst="rect">
            <a:avLst/>
          </a:prstGeom>
        </p:spPr>
        <p:txBody>
          <a:bodyPr lIns="0" tIns="0" rIns="0" bIns="0" rtlCol="0" anchor="t">
            <a:spAutoFit/>
          </a:bodyPr>
          <a:lstStyle/>
          <a:p>
            <a:pPr marL="342900" marR="0" lvl="0" indent="-342900" defTabSz="914400" rtl="0" eaLnBrk="1" fontAlgn="auto" latinLnBrk="0" hangingPunct="1">
              <a:lnSpc>
                <a:spcPts val="2808"/>
              </a:lnSpc>
              <a:spcBef>
                <a:spcPts val="0"/>
              </a:spcBef>
              <a:spcAft>
                <a:spcPts val="0"/>
              </a:spcAft>
              <a:buClrTx/>
              <a:buSzTx/>
              <a:buFont typeface="Wingdings" panose="05000000000000000000" pitchFamily="2" charset="2"/>
              <a:buChar char="§"/>
              <a:tabLst/>
              <a:defRPr/>
            </a:pPr>
            <a:r>
              <a:rPr kumimoji="0" lang="en-US" sz="2000" b="1" i="0" u="none" strike="noStrike" kern="1200" cap="none" spc="18" normalizeH="0" baseline="0" noProof="0" dirty="0" err="1" smtClean="0">
                <a:ln>
                  <a:noFill/>
                </a:ln>
                <a:solidFill>
                  <a:schemeClr val="bg1"/>
                </a:solidFill>
                <a:effectLst/>
                <a:uLnTx/>
                <a:uFillTx/>
                <a:latin typeface="Montserrat Light"/>
                <a:ea typeface="Montserrat Light"/>
                <a:cs typeface="Montserrat Light"/>
                <a:sym typeface="Montserrat Light"/>
              </a:rPr>
              <a:t>Referencia</a:t>
            </a:r>
            <a:r>
              <a:rPr kumimoji="0" lang="en-US" sz="2000" b="1" i="0" u="none" strike="noStrike" kern="1200" cap="none" spc="18" normalizeH="0" noProof="0" dirty="0" smtClean="0">
                <a:ln>
                  <a:noFill/>
                </a:ln>
                <a:solidFill>
                  <a:schemeClr val="bg1"/>
                </a:solidFill>
                <a:effectLst/>
                <a:uLnTx/>
                <a:uFillTx/>
                <a:latin typeface="Montserrat Light"/>
                <a:ea typeface="Montserrat Light"/>
                <a:cs typeface="Montserrat Light"/>
                <a:sym typeface="Montserrat Light"/>
              </a:rPr>
              <a:t> a </a:t>
            </a:r>
            <a:r>
              <a:rPr kumimoji="0" lang="en-US" sz="2000" b="1" i="0" u="none" strike="noStrike" kern="1200" cap="none" spc="18" normalizeH="0" noProof="0" dirty="0" err="1" smtClean="0">
                <a:ln>
                  <a:noFill/>
                </a:ln>
                <a:solidFill>
                  <a:schemeClr val="bg1"/>
                </a:solidFill>
                <a:effectLst/>
                <a:uLnTx/>
                <a:uFillTx/>
                <a:latin typeface="Montserrat Light"/>
                <a:ea typeface="Montserrat Light"/>
                <a:cs typeface="Montserrat Light"/>
                <a:sym typeface="Montserrat Light"/>
              </a:rPr>
              <a:t>accesos</a:t>
            </a:r>
            <a:r>
              <a:rPr kumimoji="0" lang="en-US" sz="2000" b="1" i="0" u="none" strike="noStrike" kern="1200" cap="none" spc="18" normalizeH="0" noProof="0" dirty="0" smtClean="0">
                <a:ln>
                  <a:noFill/>
                </a:ln>
                <a:solidFill>
                  <a:schemeClr val="bg1"/>
                </a:solidFill>
                <a:effectLst/>
                <a:uLnTx/>
                <a:uFillTx/>
                <a:latin typeface="Montserrat Light"/>
                <a:ea typeface="Montserrat Light"/>
                <a:cs typeface="Montserrat Light"/>
                <a:sym typeface="Montserrat Light"/>
              </a:rPr>
              <a:t>  y </a:t>
            </a:r>
            <a:r>
              <a:rPr kumimoji="0" lang="en-US" sz="2000" b="1" i="0" u="none" strike="noStrike" kern="1200" cap="none" spc="18" normalizeH="0" noProof="0" dirty="0" err="1" smtClean="0">
                <a:ln>
                  <a:noFill/>
                </a:ln>
                <a:solidFill>
                  <a:schemeClr val="bg1"/>
                </a:solidFill>
                <a:effectLst/>
                <a:uLnTx/>
                <a:uFillTx/>
                <a:latin typeface="Montserrat Light"/>
                <a:ea typeface="Montserrat Light"/>
                <a:cs typeface="Montserrat Light"/>
                <a:sym typeface="Montserrat Light"/>
              </a:rPr>
              <a:t>publicaciones</a:t>
            </a:r>
            <a:r>
              <a:rPr kumimoji="0" lang="en-US" sz="2000" b="1" i="0" u="none" strike="noStrike" kern="1200" cap="none" spc="18" normalizeH="0" noProof="0" dirty="0" smtClean="0">
                <a:ln>
                  <a:noFill/>
                </a:ln>
                <a:solidFill>
                  <a:schemeClr val="bg1"/>
                </a:solidFill>
                <a:effectLst/>
                <a:uLnTx/>
                <a:uFillTx/>
                <a:latin typeface="Montserrat Light"/>
                <a:ea typeface="Montserrat Light"/>
                <a:cs typeface="Montserrat Light"/>
                <a:sym typeface="Montserrat Light"/>
              </a:rPr>
              <a:t> </a:t>
            </a:r>
            <a:r>
              <a:rPr kumimoji="0" lang="en-US" sz="2000" b="1" i="0" u="none" strike="noStrike" kern="1200" cap="none" spc="18" normalizeH="0" noProof="0" dirty="0" err="1" smtClean="0">
                <a:ln>
                  <a:noFill/>
                </a:ln>
                <a:solidFill>
                  <a:schemeClr val="bg1"/>
                </a:solidFill>
                <a:effectLst/>
                <a:uLnTx/>
                <a:uFillTx/>
                <a:latin typeface="Montserrat Light"/>
                <a:ea typeface="Montserrat Light"/>
                <a:cs typeface="Montserrat Light"/>
                <a:sym typeface="Montserrat Light"/>
              </a:rPr>
              <a:t>realizadas</a:t>
            </a:r>
            <a:r>
              <a:rPr kumimoji="0" lang="en-US" sz="2000" b="1" i="0" u="none" strike="noStrike" kern="1200" cap="none" spc="18" normalizeH="0" noProof="0" dirty="0" smtClean="0">
                <a:ln>
                  <a:noFill/>
                </a:ln>
                <a:solidFill>
                  <a:schemeClr val="bg1"/>
                </a:solidFill>
                <a:effectLst/>
                <a:uLnTx/>
                <a:uFillTx/>
                <a:latin typeface="Montserrat Light"/>
                <a:ea typeface="Montserrat Light"/>
                <a:cs typeface="Montserrat Light"/>
                <a:sym typeface="Montserrat Light"/>
              </a:rPr>
              <a:t>.</a:t>
            </a:r>
            <a:endParaRPr kumimoji="0" lang="en-US" sz="2000" b="1" i="0" u="none" strike="noStrike" kern="1200" cap="none" spc="18" normalizeH="0" baseline="0" noProof="0" dirty="0">
              <a:ln>
                <a:noFill/>
              </a:ln>
              <a:solidFill>
                <a:schemeClr val="bg1"/>
              </a:solidFill>
              <a:effectLst/>
              <a:uLnTx/>
              <a:uFillTx/>
              <a:latin typeface="Montserrat Light"/>
              <a:ea typeface="Montserrat Light"/>
              <a:cs typeface="Montserrat Light"/>
              <a:sym typeface="Montserrat Light"/>
            </a:endParaRPr>
          </a:p>
        </p:txBody>
      </p:sp>
      <p:sp>
        <p:nvSpPr>
          <p:cNvPr id="26" name="Rectangle: Rounded Corners 63">
            <a:extLst>
              <a:ext uri="{FF2B5EF4-FFF2-40B4-BE49-F238E27FC236}">
                <a16:creationId xmlns:a16="http://schemas.microsoft.com/office/drawing/2014/main" id="{40CF1470-DD2F-41E1-96AA-34856140358E}"/>
              </a:ext>
            </a:extLst>
          </p:cNvPr>
          <p:cNvSpPr/>
          <p:nvPr/>
        </p:nvSpPr>
        <p:spPr>
          <a:xfrm>
            <a:off x="7100727" y="8420100"/>
            <a:ext cx="5089550" cy="761597"/>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DO" sz="3199" b="1" spc="223" dirty="0">
                <a:solidFill>
                  <a:srgbClr val="97BCC7"/>
                </a:solidFill>
                <a:latin typeface="Montserrat Classic Bold"/>
                <a:ea typeface="Montserrat Classic Bold"/>
                <a:cs typeface="Montserrat Classic Bold"/>
              </a:rPr>
              <a:t>Planes de Acción</a:t>
            </a:r>
          </a:p>
        </p:txBody>
      </p:sp>
    </p:spTree>
    <p:extLst>
      <p:ext uri="{BB962C8B-B14F-4D97-AF65-F5344CB8AC3E}">
        <p14:creationId xmlns:p14="http://schemas.microsoft.com/office/powerpoint/2010/main" val="3003945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7979"/>
            </a:stretch>
          </a:blipFill>
        </p:spPr>
      </p:sp>
      <p:sp>
        <p:nvSpPr>
          <p:cNvPr id="3" name="AutoShape 3"/>
          <p:cNvSpPr/>
          <p:nvPr/>
        </p:nvSpPr>
        <p:spPr>
          <a:xfrm rot="-2700000">
            <a:off x="13404779" y="-5141853"/>
            <a:ext cx="6665510" cy="6664206"/>
          </a:xfrm>
          <a:prstGeom prst="rect">
            <a:avLst/>
          </a:prstGeom>
          <a:solidFill>
            <a:srgbClr val="001B3A"/>
          </a:solidFill>
        </p:spPr>
      </p:sp>
      <p:sp>
        <p:nvSpPr>
          <p:cNvPr id="4" name="AutoShape 4"/>
          <p:cNvSpPr/>
          <p:nvPr/>
        </p:nvSpPr>
        <p:spPr>
          <a:xfrm rot="-2700000">
            <a:off x="-866788" y="8667638"/>
            <a:ext cx="4725548" cy="4724623"/>
          </a:xfrm>
          <a:prstGeom prst="rect">
            <a:avLst/>
          </a:prstGeom>
          <a:solidFill>
            <a:srgbClr val="001B3A"/>
          </a:solidFill>
        </p:spPr>
      </p:sp>
      <p:sp>
        <p:nvSpPr>
          <p:cNvPr id="5" name="AutoShape 5"/>
          <p:cNvSpPr/>
          <p:nvPr/>
        </p:nvSpPr>
        <p:spPr>
          <a:xfrm rot="-2700000">
            <a:off x="13472213" y="-2300287"/>
            <a:ext cx="57378" cy="6072282"/>
          </a:xfrm>
          <a:prstGeom prst="rect">
            <a:avLst/>
          </a:prstGeom>
          <a:solidFill>
            <a:srgbClr val="F8FBFD"/>
          </a:solidFill>
        </p:spPr>
      </p:sp>
      <p:sp>
        <p:nvSpPr>
          <p:cNvPr id="6" name="AutoShape 6"/>
          <p:cNvSpPr/>
          <p:nvPr/>
        </p:nvSpPr>
        <p:spPr>
          <a:xfrm rot="-2700000">
            <a:off x="18518683" y="8749507"/>
            <a:ext cx="43907" cy="3580261"/>
          </a:xfrm>
          <a:prstGeom prst="rect">
            <a:avLst/>
          </a:prstGeom>
          <a:solidFill>
            <a:srgbClr val="053D57"/>
          </a:solidFill>
        </p:spPr>
      </p:sp>
      <p:sp>
        <p:nvSpPr>
          <p:cNvPr id="7" name="TextBox 7"/>
          <p:cNvSpPr txBox="1"/>
          <p:nvPr/>
        </p:nvSpPr>
        <p:spPr>
          <a:xfrm>
            <a:off x="2598166" y="5649427"/>
            <a:ext cx="13048128" cy="813197"/>
          </a:xfrm>
          <a:prstGeom prst="rect">
            <a:avLst/>
          </a:prstGeom>
        </p:spPr>
        <p:txBody>
          <a:bodyPr lIns="0" tIns="0" rIns="0" bIns="0" rtlCol="0" anchor="t">
            <a:spAutoFit/>
          </a:bodyPr>
          <a:lstStyle/>
          <a:p>
            <a:pPr marL="0" marR="0" lvl="0" indent="0" algn="ctr" defTabSz="914400" rtl="0" eaLnBrk="1" fontAlgn="auto" latinLnBrk="0" hangingPunct="1">
              <a:lnSpc>
                <a:spcPts val="6414"/>
              </a:lnSpc>
              <a:spcBef>
                <a:spcPts val="0"/>
              </a:spcBef>
              <a:spcAft>
                <a:spcPts val="0"/>
              </a:spcAft>
              <a:buClrTx/>
              <a:buSzTx/>
              <a:buFontTx/>
              <a:buNone/>
              <a:tabLst/>
              <a:defRPr/>
            </a:pPr>
            <a:r>
              <a:rPr kumimoji="0" lang="en-US" sz="7200" b="1" i="0" u="none" strike="noStrike" kern="1200" cap="none" spc="53" normalizeH="0" baseline="0" noProof="0" dirty="0" err="1" smtClean="0">
                <a:ln>
                  <a:noFill/>
                </a:ln>
                <a:solidFill>
                  <a:srgbClr val="001B3A"/>
                </a:solidFill>
                <a:effectLst/>
                <a:uLnTx/>
                <a:uFillTx/>
                <a:latin typeface="Montserrat Classic Bold"/>
                <a:ea typeface="Montserrat Classic Bold"/>
                <a:cs typeface="Montserrat Classic Bold"/>
                <a:sym typeface="Montserrat Classic Bold"/>
              </a:rPr>
              <a:t>Resultados</a:t>
            </a:r>
            <a:r>
              <a:rPr kumimoji="0" lang="en-US" sz="7200" b="1" i="0" u="none" strike="noStrike" kern="1200" cap="none" spc="53" normalizeH="0" noProof="0" dirty="0" smtClean="0">
                <a:ln>
                  <a:noFill/>
                </a:ln>
                <a:solidFill>
                  <a:srgbClr val="001B3A"/>
                </a:solidFill>
                <a:effectLst/>
                <a:uLnTx/>
                <a:uFillTx/>
                <a:latin typeface="Montserrat Classic Bold"/>
                <a:ea typeface="Montserrat Classic Bold"/>
                <a:cs typeface="Montserrat Classic Bold"/>
                <a:sym typeface="Montserrat Classic Bold"/>
              </a:rPr>
              <a:t> </a:t>
            </a:r>
            <a:r>
              <a:rPr lang="en-US" sz="7200" b="1" spc="53" dirty="0" err="1">
                <a:solidFill>
                  <a:srgbClr val="001B3A"/>
                </a:solidFill>
                <a:latin typeface="Montserrat Classic Bold"/>
                <a:ea typeface="Montserrat Classic Bold"/>
                <a:cs typeface="Montserrat Classic Bold"/>
                <a:sym typeface="Montserrat Classic Bold"/>
              </a:rPr>
              <a:t>M</a:t>
            </a:r>
            <a:r>
              <a:rPr kumimoji="0" lang="en-US" sz="7200" b="1" i="0" u="none" strike="noStrike" kern="1200" cap="none" spc="53" normalizeH="0" baseline="0" noProof="0" dirty="0" err="1" smtClean="0">
                <a:ln>
                  <a:noFill/>
                </a:ln>
                <a:solidFill>
                  <a:srgbClr val="001B3A"/>
                </a:solidFill>
                <a:effectLst/>
                <a:uLnTx/>
                <a:uFillTx/>
                <a:latin typeface="Montserrat Classic Bold"/>
                <a:ea typeface="Montserrat Classic Bold"/>
                <a:cs typeface="Montserrat Classic Bold"/>
                <a:sym typeface="Montserrat Classic Bold"/>
              </a:rPr>
              <a:t>isionales</a:t>
            </a:r>
            <a:endParaRPr kumimoji="0" lang="en-US" sz="7200" b="1" i="0" u="none" strike="noStrike" kern="1200" cap="none" spc="53" normalizeH="0" baseline="0" noProof="0" dirty="0">
              <a:ln>
                <a:noFill/>
              </a:ln>
              <a:solidFill>
                <a:srgbClr val="001B3A"/>
              </a:solidFill>
              <a:effectLst/>
              <a:uLnTx/>
              <a:uFillTx/>
              <a:latin typeface="Montserrat Classic Bold"/>
              <a:ea typeface="Montserrat Classic Bold"/>
              <a:cs typeface="Montserrat Classic Bold"/>
              <a:sym typeface="Montserrat Classic Bold"/>
            </a:endParaRPr>
          </a:p>
        </p:txBody>
      </p:sp>
      <p:grpSp>
        <p:nvGrpSpPr>
          <p:cNvPr id="8" name="Group 8"/>
          <p:cNvGrpSpPr/>
          <p:nvPr/>
        </p:nvGrpSpPr>
        <p:grpSpPr>
          <a:xfrm rot="5400000">
            <a:off x="9126993" y="3976752"/>
            <a:ext cx="34013" cy="1869783"/>
            <a:chOff x="0" y="0"/>
            <a:chExt cx="12543" cy="689528"/>
          </a:xfrm>
        </p:grpSpPr>
        <p:sp>
          <p:nvSpPr>
            <p:cNvPr id="9" name="Freeform 9"/>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053D57"/>
            </a:solidFill>
          </p:spPr>
        </p:sp>
        <p:sp>
          <p:nvSpPr>
            <p:cNvPr id="10" name="TextBox 10"/>
            <p:cNvSpPr txBox="1"/>
            <p:nvPr/>
          </p:nvSpPr>
          <p:spPr>
            <a:xfrm>
              <a:off x="0" y="-19050"/>
              <a:ext cx="12543" cy="708578"/>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AutoShape 11"/>
          <p:cNvSpPr/>
          <p:nvPr/>
        </p:nvSpPr>
        <p:spPr>
          <a:xfrm rot="-2700000">
            <a:off x="-274591" y="-2042767"/>
            <a:ext cx="43907" cy="3580261"/>
          </a:xfrm>
          <a:prstGeom prst="rect">
            <a:avLst/>
          </a:prstGeom>
          <a:solidFill>
            <a:srgbClr val="053D57"/>
          </a:solidFill>
        </p:spPr>
      </p:sp>
      <p:sp>
        <p:nvSpPr>
          <p:cNvPr id="12" name="Freeform 12"/>
          <p:cNvSpPr/>
          <p:nvPr/>
        </p:nvSpPr>
        <p:spPr>
          <a:xfrm>
            <a:off x="8509652" y="3580657"/>
            <a:ext cx="1268696" cy="1180630"/>
          </a:xfrm>
          <a:custGeom>
            <a:avLst/>
            <a:gdLst/>
            <a:ahLst/>
            <a:cxnLst/>
            <a:rect l="l" t="t" r="r" b="b"/>
            <a:pathLst>
              <a:path w="1268696" h="1180630">
                <a:moveTo>
                  <a:pt x="0" y="0"/>
                </a:moveTo>
                <a:lnTo>
                  <a:pt x="1268696" y="0"/>
                </a:lnTo>
                <a:lnTo>
                  <a:pt x="1268696" y="1180630"/>
                </a:lnTo>
                <a:lnTo>
                  <a:pt x="0" y="1180630"/>
                </a:lnTo>
                <a:lnTo>
                  <a:pt x="0" y="0"/>
                </a:lnTo>
                <a:close/>
              </a:path>
            </a:pathLst>
          </a:custGeom>
          <a:blipFill>
            <a:blip r:embed="rId3"/>
            <a:stretch>
              <a:fillRect/>
            </a:stretch>
          </a:blipFill>
        </p:spPr>
      </p:sp>
    </p:spTree>
    <p:extLst>
      <p:ext uri="{BB962C8B-B14F-4D97-AF65-F5344CB8AC3E}">
        <p14:creationId xmlns:p14="http://schemas.microsoft.com/office/powerpoint/2010/main" val="617426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700000">
            <a:off x="-2434504" y="6813736"/>
            <a:ext cx="2839428" cy="2838872"/>
          </a:xfrm>
          <a:prstGeom prst="rect">
            <a:avLst/>
          </a:prstGeom>
          <a:solidFill>
            <a:srgbClr val="053D57"/>
          </a:solidFill>
        </p:spPr>
      </p:sp>
      <p:sp>
        <p:nvSpPr>
          <p:cNvPr id="3" name="AutoShape 3"/>
          <p:cNvSpPr/>
          <p:nvPr/>
        </p:nvSpPr>
        <p:spPr>
          <a:xfrm rot="-2700000">
            <a:off x="17643992" y="7946464"/>
            <a:ext cx="1950383" cy="2219235"/>
          </a:xfrm>
          <a:prstGeom prst="rect">
            <a:avLst/>
          </a:prstGeom>
          <a:solidFill>
            <a:srgbClr val="053D57"/>
          </a:solidFill>
        </p:spPr>
      </p:sp>
      <p:sp>
        <p:nvSpPr>
          <p:cNvPr id="4" name="AutoShape 4"/>
          <p:cNvSpPr/>
          <p:nvPr/>
        </p:nvSpPr>
        <p:spPr>
          <a:xfrm rot="-2700000">
            <a:off x="-1412759" y="9690546"/>
            <a:ext cx="2839428" cy="50503"/>
          </a:xfrm>
          <a:prstGeom prst="rect">
            <a:avLst/>
          </a:prstGeom>
          <a:solidFill>
            <a:srgbClr val="053D57"/>
          </a:solidFill>
        </p:spPr>
      </p:sp>
      <p:sp>
        <p:nvSpPr>
          <p:cNvPr id="5" name="AutoShape 5"/>
          <p:cNvSpPr/>
          <p:nvPr/>
        </p:nvSpPr>
        <p:spPr>
          <a:xfrm rot="-2700000">
            <a:off x="18404384" y="8992771"/>
            <a:ext cx="43907" cy="3580261"/>
          </a:xfrm>
          <a:prstGeom prst="rect">
            <a:avLst/>
          </a:prstGeom>
          <a:solidFill>
            <a:srgbClr val="053D57"/>
          </a:solidFill>
        </p:spPr>
      </p:sp>
      <p:sp>
        <p:nvSpPr>
          <p:cNvPr id="6" name="AutoShape 6"/>
          <p:cNvSpPr/>
          <p:nvPr/>
        </p:nvSpPr>
        <p:spPr>
          <a:xfrm>
            <a:off x="592597" y="747648"/>
            <a:ext cx="37182" cy="1584653"/>
          </a:xfrm>
          <a:prstGeom prst="rect">
            <a:avLst/>
          </a:prstGeom>
          <a:solidFill>
            <a:srgbClr val="053D57"/>
          </a:solidFill>
        </p:spPr>
      </p:sp>
      <p:sp>
        <p:nvSpPr>
          <p:cNvPr id="7" name="AutoShape 7"/>
          <p:cNvSpPr/>
          <p:nvPr/>
        </p:nvSpPr>
        <p:spPr>
          <a:xfrm>
            <a:off x="9750752" y="1671999"/>
            <a:ext cx="47625" cy="6561173"/>
          </a:xfrm>
          <a:prstGeom prst="rect">
            <a:avLst/>
          </a:prstGeom>
          <a:solidFill>
            <a:srgbClr val="053D57"/>
          </a:solidFill>
        </p:spPr>
      </p:sp>
      <p:grpSp>
        <p:nvGrpSpPr>
          <p:cNvPr id="8" name="Group 8"/>
          <p:cNvGrpSpPr/>
          <p:nvPr/>
        </p:nvGrpSpPr>
        <p:grpSpPr>
          <a:xfrm>
            <a:off x="2258137" y="4018313"/>
            <a:ext cx="6113515" cy="1610326"/>
            <a:chOff x="0" y="0"/>
            <a:chExt cx="1610144" cy="424119"/>
          </a:xfrm>
        </p:grpSpPr>
        <p:sp>
          <p:nvSpPr>
            <p:cNvPr id="9" name="Freeform 9"/>
            <p:cNvSpPr/>
            <p:nvPr/>
          </p:nvSpPr>
          <p:spPr>
            <a:xfrm>
              <a:off x="0" y="0"/>
              <a:ext cx="1610144" cy="424119"/>
            </a:xfrm>
            <a:custGeom>
              <a:avLst/>
              <a:gdLst/>
              <a:ahLst/>
              <a:cxnLst/>
              <a:rect l="l" t="t" r="r" b="b"/>
              <a:pathLst>
                <a:path w="1610144" h="424119">
                  <a:moveTo>
                    <a:pt x="64584" y="0"/>
                  </a:moveTo>
                  <a:lnTo>
                    <a:pt x="1545559" y="0"/>
                  </a:lnTo>
                  <a:cubicBezTo>
                    <a:pt x="1581228" y="0"/>
                    <a:pt x="1610144" y="28915"/>
                    <a:pt x="1610144" y="64584"/>
                  </a:cubicBezTo>
                  <a:lnTo>
                    <a:pt x="1610144" y="359534"/>
                  </a:lnTo>
                  <a:cubicBezTo>
                    <a:pt x="1610144" y="376663"/>
                    <a:pt x="1603339" y="393091"/>
                    <a:pt x="1591227" y="405203"/>
                  </a:cubicBezTo>
                  <a:cubicBezTo>
                    <a:pt x="1579116" y="417314"/>
                    <a:pt x="1562688" y="424119"/>
                    <a:pt x="1545559" y="424119"/>
                  </a:cubicBezTo>
                  <a:lnTo>
                    <a:pt x="64584" y="424119"/>
                  </a:lnTo>
                  <a:cubicBezTo>
                    <a:pt x="28915" y="424119"/>
                    <a:pt x="0" y="395203"/>
                    <a:pt x="0" y="359534"/>
                  </a:cubicBezTo>
                  <a:lnTo>
                    <a:pt x="0" y="64584"/>
                  </a:lnTo>
                  <a:cubicBezTo>
                    <a:pt x="0" y="28915"/>
                    <a:pt x="28915" y="0"/>
                    <a:pt x="64584" y="0"/>
                  </a:cubicBezTo>
                  <a:close/>
                </a:path>
              </a:pathLst>
            </a:custGeom>
            <a:solidFill>
              <a:srgbClr val="97BCC7">
                <a:alpha val="67843"/>
              </a:srgbClr>
            </a:solidFill>
          </p:spPr>
        </p:sp>
        <p:sp>
          <p:nvSpPr>
            <p:cNvPr id="10" name="TextBox 10"/>
            <p:cNvSpPr txBox="1"/>
            <p:nvPr/>
          </p:nvSpPr>
          <p:spPr>
            <a:xfrm>
              <a:off x="0" y="-57150"/>
              <a:ext cx="1610144" cy="481269"/>
            </a:xfrm>
            <a:prstGeom prst="rect">
              <a:avLst/>
            </a:prstGeom>
          </p:spPr>
          <p:txBody>
            <a:bodyPr lIns="50800" tIns="50800" rIns="50800" bIns="50800" rtlCol="0" anchor="ctr"/>
            <a:lstStyle/>
            <a:p>
              <a:pPr marL="0" marR="0" lvl="0" indent="0" algn="ctr" defTabSz="914400" rtl="0" eaLnBrk="1" fontAlgn="auto" latinLnBrk="0" hangingPunct="1">
                <a:lnSpc>
                  <a:spcPts val="312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onserrat"/>
              </a:endParaRPr>
            </a:p>
          </p:txBody>
        </p:sp>
      </p:grpSp>
      <p:sp>
        <p:nvSpPr>
          <p:cNvPr id="13" name="Freeform 13"/>
          <p:cNvSpPr/>
          <p:nvPr/>
        </p:nvSpPr>
        <p:spPr>
          <a:xfrm>
            <a:off x="16910993" y="151523"/>
            <a:ext cx="786964" cy="732337"/>
          </a:xfrm>
          <a:custGeom>
            <a:avLst/>
            <a:gdLst/>
            <a:ahLst/>
            <a:cxnLst/>
            <a:rect l="l" t="t" r="r" b="b"/>
            <a:pathLst>
              <a:path w="786964" h="732337">
                <a:moveTo>
                  <a:pt x="0" y="0"/>
                </a:moveTo>
                <a:lnTo>
                  <a:pt x="786964" y="0"/>
                </a:lnTo>
                <a:lnTo>
                  <a:pt x="786964" y="732337"/>
                </a:lnTo>
                <a:lnTo>
                  <a:pt x="0" y="732337"/>
                </a:lnTo>
                <a:lnTo>
                  <a:pt x="0" y="0"/>
                </a:lnTo>
                <a:close/>
              </a:path>
            </a:pathLst>
          </a:custGeom>
          <a:blipFill>
            <a:blip r:embed="rId2"/>
            <a:stretch>
              <a:fillRect/>
            </a:stretch>
          </a:blipFill>
        </p:spPr>
      </p:sp>
      <p:sp>
        <p:nvSpPr>
          <p:cNvPr id="14" name="Freeform 14"/>
          <p:cNvSpPr/>
          <p:nvPr/>
        </p:nvSpPr>
        <p:spPr>
          <a:xfrm>
            <a:off x="2430429" y="4146653"/>
            <a:ext cx="1309345" cy="1353646"/>
          </a:xfrm>
          <a:custGeom>
            <a:avLst/>
            <a:gdLst/>
            <a:ahLst/>
            <a:cxnLst/>
            <a:rect l="l" t="t" r="r" b="b"/>
            <a:pathLst>
              <a:path w="1309345" h="1353646">
                <a:moveTo>
                  <a:pt x="0" y="0"/>
                </a:moveTo>
                <a:lnTo>
                  <a:pt x="1309345" y="0"/>
                </a:lnTo>
                <a:lnTo>
                  <a:pt x="1309345" y="1353646"/>
                </a:lnTo>
                <a:lnTo>
                  <a:pt x="0" y="1353646"/>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5" name="TextBox 15"/>
          <p:cNvSpPr txBox="1"/>
          <p:nvPr/>
        </p:nvSpPr>
        <p:spPr>
          <a:xfrm>
            <a:off x="827920" y="1648051"/>
            <a:ext cx="8412909" cy="795089"/>
          </a:xfrm>
          <a:prstGeom prst="rect">
            <a:avLst/>
          </a:prstGeom>
        </p:spPr>
        <p:txBody>
          <a:bodyPr lIns="0" tIns="0" rIns="0" bIns="0" rtlCol="0" anchor="t">
            <a:spAutoFit/>
          </a:bodyPr>
          <a:lstStyle/>
          <a:p>
            <a:pPr lvl="0">
              <a:lnSpc>
                <a:spcPts val="3125"/>
              </a:lnSpc>
              <a:spcBef>
                <a:spcPct val="0"/>
              </a:spcBef>
            </a:pPr>
            <a:r>
              <a:rPr lang="es-DO" sz="2400" spc="78" dirty="0" smtClean="0">
                <a:solidFill>
                  <a:srgbClr val="4C4747"/>
                </a:solidFill>
                <a:latin typeface="Monserrat"/>
                <a:ea typeface="Tahoma" panose="020B0604030504040204" pitchFamily="34" charset="0"/>
                <a:cs typeface="Tahoma" panose="020B0604030504040204" pitchFamily="34" charset="0"/>
              </a:rPr>
              <a:t>Resultados </a:t>
            </a:r>
            <a:r>
              <a:rPr lang="es-DO" sz="2400" spc="78" dirty="0">
                <a:solidFill>
                  <a:srgbClr val="4C4747"/>
                </a:solidFill>
                <a:latin typeface="Monserrat"/>
                <a:ea typeface="Tahoma" panose="020B0604030504040204" pitchFamily="34" charset="0"/>
                <a:cs typeface="Tahoma" panose="020B0604030504040204" pitchFamily="34" charset="0"/>
              </a:rPr>
              <a:t>previstos por la entidad en </a:t>
            </a:r>
            <a:r>
              <a:rPr lang="es-DO" sz="2400" spc="78" dirty="0" smtClean="0">
                <a:solidFill>
                  <a:srgbClr val="4C4747"/>
                </a:solidFill>
                <a:latin typeface="Monserrat"/>
                <a:ea typeface="Tahoma" panose="020B0604030504040204" pitchFamily="34" charset="0"/>
                <a:cs typeface="Tahoma" panose="020B0604030504040204" pitchFamily="34" charset="0"/>
              </a:rPr>
              <a:t>cumplimiento con </a:t>
            </a:r>
            <a:r>
              <a:rPr lang="es-DO" sz="2400" spc="78" dirty="0">
                <a:solidFill>
                  <a:srgbClr val="4C4747"/>
                </a:solidFill>
                <a:latin typeface="Monserrat"/>
                <a:ea typeface="Tahoma" panose="020B0604030504040204" pitchFamily="34" charset="0"/>
                <a:cs typeface="Tahoma" panose="020B0604030504040204" pitchFamily="34" charset="0"/>
              </a:rPr>
              <a:t>su objeto social o razón de ser</a:t>
            </a:r>
            <a:r>
              <a:rPr kumimoji="0" lang="en-US" sz="2083" b="0" i="0" u="none" strike="noStrike" kern="1200" cap="none" spc="20" normalizeH="0" baseline="0" noProof="0" dirty="0" smtClean="0">
                <a:ln>
                  <a:noFill/>
                </a:ln>
                <a:solidFill>
                  <a:srgbClr val="053D57"/>
                </a:solidFill>
                <a:effectLst/>
                <a:uLnTx/>
                <a:uFillTx/>
                <a:latin typeface="Monserrat"/>
                <a:ea typeface="Montserrat Light"/>
                <a:cs typeface="Montserrat Light"/>
                <a:sym typeface="Montserrat Light"/>
              </a:rPr>
              <a:t>.</a:t>
            </a:r>
            <a:endParaRPr kumimoji="0" lang="en-US" sz="2083" b="0" i="0" u="none" strike="noStrike" kern="1200" cap="none" spc="20" normalizeH="0" baseline="0" noProof="0" dirty="0">
              <a:ln>
                <a:noFill/>
              </a:ln>
              <a:solidFill>
                <a:srgbClr val="053D57"/>
              </a:solidFill>
              <a:effectLst/>
              <a:uLnTx/>
              <a:uFillTx/>
              <a:latin typeface="Monserrat"/>
              <a:ea typeface="Montserrat Light"/>
              <a:cs typeface="Montserrat Light"/>
              <a:sym typeface="Montserrat Light"/>
            </a:endParaRPr>
          </a:p>
        </p:txBody>
      </p:sp>
      <p:sp>
        <p:nvSpPr>
          <p:cNvPr id="16" name="TextBox 16"/>
          <p:cNvSpPr txBox="1"/>
          <p:nvPr/>
        </p:nvSpPr>
        <p:spPr>
          <a:xfrm>
            <a:off x="862538" y="1013062"/>
            <a:ext cx="8378291" cy="448841"/>
          </a:xfrm>
          <a:prstGeom prst="rect">
            <a:avLst/>
          </a:prstGeom>
        </p:spPr>
        <p:txBody>
          <a:bodyPr lIns="0" tIns="0" rIns="0" bIns="0" rtlCol="0" anchor="t">
            <a:spAutoFit/>
          </a:bodyPr>
          <a:lstStyle/>
          <a:p>
            <a:pPr marL="0" marR="0" lvl="0" indent="0" algn="l" defTabSz="914400" rtl="0" eaLnBrk="1" fontAlgn="auto" latinLnBrk="0" hangingPunct="1">
              <a:lnSpc>
                <a:spcPts val="3547"/>
              </a:lnSpc>
              <a:spcBef>
                <a:spcPts val="0"/>
              </a:spcBef>
              <a:spcAft>
                <a:spcPts val="0"/>
              </a:spcAft>
              <a:buClrTx/>
              <a:buSzTx/>
              <a:buFontTx/>
              <a:buNone/>
              <a:tabLst/>
              <a:defRPr/>
            </a:pPr>
            <a:r>
              <a:rPr kumimoji="0" lang="en-US" sz="3111" b="1" i="0" u="none" strike="noStrike" kern="1200" cap="none" spc="87" normalizeH="0" baseline="0" noProof="0" dirty="0" err="1" smtClean="0">
                <a:ln>
                  <a:noFill/>
                </a:ln>
                <a:solidFill>
                  <a:srgbClr val="053D57"/>
                </a:solidFill>
                <a:effectLst/>
                <a:uLnTx/>
                <a:uFillTx/>
                <a:latin typeface="Montserrat Light Bold"/>
                <a:ea typeface="Montserrat Light Bold"/>
                <a:cs typeface="Montserrat Light Bold"/>
                <a:sym typeface="Montserrat Light Bold"/>
              </a:rPr>
              <a:t>Resultados</a:t>
            </a:r>
            <a:r>
              <a:rPr kumimoji="0" lang="en-US" sz="3111" b="1" i="0" u="none" strike="noStrike" kern="1200" cap="none" spc="87" normalizeH="0" noProof="0" dirty="0" smtClean="0">
                <a:ln>
                  <a:noFill/>
                </a:ln>
                <a:solidFill>
                  <a:srgbClr val="053D57"/>
                </a:solidFill>
                <a:effectLst/>
                <a:uLnTx/>
                <a:uFillTx/>
                <a:latin typeface="Montserrat Light Bold"/>
                <a:ea typeface="Montserrat Light Bold"/>
                <a:cs typeface="Montserrat Light Bold"/>
                <a:sym typeface="Montserrat Light Bold"/>
              </a:rPr>
              <a:t> </a:t>
            </a:r>
            <a:r>
              <a:rPr lang="en-US" sz="3111" b="1" spc="87" dirty="0" err="1">
                <a:solidFill>
                  <a:srgbClr val="053D57"/>
                </a:solidFill>
                <a:latin typeface="Montserrat Light Bold"/>
                <a:ea typeface="Montserrat Light Bold"/>
                <a:cs typeface="Montserrat Light Bold"/>
                <a:sym typeface="Montserrat Light Bold"/>
              </a:rPr>
              <a:t>M</a:t>
            </a:r>
            <a:r>
              <a:rPr kumimoji="0" lang="en-US" sz="3111" b="1" i="0" u="none" strike="noStrike" kern="1200" cap="none" spc="87" normalizeH="0" noProof="0" dirty="0" err="1" smtClean="0">
                <a:ln>
                  <a:noFill/>
                </a:ln>
                <a:solidFill>
                  <a:srgbClr val="053D57"/>
                </a:solidFill>
                <a:effectLst/>
                <a:uLnTx/>
                <a:uFillTx/>
                <a:latin typeface="Montserrat Light Bold"/>
                <a:ea typeface="Montserrat Light Bold"/>
                <a:cs typeface="Montserrat Light Bold"/>
                <a:sym typeface="Montserrat Light Bold"/>
              </a:rPr>
              <a:t>isionales</a:t>
            </a:r>
            <a:endParaRPr kumimoji="0" lang="en-US" sz="3111" b="1" i="0" u="none" strike="noStrike" kern="1200" cap="none" spc="87" normalizeH="0" baseline="0" noProof="0" dirty="0">
              <a:ln>
                <a:noFill/>
              </a:ln>
              <a:solidFill>
                <a:srgbClr val="053D57"/>
              </a:solidFill>
              <a:effectLst/>
              <a:uLnTx/>
              <a:uFillTx/>
              <a:latin typeface="Montserrat Light Bold"/>
              <a:ea typeface="Montserrat Light Bold"/>
              <a:cs typeface="Montserrat Light Bold"/>
              <a:sym typeface="Montserrat Light Bold"/>
            </a:endParaRPr>
          </a:p>
        </p:txBody>
      </p:sp>
      <p:sp>
        <p:nvSpPr>
          <p:cNvPr id="18" name="TextBox 18"/>
          <p:cNvSpPr txBox="1"/>
          <p:nvPr/>
        </p:nvSpPr>
        <p:spPr>
          <a:xfrm>
            <a:off x="3505200" y="4503817"/>
            <a:ext cx="4866452" cy="769441"/>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2500" b="1" i="0" u="none" strike="noStrike" kern="1200" cap="none" spc="40" normalizeH="0" baseline="0" noProof="0" dirty="0" smtClean="0">
                <a:ln>
                  <a:noFill/>
                </a:ln>
                <a:solidFill>
                  <a:srgbClr val="053D57"/>
                </a:solidFill>
                <a:effectLst/>
                <a:uLnTx/>
                <a:uFillTx/>
                <a:latin typeface="Montserrat Light Bold"/>
                <a:ea typeface="Montserrat Light Bold"/>
                <a:cs typeface="Montserrat Light Bold"/>
                <a:sym typeface="Montserrat Light Bold"/>
              </a:rPr>
              <a:t>Información</a:t>
            </a:r>
            <a:r>
              <a:rPr kumimoji="0" lang="en-US" sz="2500" b="1" i="0" u="none" strike="noStrike" kern="1200" cap="none" spc="40" normalizeH="0" noProof="0" dirty="0" smtClean="0">
                <a:ln>
                  <a:noFill/>
                </a:ln>
                <a:solidFill>
                  <a:srgbClr val="053D57"/>
                </a:solidFill>
                <a:effectLst/>
                <a:uLnTx/>
                <a:uFillTx/>
                <a:latin typeface="Montserrat Light Bold"/>
                <a:ea typeface="Montserrat Light Bold"/>
                <a:cs typeface="Montserrat Light Bold"/>
                <a:sym typeface="Montserrat Light Bold"/>
              </a:rPr>
              <a:t> </a:t>
            </a:r>
            <a:r>
              <a:rPr kumimoji="0" lang="en-US" sz="2500" b="1" i="0" u="none" strike="noStrike" kern="1200" cap="none" spc="40" normalizeH="0" noProof="0" dirty="0" err="1" smtClean="0">
                <a:ln>
                  <a:noFill/>
                </a:ln>
                <a:solidFill>
                  <a:srgbClr val="053D57"/>
                </a:solidFill>
                <a:effectLst/>
                <a:uLnTx/>
                <a:uFillTx/>
                <a:latin typeface="Montserrat Light Bold"/>
                <a:ea typeface="Montserrat Light Bold"/>
                <a:cs typeface="Montserrat Light Bold"/>
                <a:sym typeface="Montserrat Light Bold"/>
              </a:rPr>
              <a:t>cuantitativa</a:t>
            </a:r>
            <a:r>
              <a:rPr kumimoji="0" lang="en-US" sz="2500" b="1" i="0" u="none" strike="noStrike" kern="1200" cap="none" spc="40" normalizeH="0" noProof="0" dirty="0" smtClean="0">
                <a:ln>
                  <a:noFill/>
                </a:ln>
                <a:solidFill>
                  <a:srgbClr val="053D57"/>
                </a:solidFill>
                <a:effectLst/>
                <a:uLnTx/>
                <a:uFillTx/>
                <a:latin typeface="Montserrat Light Bold"/>
                <a:ea typeface="Montserrat Light Bold"/>
                <a:cs typeface="Montserrat Light Bold"/>
                <a:sym typeface="Montserrat Light Bold"/>
              </a:rPr>
              <a:t> </a:t>
            </a:r>
          </a:p>
          <a:p>
            <a:pPr marL="0" marR="0" lvl="0" indent="0" algn="ctr" defTabSz="914400" rtl="0" eaLnBrk="1" fontAlgn="auto" latinLnBrk="0" hangingPunct="1">
              <a:spcBef>
                <a:spcPct val="0"/>
              </a:spcBef>
              <a:spcAft>
                <a:spcPts val="0"/>
              </a:spcAft>
              <a:buClrTx/>
              <a:buSzTx/>
              <a:buFontTx/>
              <a:buNone/>
              <a:tabLst/>
              <a:defRPr/>
            </a:pPr>
            <a:r>
              <a:rPr kumimoji="0" lang="en-US" sz="2500" b="1" i="0" u="none" strike="noStrike" kern="1200" cap="none" spc="40" normalizeH="0" noProof="0" dirty="0" smtClean="0">
                <a:ln>
                  <a:noFill/>
                </a:ln>
                <a:solidFill>
                  <a:srgbClr val="053D57"/>
                </a:solidFill>
                <a:effectLst/>
                <a:uLnTx/>
                <a:uFillTx/>
                <a:latin typeface="Montserrat Light Bold"/>
                <a:ea typeface="Montserrat Light Bold"/>
                <a:cs typeface="Montserrat Light Bold"/>
                <a:sym typeface="Montserrat Light Bold"/>
              </a:rPr>
              <a:t>y </a:t>
            </a:r>
            <a:r>
              <a:rPr kumimoji="0" lang="en-US" sz="2500" b="1" i="0" u="none" strike="noStrike" kern="1200" cap="none" spc="40" normalizeH="0" noProof="0" dirty="0" err="1" smtClean="0">
                <a:ln>
                  <a:noFill/>
                </a:ln>
                <a:solidFill>
                  <a:srgbClr val="053D57"/>
                </a:solidFill>
                <a:effectLst/>
                <a:uLnTx/>
                <a:uFillTx/>
                <a:latin typeface="Montserrat Light Bold"/>
                <a:ea typeface="Montserrat Light Bold"/>
                <a:cs typeface="Montserrat Light Bold"/>
                <a:sym typeface="Montserrat Light Bold"/>
              </a:rPr>
              <a:t>cualitativa</a:t>
            </a:r>
            <a:endParaRPr kumimoji="0" lang="en-US" sz="2500" b="1" i="0" u="none" strike="noStrike" kern="1200" cap="none" spc="40" normalizeH="0" baseline="0" noProof="0" dirty="0">
              <a:ln>
                <a:noFill/>
              </a:ln>
              <a:solidFill>
                <a:srgbClr val="053D57"/>
              </a:solidFill>
              <a:effectLst/>
              <a:uLnTx/>
              <a:uFillTx/>
              <a:latin typeface="Montserrat Light Bold"/>
              <a:ea typeface="Montserrat Light Bold"/>
              <a:cs typeface="Montserrat Light Bold"/>
              <a:sym typeface="Montserrat Light Bold"/>
            </a:endParaRPr>
          </a:p>
        </p:txBody>
      </p:sp>
      <p:sp>
        <p:nvSpPr>
          <p:cNvPr id="20" name="TextBox 20"/>
          <p:cNvSpPr txBox="1"/>
          <p:nvPr/>
        </p:nvSpPr>
        <p:spPr>
          <a:xfrm>
            <a:off x="2340532" y="6184999"/>
            <a:ext cx="5948723" cy="2616101"/>
          </a:xfrm>
          <a:prstGeom prst="rect">
            <a:avLst/>
          </a:prstGeom>
        </p:spPr>
        <p:txBody>
          <a:bodyPr wrap="square" lIns="0" tIns="0" rIns="0" bIns="0" rtlCol="0" anchor="t">
            <a:spAutoFit/>
          </a:bodyPr>
          <a:lstStyle/>
          <a:p>
            <a:pPr marL="342900" marR="0" lvl="0" indent="-342900" algn="just" defTabSz="914400" rtl="0" eaLnBrk="1" fontAlgn="auto" latinLnBrk="0" hangingPunct="1">
              <a:lnSpc>
                <a:spcPts val="3425"/>
              </a:lnSpc>
              <a:spcBef>
                <a:spcPct val="0"/>
              </a:spcBef>
              <a:spcAft>
                <a:spcPts val="0"/>
              </a:spcAft>
              <a:buClrTx/>
              <a:buSzTx/>
              <a:buFont typeface="Arial" panose="020B0604020202020204" pitchFamily="34" charset="0"/>
              <a:buChar char="•"/>
              <a:tabLst/>
              <a:defRPr/>
            </a:pPr>
            <a:r>
              <a:rPr lang="en-US" sz="2400" spc="78" dirty="0" err="1" smtClean="0">
                <a:solidFill>
                  <a:srgbClr val="4C4747"/>
                </a:solidFill>
                <a:latin typeface="Monserrat"/>
                <a:ea typeface="Tahoma" panose="020B0604030504040204" pitchFamily="34" charset="0"/>
                <a:cs typeface="Tahoma" panose="020B0604030504040204" pitchFamily="34" charset="0"/>
                <a:sym typeface="Montserrat Light Bold"/>
              </a:rPr>
              <a:t>Descripción</a:t>
            </a:r>
            <a:r>
              <a:rPr lang="en-US" sz="2400" spc="78" dirty="0" smtClean="0">
                <a:solidFill>
                  <a:srgbClr val="4C4747"/>
                </a:solidFill>
                <a:latin typeface="Monserrat"/>
                <a:ea typeface="Tahoma" panose="020B0604030504040204" pitchFamily="34" charset="0"/>
                <a:cs typeface="Tahoma" panose="020B0604030504040204" pitchFamily="34" charset="0"/>
                <a:sym typeface="Montserrat Light Bold"/>
              </a:rPr>
              <a:t> del </a:t>
            </a:r>
            <a:r>
              <a:rPr lang="en-US" sz="2400" spc="78" dirty="0" err="1" smtClean="0">
                <a:solidFill>
                  <a:srgbClr val="4C4747"/>
                </a:solidFill>
                <a:latin typeface="Monserrat"/>
                <a:ea typeface="Tahoma" panose="020B0604030504040204" pitchFamily="34" charset="0"/>
                <a:cs typeface="Tahoma" panose="020B0604030504040204" pitchFamily="34" charset="0"/>
                <a:sym typeface="Montserrat Light Bold"/>
              </a:rPr>
              <a:t>producto</a:t>
            </a:r>
            <a:r>
              <a:rPr lang="en-US" sz="2400" spc="78" dirty="0" smtClean="0">
                <a:solidFill>
                  <a:srgbClr val="4C4747"/>
                </a:solidFill>
                <a:latin typeface="Monserrat"/>
                <a:ea typeface="Tahoma" panose="020B0604030504040204" pitchFamily="34" charset="0"/>
                <a:cs typeface="Tahoma" panose="020B0604030504040204" pitchFamily="34" charset="0"/>
                <a:sym typeface="Montserrat Light Bold"/>
              </a:rPr>
              <a:t>/</a:t>
            </a:r>
            <a:r>
              <a:rPr lang="en-US" sz="2400" spc="78" dirty="0" err="1" smtClean="0">
                <a:solidFill>
                  <a:srgbClr val="4C4747"/>
                </a:solidFill>
                <a:latin typeface="Monserrat"/>
                <a:ea typeface="Tahoma" panose="020B0604030504040204" pitchFamily="34" charset="0"/>
                <a:cs typeface="Tahoma" panose="020B0604030504040204" pitchFamily="34" charset="0"/>
                <a:sym typeface="Montserrat Light Bold"/>
              </a:rPr>
              <a:t>servicios</a:t>
            </a:r>
            <a:r>
              <a:rPr lang="en-US" sz="2400" spc="78" dirty="0" smtClean="0">
                <a:solidFill>
                  <a:srgbClr val="4C4747"/>
                </a:solidFill>
                <a:latin typeface="Monserrat"/>
                <a:ea typeface="Tahoma" panose="020B0604030504040204" pitchFamily="34" charset="0"/>
                <a:cs typeface="Tahoma" panose="020B0604030504040204" pitchFamily="34" charset="0"/>
                <a:sym typeface="Montserrat Light Bold"/>
              </a:rPr>
              <a:t>.</a:t>
            </a:r>
          </a:p>
          <a:p>
            <a:pPr marL="342900" marR="0" lvl="0" indent="-342900" algn="just" defTabSz="914400" rtl="0" eaLnBrk="1" fontAlgn="auto" latinLnBrk="0" hangingPunct="1">
              <a:lnSpc>
                <a:spcPts val="3425"/>
              </a:lnSpc>
              <a:spcBef>
                <a:spcPct val="0"/>
              </a:spcBef>
              <a:spcAft>
                <a:spcPts val="0"/>
              </a:spcAft>
              <a:buClrTx/>
              <a:buSzTx/>
              <a:buFont typeface="Arial" panose="020B0604020202020204" pitchFamily="34" charset="0"/>
              <a:buChar char="•"/>
              <a:tabLst/>
              <a:defRPr/>
            </a:pPr>
            <a:r>
              <a:rPr lang="en-US" sz="2400" spc="78" dirty="0" err="1" smtClean="0">
                <a:solidFill>
                  <a:srgbClr val="4C4747"/>
                </a:solidFill>
                <a:latin typeface="Monserrat"/>
                <a:ea typeface="Tahoma" panose="020B0604030504040204" pitchFamily="34" charset="0"/>
                <a:cs typeface="Tahoma" panose="020B0604030504040204" pitchFamily="34" charset="0"/>
                <a:sym typeface="Montserrat Light Bold"/>
              </a:rPr>
              <a:t>Identificación</a:t>
            </a:r>
            <a:r>
              <a:rPr lang="en-US" sz="2400" spc="78" dirty="0" smtClean="0">
                <a:solidFill>
                  <a:srgbClr val="4C4747"/>
                </a:solidFill>
                <a:latin typeface="Monserrat"/>
                <a:ea typeface="Tahoma" panose="020B0604030504040204" pitchFamily="34" charset="0"/>
                <a:cs typeface="Tahoma" panose="020B0604030504040204" pitchFamily="34" charset="0"/>
                <a:sym typeface="Montserrat Light Bold"/>
              </a:rPr>
              <a:t> de beneficiaries. </a:t>
            </a:r>
          </a:p>
          <a:p>
            <a:pPr marL="342900" marR="0" lvl="0" indent="-342900" algn="just" defTabSz="914400" rtl="0" eaLnBrk="1" fontAlgn="auto" latinLnBrk="0" hangingPunct="1">
              <a:lnSpc>
                <a:spcPts val="3425"/>
              </a:lnSpc>
              <a:spcBef>
                <a:spcPct val="0"/>
              </a:spcBef>
              <a:spcAft>
                <a:spcPts val="0"/>
              </a:spcAft>
              <a:buClrTx/>
              <a:buSzTx/>
              <a:buFont typeface="Arial" panose="020B0604020202020204" pitchFamily="34" charset="0"/>
              <a:buChar char="•"/>
              <a:tabLst/>
              <a:defRPr/>
            </a:pPr>
            <a:r>
              <a:rPr lang="en-US" sz="2400" spc="78" dirty="0" err="1" smtClean="0">
                <a:solidFill>
                  <a:srgbClr val="4C4747"/>
                </a:solidFill>
                <a:latin typeface="Monserrat"/>
                <a:ea typeface="Tahoma" panose="020B0604030504040204" pitchFamily="34" charset="0"/>
                <a:cs typeface="Tahoma" panose="020B0604030504040204" pitchFamily="34" charset="0"/>
                <a:sym typeface="Montserrat Light Bold"/>
              </a:rPr>
              <a:t>Cantidad</a:t>
            </a:r>
            <a:r>
              <a:rPr lang="en-US" sz="2400" spc="78" dirty="0" smtClean="0">
                <a:solidFill>
                  <a:srgbClr val="4C4747"/>
                </a:solidFill>
                <a:latin typeface="Monserrat"/>
                <a:ea typeface="Tahoma" panose="020B0604030504040204" pitchFamily="34" charset="0"/>
                <a:cs typeface="Tahoma" panose="020B0604030504040204" pitchFamily="34" charset="0"/>
                <a:sym typeface="Montserrat Light Bold"/>
              </a:rPr>
              <a:t> de </a:t>
            </a:r>
            <a:r>
              <a:rPr lang="en-US" sz="2400" spc="78" dirty="0" err="1" smtClean="0">
                <a:solidFill>
                  <a:srgbClr val="4C4747"/>
                </a:solidFill>
                <a:latin typeface="Monserrat"/>
                <a:ea typeface="Tahoma" panose="020B0604030504040204" pitchFamily="34" charset="0"/>
                <a:cs typeface="Tahoma" panose="020B0604030504040204" pitchFamily="34" charset="0"/>
                <a:sym typeface="Montserrat Light Bold"/>
              </a:rPr>
              <a:t>Productos</a:t>
            </a:r>
            <a:r>
              <a:rPr lang="en-US" sz="2400" spc="78" dirty="0" smtClean="0">
                <a:solidFill>
                  <a:srgbClr val="4C4747"/>
                </a:solidFill>
                <a:latin typeface="Monserrat"/>
                <a:ea typeface="Tahoma" panose="020B0604030504040204" pitchFamily="34" charset="0"/>
                <a:cs typeface="Tahoma" panose="020B0604030504040204" pitchFamily="34" charset="0"/>
                <a:sym typeface="Montserrat Light Bold"/>
              </a:rPr>
              <a:t> o </a:t>
            </a:r>
            <a:r>
              <a:rPr lang="en-US" sz="2400" spc="78" dirty="0" err="1" smtClean="0">
                <a:solidFill>
                  <a:srgbClr val="4C4747"/>
                </a:solidFill>
                <a:latin typeface="Monserrat"/>
                <a:ea typeface="Tahoma" panose="020B0604030504040204" pitchFamily="34" charset="0"/>
                <a:cs typeface="Tahoma" panose="020B0604030504040204" pitchFamily="34" charset="0"/>
                <a:sym typeface="Montserrat Light Bold"/>
              </a:rPr>
              <a:t>servicios</a:t>
            </a:r>
            <a:r>
              <a:rPr lang="en-US" sz="2400" spc="78" dirty="0" smtClean="0">
                <a:solidFill>
                  <a:srgbClr val="4C4747"/>
                </a:solidFill>
                <a:latin typeface="Monserrat"/>
                <a:ea typeface="Tahoma" panose="020B0604030504040204" pitchFamily="34" charset="0"/>
                <a:cs typeface="Tahoma" panose="020B0604030504040204" pitchFamily="34" charset="0"/>
                <a:sym typeface="Montserrat Light Bold"/>
              </a:rPr>
              <a:t>.</a:t>
            </a:r>
          </a:p>
          <a:p>
            <a:pPr marL="342900" marR="0" lvl="0" indent="-342900" algn="just" defTabSz="914400" rtl="0" eaLnBrk="1" fontAlgn="auto" latinLnBrk="0" hangingPunct="1">
              <a:lnSpc>
                <a:spcPts val="3425"/>
              </a:lnSpc>
              <a:spcBef>
                <a:spcPct val="0"/>
              </a:spcBef>
              <a:spcAft>
                <a:spcPts val="0"/>
              </a:spcAft>
              <a:buClrTx/>
              <a:buSzTx/>
              <a:buFont typeface="Arial" panose="020B0604020202020204" pitchFamily="34" charset="0"/>
              <a:buChar char="•"/>
              <a:tabLst/>
              <a:defRPr/>
            </a:pPr>
            <a:r>
              <a:rPr lang="en-US" sz="2400" spc="78" dirty="0" err="1" smtClean="0">
                <a:solidFill>
                  <a:srgbClr val="4C4747"/>
                </a:solidFill>
                <a:latin typeface="Monserrat"/>
                <a:ea typeface="Tahoma" panose="020B0604030504040204" pitchFamily="34" charset="0"/>
                <a:cs typeface="Tahoma" panose="020B0604030504040204" pitchFamily="34" charset="0"/>
                <a:sym typeface="Montserrat Light Bold"/>
              </a:rPr>
              <a:t>Presupuesto</a:t>
            </a:r>
            <a:r>
              <a:rPr lang="en-US" sz="2400" spc="78" dirty="0" smtClean="0">
                <a:solidFill>
                  <a:srgbClr val="4C4747"/>
                </a:solidFill>
                <a:latin typeface="Monserrat"/>
                <a:ea typeface="Tahoma" panose="020B0604030504040204" pitchFamily="34" charset="0"/>
                <a:cs typeface="Tahoma" panose="020B0604030504040204" pitchFamily="34" charset="0"/>
                <a:sym typeface="Montserrat Light Bold"/>
              </a:rPr>
              <a:t>.</a:t>
            </a:r>
          </a:p>
          <a:p>
            <a:pPr marL="342900" marR="0" lvl="0" indent="-342900" algn="just" defTabSz="914400" rtl="0" eaLnBrk="1" fontAlgn="auto" latinLnBrk="0" hangingPunct="1">
              <a:lnSpc>
                <a:spcPts val="3425"/>
              </a:lnSpc>
              <a:spcBef>
                <a:spcPct val="0"/>
              </a:spcBef>
              <a:spcAft>
                <a:spcPts val="0"/>
              </a:spcAft>
              <a:buClrTx/>
              <a:buSzTx/>
              <a:buFont typeface="Arial" panose="020B0604020202020204" pitchFamily="34" charset="0"/>
              <a:buChar char="•"/>
              <a:tabLst/>
              <a:defRPr/>
            </a:pPr>
            <a:r>
              <a:rPr lang="en-US" sz="2400" spc="78" dirty="0" err="1" smtClean="0">
                <a:solidFill>
                  <a:srgbClr val="4C4747"/>
                </a:solidFill>
                <a:latin typeface="Monserrat"/>
                <a:ea typeface="Tahoma" panose="020B0604030504040204" pitchFamily="34" charset="0"/>
                <a:cs typeface="Tahoma" panose="020B0604030504040204" pitchFamily="34" charset="0"/>
                <a:sym typeface="Montserrat Light Bold"/>
              </a:rPr>
              <a:t>Localidad</a:t>
            </a:r>
            <a:r>
              <a:rPr lang="en-US" sz="2400" spc="78" dirty="0" smtClean="0">
                <a:solidFill>
                  <a:srgbClr val="4C4747"/>
                </a:solidFill>
                <a:latin typeface="Monserrat"/>
                <a:ea typeface="Tahoma" panose="020B0604030504040204" pitchFamily="34" charset="0"/>
                <a:cs typeface="Tahoma" panose="020B0604030504040204" pitchFamily="34" charset="0"/>
                <a:sym typeface="Montserrat Light Bold"/>
              </a:rPr>
              <a:t>.</a:t>
            </a:r>
          </a:p>
          <a:p>
            <a:pPr marL="342900" marR="0" lvl="0" indent="-342900" algn="just" defTabSz="914400" rtl="0" eaLnBrk="1" fontAlgn="auto" latinLnBrk="0" hangingPunct="1">
              <a:lnSpc>
                <a:spcPts val="3425"/>
              </a:lnSpc>
              <a:spcBef>
                <a:spcPct val="0"/>
              </a:spcBef>
              <a:spcAft>
                <a:spcPts val="0"/>
              </a:spcAft>
              <a:buClrTx/>
              <a:buSzTx/>
              <a:buFont typeface="Arial" panose="020B0604020202020204" pitchFamily="34" charset="0"/>
              <a:buChar char="•"/>
              <a:tabLst/>
              <a:defRPr/>
            </a:pPr>
            <a:r>
              <a:rPr lang="en-US" sz="2400" spc="78" dirty="0" err="1" smtClean="0">
                <a:solidFill>
                  <a:srgbClr val="4C4747"/>
                </a:solidFill>
                <a:latin typeface="Monserrat"/>
                <a:ea typeface="Tahoma" panose="020B0604030504040204" pitchFamily="34" charset="0"/>
                <a:cs typeface="Tahoma" panose="020B0604030504040204" pitchFamily="34" charset="0"/>
                <a:sym typeface="Montserrat Light Bold"/>
              </a:rPr>
              <a:t>Porcentaje</a:t>
            </a:r>
            <a:r>
              <a:rPr lang="en-US" sz="2400" spc="78" dirty="0" smtClean="0">
                <a:solidFill>
                  <a:srgbClr val="4C4747"/>
                </a:solidFill>
                <a:latin typeface="Monserrat"/>
                <a:ea typeface="Tahoma" panose="020B0604030504040204" pitchFamily="34" charset="0"/>
                <a:cs typeface="Tahoma" panose="020B0604030504040204" pitchFamily="34" charset="0"/>
                <a:sym typeface="Montserrat Light Bold"/>
              </a:rPr>
              <a:t> de </a:t>
            </a:r>
            <a:r>
              <a:rPr lang="en-US" sz="2400" spc="78" dirty="0" err="1" smtClean="0">
                <a:solidFill>
                  <a:srgbClr val="4C4747"/>
                </a:solidFill>
                <a:latin typeface="Monserrat"/>
                <a:ea typeface="Tahoma" panose="020B0604030504040204" pitchFamily="34" charset="0"/>
                <a:cs typeface="Tahoma" panose="020B0604030504040204" pitchFamily="34" charset="0"/>
                <a:sym typeface="Montserrat Light Bold"/>
              </a:rPr>
              <a:t>ejecución</a:t>
            </a:r>
            <a:r>
              <a:rPr lang="en-US" sz="2400" spc="78" dirty="0" smtClean="0">
                <a:solidFill>
                  <a:srgbClr val="4C4747"/>
                </a:solidFill>
                <a:latin typeface="Monserrat"/>
                <a:ea typeface="Tahoma" panose="020B0604030504040204" pitchFamily="34" charset="0"/>
                <a:cs typeface="Tahoma" panose="020B0604030504040204" pitchFamily="34" charset="0"/>
                <a:sym typeface="Montserrat Light Bold"/>
              </a:rPr>
              <a:t>.</a:t>
            </a:r>
            <a:endParaRPr lang="en-US" sz="2400" spc="78" dirty="0">
              <a:solidFill>
                <a:srgbClr val="4C4747"/>
              </a:solidFill>
              <a:latin typeface="Monserrat"/>
              <a:ea typeface="Tahoma" panose="020B0604030504040204" pitchFamily="34" charset="0"/>
              <a:cs typeface="Tahoma" panose="020B0604030504040204" pitchFamily="34" charset="0"/>
              <a:sym typeface="Montserrat Light Bold"/>
            </a:endParaRPr>
          </a:p>
        </p:txBody>
      </p:sp>
      <p:sp>
        <p:nvSpPr>
          <p:cNvPr id="21" name="Rectangle: Rounded Corners 55">
            <a:extLst>
              <a:ext uri="{FF2B5EF4-FFF2-40B4-BE49-F238E27FC236}">
                <a16:creationId xmlns:a16="http://schemas.microsoft.com/office/drawing/2014/main" id="{0EC2E99E-74DD-4A3B-A776-052D7D4C8E93}"/>
              </a:ext>
            </a:extLst>
          </p:cNvPr>
          <p:cNvSpPr/>
          <p:nvPr/>
        </p:nvSpPr>
        <p:spPr>
          <a:xfrm>
            <a:off x="1676400" y="2931229"/>
            <a:ext cx="6962063" cy="761597"/>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DO" sz="3000" b="0" i="0" u="none" strike="noStrike" kern="1200" cap="none" spc="0" normalizeH="0" baseline="0" noProof="0" dirty="0" smtClean="0">
                <a:ln>
                  <a:noFill/>
                </a:ln>
                <a:solidFill>
                  <a:prstClr val="white"/>
                </a:solidFill>
                <a:effectLst/>
                <a:uLnTx/>
                <a:uFillTx/>
                <a:latin typeface="Monserrat"/>
              </a:rPr>
              <a:t>Identificar las áreas</a:t>
            </a:r>
            <a:r>
              <a:rPr kumimoji="0" lang="es-DO" sz="3000" b="0" i="0" u="none" strike="noStrike" kern="1200" cap="none" spc="0" normalizeH="0" noProof="0" dirty="0" smtClean="0">
                <a:ln>
                  <a:noFill/>
                </a:ln>
                <a:solidFill>
                  <a:prstClr val="white"/>
                </a:solidFill>
                <a:effectLst/>
                <a:uLnTx/>
                <a:uFillTx/>
                <a:latin typeface="Monserrat"/>
              </a:rPr>
              <a:t> misionales</a:t>
            </a:r>
            <a:endParaRPr kumimoji="0" lang="es-DO" sz="3000" b="0" i="0" u="none" strike="noStrike" kern="1200" cap="none" spc="0" normalizeH="0" baseline="0" noProof="0" dirty="0">
              <a:ln>
                <a:noFill/>
              </a:ln>
              <a:solidFill>
                <a:prstClr val="white"/>
              </a:solidFill>
              <a:effectLst/>
              <a:uLnTx/>
              <a:uFillTx/>
              <a:latin typeface="Monserrat"/>
            </a:endParaRPr>
          </a:p>
        </p:txBody>
      </p:sp>
      <p:sp>
        <p:nvSpPr>
          <p:cNvPr id="28" name="Rectangle 27"/>
          <p:cNvSpPr/>
          <p:nvPr/>
        </p:nvSpPr>
        <p:spPr>
          <a:xfrm>
            <a:off x="10479733" y="5073203"/>
            <a:ext cx="5592172" cy="400110"/>
          </a:xfrm>
          <a:prstGeom prst="rect">
            <a:avLst/>
          </a:prstGeom>
        </p:spPr>
        <p:txBody>
          <a:bodyPr wrap="none">
            <a:spAutoFit/>
          </a:bodyPr>
          <a:lstStyle/>
          <a:p>
            <a:r>
              <a:rPr lang="es-DO" sz="2000" i="1" dirty="0" smtClean="0">
                <a:latin typeface="Monserrat"/>
                <a:ea typeface="MingLiU_HKSCS-ExtB" panose="02020500000000000000" pitchFamily="18" charset="-120"/>
              </a:rPr>
              <a:t>Fuente: Instituto </a:t>
            </a:r>
            <a:r>
              <a:rPr lang="es-DO" sz="2000" i="1" dirty="0">
                <a:latin typeface="Monserrat"/>
                <a:ea typeface="MingLiU_HKSCS-ExtB" panose="02020500000000000000" pitchFamily="18" charset="-120"/>
              </a:rPr>
              <a:t>de Auxilios y Viviendas (INAVI</a:t>
            </a:r>
            <a:r>
              <a:rPr lang="es-DO" sz="2000" i="1" dirty="0"/>
              <a:t>)</a:t>
            </a:r>
          </a:p>
        </p:txBody>
      </p:sp>
      <p:sp>
        <p:nvSpPr>
          <p:cNvPr id="29" name="TextBox 16"/>
          <p:cNvSpPr txBox="1"/>
          <p:nvPr/>
        </p:nvSpPr>
        <p:spPr>
          <a:xfrm>
            <a:off x="10515600" y="1013062"/>
            <a:ext cx="8378291" cy="448841"/>
          </a:xfrm>
          <a:prstGeom prst="rect">
            <a:avLst/>
          </a:prstGeom>
        </p:spPr>
        <p:txBody>
          <a:bodyPr lIns="0" tIns="0" rIns="0" bIns="0" rtlCol="0" anchor="t">
            <a:spAutoFit/>
          </a:bodyPr>
          <a:lstStyle/>
          <a:p>
            <a:pPr marL="0" marR="0" lvl="0" indent="0" algn="l" defTabSz="914400" rtl="0" eaLnBrk="1" fontAlgn="auto" latinLnBrk="0" hangingPunct="1">
              <a:lnSpc>
                <a:spcPts val="3547"/>
              </a:lnSpc>
              <a:spcBef>
                <a:spcPts val="0"/>
              </a:spcBef>
              <a:spcAft>
                <a:spcPts val="0"/>
              </a:spcAft>
              <a:buClrTx/>
              <a:buSzTx/>
              <a:buFontTx/>
              <a:buNone/>
              <a:tabLst/>
              <a:defRPr/>
            </a:pPr>
            <a:r>
              <a:rPr lang="en-US" sz="3111" b="1" spc="87" dirty="0" err="1" smtClean="0">
                <a:solidFill>
                  <a:srgbClr val="053D57"/>
                </a:solidFill>
                <a:latin typeface="Montserrat Light Bold"/>
                <a:ea typeface="Montserrat Light Bold"/>
                <a:cs typeface="Montserrat Light Bold"/>
                <a:sym typeface="Montserrat Light Bold"/>
              </a:rPr>
              <a:t>Ejemplo</a:t>
            </a:r>
            <a:r>
              <a:rPr lang="en-US" sz="3111" b="1" spc="87" dirty="0" smtClean="0">
                <a:solidFill>
                  <a:srgbClr val="053D57"/>
                </a:solidFill>
                <a:latin typeface="Montserrat Light Bold"/>
                <a:ea typeface="Montserrat Light Bold"/>
                <a:cs typeface="Montserrat Light Bold"/>
                <a:sym typeface="Montserrat Light Bold"/>
              </a:rPr>
              <a:t> </a:t>
            </a:r>
            <a:r>
              <a:rPr lang="en-US" sz="3111" b="1" spc="87" dirty="0" err="1" smtClean="0">
                <a:solidFill>
                  <a:srgbClr val="053D57"/>
                </a:solidFill>
                <a:latin typeface="Montserrat Light Bold"/>
                <a:ea typeface="Montserrat Light Bold"/>
                <a:cs typeface="Montserrat Light Bold"/>
                <a:sym typeface="Montserrat Light Bold"/>
              </a:rPr>
              <a:t>redacción</a:t>
            </a:r>
            <a:endParaRPr kumimoji="0" lang="en-US" sz="3111" b="1" i="0" u="none" strike="noStrike" kern="1200" cap="none" spc="87" normalizeH="0" baseline="0" noProof="0" dirty="0">
              <a:ln>
                <a:noFill/>
              </a:ln>
              <a:solidFill>
                <a:srgbClr val="053D57"/>
              </a:solidFill>
              <a:effectLst/>
              <a:uLnTx/>
              <a:uFillTx/>
              <a:latin typeface="Montserrat Light Bold"/>
              <a:ea typeface="Montserrat Light Bold"/>
              <a:cs typeface="Montserrat Light Bold"/>
              <a:sym typeface="Montserrat Light Bold"/>
            </a:endParaRPr>
          </a:p>
        </p:txBody>
      </p:sp>
      <p:sp>
        <p:nvSpPr>
          <p:cNvPr id="22" name="TextBox 15"/>
          <p:cNvSpPr txBox="1"/>
          <p:nvPr/>
        </p:nvSpPr>
        <p:spPr>
          <a:xfrm>
            <a:off x="10515600" y="1995010"/>
            <a:ext cx="7017273" cy="2782813"/>
          </a:xfrm>
          <a:prstGeom prst="rect">
            <a:avLst/>
          </a:prstGeom>
        </p:spPr>
        <p:txBody>
          <a:bodyPr wrap="square" lIns="0" tIns="0" rIns="0" bIns="0" rtlCol="0" anchor="t">
            <a:spAutoFit/>
          </a:bodyPr>
          <a:lstStyle/>
          <a:p>
            <a:pPr lvl="0" algn="just">
              <a:lnSpc>
                <a:spcPts val="3125"/>
              </a:lnSpc>
              <a:spcBef>
                <a:spcPct val="0"/>
              </a:spcBef>
            </a:pPr>
            <a:r>
              <a:rPr lang="es-DO" sz="2500" spc="78" dirty="0">
                <a:solidFill>
                  <a:srgbClr val="4C4747"/>
                </a:solidFill>
                <a:latin typeface="Monserrat"/>
                <a:ea typeface="Tahoma" panose="020B0604030504040204" pitchFamily="34" charset="0"/>
                <a:cs typeface="Tahoma" panose="020B0604030504040204" pitchFamily="34" charset="0"/>
              </a:rPr>
              <a:t>A nivel nacional, fueron beneficiados mediante los programas de ayuda a </a:t>
            </a:r>
            <a:r>
              <a:rPr lang="es-DO" sz="2500" spc="78" dirty="0">
                <a:solidFill>
                  <a:srgbClr val="4C4747"/>
                </a:solidFill>
                <a:latin typeface="Monserrat"/>
                <a:ea typeface="Tahoma" panose="020B0604030504040204" pitchFamily="34" charset="0"/>
                <a:cs typeface="Tahoma" panose="020B0604030504040204" pitchFamily="34" charset="0"/>
              </a:rPr>
              <a:t>grupos </a:t>
            </a:r>
            <a:r>
              <a:rPr lang="es-DO" sz="2500" spc="78" dirty="0">
                <a:solidFill>
                  <a:srgbClr val="4C4747"/>
                </a:solidFill>
                <a:latin typeface="Monserrat"/>
                <a:ea typeface="Tahoma" panose="020B0604030504040204" pitchFamily="34" charset="0"/>
                <a:cs typeface="Tahoma" panose="020B0604030504040204" pitchFamily="34" charset="0"/>
              </a:rPr>
              <a:t>vulnerables,  más de 45,203 </a:t>
            </a:r>
            <a:r>
              <a:rPr lang="es-DO" sz="2500" spc="78" dirty="0">
                <a:solidFill>
                  <a:srgbClr val="4C4747"/>
                </a:solidFill>
                <a:latin typeface="Monserrat"/>
                <a:ea typeface="Tahoma" panose="020B0604030504040204" pitchFamily="34" charset="0"/>
                <a:cs typeface="Tahoma" panose="020B0604030504040204" pitchFamily="34" charset="0"/>
              </a:rPr>
              <a:t>personas, </a:t>
            </a:r>
            <a:r>
              <a:rPr lang="es-DO" sz="2500" spc="78" dirty="0">
                <a:solidFill>
                  <a:srgbClr val="4C4747"/>
                </a:solidFill>
                <a:latin typeface="Monserrat"/>
                <a:ea typeface="Tahoma" panose="020B0604030504040204" pitchFamily="34" charset="0"/>
                <a:cs typeface="Tahoma" panose="020B0604030504040204" pitchFamily="34" charset="0"/>
              </a:rPr>
              <a:t>los cuales recibieron </a:t>
            </a:r>
            <a:r>
              <a:rPr lang="es-DO" sz="2500" spc="78" dirty="0">
                <a:solidFill>
                  <a:srgbClr val="4C4747"/>
                </a:solidFill>
                <a:latin typeface="Monserrat"/>
                <a:ea typeface="Tahoma" panose="020B0604030504040204" pitchFamily="34" charset="0"/>
                <a:cs typeface="Tahoma" panose="020B0604030504040204" pitchFamily="34" charset="0"/>
              </a:rPr>
              <a:t>equipos </a:t>
            </a:r>
            <a:r>
              <a:rPr lang="es-DO" sz="2500" spc="78" dirty="0">
                <a:solidFill>
                  <a:srgbClr val="4C4747"/>
                </a:solidFill>
                <a:latin typeface="Monserrat"/>
                <a:ea typeface="Tahoma" panose="020B0604030504040204" pitchFamily="34" charset="0"/>
                <a:cs typeface="Tahoma" panose="020B0604030504040204" pitchFamily="34" charset="0"/>
              </a:rPr>
              <a:t>y enseres del hogar, útiles deportivos, escolares, </a:t>
            </a:r>
            <a:r>
              <a:rPr lang="es-DO" sz="2500" spc="78" dirty="0">
                <a:solidFill>
                  <a:srgbClr val="4C4747"/>
                </a:solidFill>
                <a:latin typeface="Monserrat"/>
                <a:ea typeface="Tahoma" panose="020B0604030504040204" pitchFamily="34" charset="0"/>
                <a:cs typeface="Tahoma" panose="020B0604030504040204" pitchFamily="34" charset="0"/>
              </a:rPr>
              <a:t>tecnológicos, </a:t>
            </a:r>
            <a:r>
              <a:rPr lang="es-DO" sz="2500" spc="78" dirty="0">
                <a:solidFill>
                  <a:srgbClr val="4C4747"/>
                </a:solidFill>
                <a:latin typeface="Monserrat"/>
                <a:ea typeface="Tahoma" panose="020B0604030504040204" pitchFamily="34" charset="0"/>
                <a:cs typeface="Tahoma" panose="020B0604030504040204" pitchFamily="34" charset="0"/>
              </a:rPr>
              <a:t>ayudas económicas, materiales de construcción, entre otros; con una inversión </a:t>
            </a:r>
            <a:r>
              <a:rPr lang="es-DO" sz="2500" spc="78" dirty="0">
                <a:solidFill>
                  <a:srgbClr val="4C4747"/>
                </a:solidFill>
                <a:latin typeface="Monserrat"/>
                <a:ea typeface="Tahoma" panose="020B0604030504040204" pitchFamily="34" charset="0"/>
                <a:cs typeface="Tahoma" panose="020B0604030504040204" pitchFamily="34" charset="0"/>
              </a:rPr>
              <a:t>de </a:t>
            </a:r>
            <a:r>
              <a:rPr lang="es-DO" sz="2500" spc="78" dirty="0">
                <a:solidFill>
                  <a:srgbClr val="4C4747"/>
                </a:solidFill>
                <a:latin typeface="Monserrat"/>
                <a:ea typeface="Tahoma" panose="020B0604030504040204" pitchFamily="34" charset="0"/>
                <a:cs typeface="Tahoma" panose="020B0604030504040204" pitchFamily="34" charset="0"/>
              </a:rPr>
              <a:t>RD$70,384,734,90.</a:t>
            </a:r>
            <a:endParaRPr lang="en-US" sz="2500" spc="78" dirty="0">
              <a:solidFill>
                <a:srgbClr val="4C4747"/>
              </a:solidFill>
              <a:latin typeface="Monserrat"/>
              <a:ea typeface="Tahoma" panose="020B0604030504040204" pitchFamily="34" charset="0"/>
              <a:cs typeface="Tahoma" panose="020B0604030504040204" pitchFamily="34" charset="0"/>
              <a:sym typeface="Montserrat Light"/>
            </a:endParaRPr>
          </a:p>
        </p:txBody>
      </p:sp>
      <p:sp>
        <p:nvSpPr>
          <p:cNvPr id="23" name="TextBox 15"/>
          <p:cNvSpPr txBox="1"/>
          <p:nvPr/>
        </p:nvSpPr>
        <p:spPr>
          <a:xfrm>
            <a:off x="10515600" y="6273268"/>
            <a:ext cx="7020482" cy="2782813"/>
          </a:xfrm>
          <a:prstGeom prst="rect">
            <a:avLst/>
          </a:prstGeom>
        </p:spPr>
        <p:txBody>
          <a:bodyPr wrap="square" lIns="0" tIns="0" rIns="0" bIns="0" rtlCol="0" anchor="t">
            <a:spAutoFit/>
          </a:bodyPr>
          <a:lstStyle/>
          <a:p>
            <a:pPr lvl="0" algn="just">
              <a:lnSpc>
                <a:spcPts val="3125"/>
              </a:lnSpc>
              <a:spcBef>
                <a:spcPct val="0"/>
              </a:spcBef>
            </a:pPr>
            <a:r>
              <a:rPr lang="es-DO" b="1" i="1" spc="78" dirty="0" smtClean="0">
                <a:solidFill>
                  <a:srgbClr val="4C4747"/>
                </a:solidFill>
                <a:latin typeface="Monserrat"/>
                <a:ea typeface="Tahoma" panose="020B0604030504040204" pitchFamily="34" charset="0"/>
                <a:cs typeface="Tahoma" panose="020B0604030504040204" pitchFamily="34" charset="0"/>
              </a:rPr>
              <a:t>Aspectos a tomar en cuenta.</a:t>
            </a:r>
          </a:p>
          <a:p>
            <a:pPr lvl="0" algn="just">
              <a:lnSpc>
                <a:spcPts val="3125"/>
              </a:lnSpc>
              <a:spcBef>
                <a:spcPct val="0"/>
              </a:spcBef>
            </a:pPr>
            <a:endParaRPr lang="es-DO" b="1" i="1" spc="78" dirty="0">
              <a:solidFill>
                <a:srgbClr val="4C4747"/>
              </a:solidFill>
              <a:latin typeface="Monserrat"/>
              <a:ea typeface="Tahoma" panose="020B0604030504040204" pitchFamily="34" charset="0"/>
              <a:cs typeface="Tahoma" panose="020B0604030504040204" pitchFamily="34" charset="0"/>
            </a:endParaRPr>
          </a:p>
          <a:p>
            <a:pPr lvl="0" algn="just">
              <a:lnSpc>
                <a:spcPts val="3125"/>
              </a:lnSpc>
              <a:spcBef>
                <a:spcPct val="0"/>
              </a:spcBef>
            </a:pPr>
            <a:r>
              <a:rPr lang="es-DO" i="1" spc="78" dirty="0" smtClean="0">
                <a:solidFill>
                  <a:srgbClr val="4C4747"/>
                </a:solidFill>
                <a:latin typeface="Monserrat"/>
                <a:ea typeface="Tahoma" panose="020B0604030504040204" pitchFamily="34" charset="0"/>
                <a:cs typeface="Tahoma" panose="020B0604030504040204" pitchFamily="34" charset="0"/>
              </a:rPr>
              <a:t>Al referirnos </a:t>
            </a:r>
            <a:r>
              <a:rPr lang="es-DO" b="1" i="1" u="sng" spc="78" dirty="0" smtClean="0">
                <a:solidFill>
                  <a:srgbClr val="4C4747"/>
                </a:solidFill>
                <a:latin typeface="Monserrat"/>
                <a:ea typeface="Tahoma" panose="020B0604030504040204" pitchFamily="34" charset="0"/>
                <a:cs typeface="Tahoma" panose="020B0604030504040204" pitchFamily="34" charset="0"/>
              </a:rPr>
              <a:t>a nivel nacional</a:t>
            </a:r>
            <a:r>
              <a:rPr lang="es-DO" i="1" spc="78" dirty="0" smtClean="0">
                <a:solidFill>
                  <a:srgbClr val="4C4747"/>
                </a:solidFill>
                <a:latin typeface="Monserrat"/>
                <a:ea typeface="Tahoma" panose="020B0604030504040204" pitchFamily="34" charset="0"/>
                <a:cs typeface="Tahoma" panose="020B0604030504040204" pitchFamily="34" charset="0"/>
              </a:rPr>
              <a:t>, asegurarnos de haber impactado todas las provincias.</a:t>
            </a:r>
          </a:p>
          <a:p>
            <a:pPr lvl="0" algn="just">
              <a:lnSpc>
                <a:spcPts val="3125"/>
              </a:lnSpc>
              <a:spcBef>
                <a:spcPct val="0"/>
              </a:spcBef>
            </a:pPr>
            <a:r>
              <a:rPr lang="es-DO" i="1" spc="78" dirty="0" smtClean="0">
                <a:solidFill>
                  <a:srgbClr val="4C4747"/>
                </a:solidFill>
                <a:latin typeface="Monserrat"/>
                <a:ea typeface="Tahoma" panose="020B0604030504040204" pitchFamily="34" charset="0"/>
                <a:cs typeface="Tahoma" panose="020B0604030504040204" pitchFamily="34" charset="0"/>
              </a:rPr>
              <a:t>Indicar la </a:t>
            </a:r>
            <a:r>
              <a:rPr lang="es-DO" b="1" i="1" u="sng" spc="78" dirty="0" smtClean="0">
                <a:solidFill>
                  <a:srgbClr val="4C4747"/>
                </a:solidFill>
                <a:latin typeface="Monserrat"/>
                <a:ea typeface="Tahoma" panose="020B0604030504040204" pitchFamily="34" charset="0"/>
                <a:cs typeface="Tahoma" panose="020B0604030504040204" pitchFamily="34" charset="0"/>
              </a:rPr>
              <a:t>cantidad de productos</a:t>
            </a:r>
            <a:r>
              <a:rPr lang="es-DO" b="1" i="1" spc="78" dirty="0" smtClean="0">
                <a:solidFill>
                  <a:srgbClr val="4C4747"/>
                </a:solidFill>
                <a:latin typeface="Monserrat"/>
                <a:ea typeface="Tahoma" panose="020B0604030504040204" pitchFamily="34" charset="0"/>
                <a:cs typeface="Tahoma" panose="020B0604030504040204" pitchFamily="34" charset="0"/>
              </a:rPr>
              <a:t> </a:t>
            </a:r>
            <a:r>
              <a:rPr lang="es-DO" i="1" spc="78" dirty="0" smtClean="0">
                <a:solidFill>
                  <a:srgbClr val="4C4747"/>
                </a:solidFill>
                <a:latin typeface="Monserrat"/>
                <a:ea typeface="Tahoma" panose="020B0604030504040204" pitchFamily="34" charset="0"/>
                <a:cs typeface="Tahoma" panose="020B0604030504040204" pitchFamily="34" charset="0"/>
              </a:rPr>
              <a:t>entregados de forma explícita. </a:t>
            </a:r>
          </a:p>
          <a:p>
            <a:pPr lvl="0" algn="just">
              <a:lnSpc>
                <a:spcPts val="3125"/>
              </a:lnSpc>
              <a:spcBef>
                <a:spcPct val="0"/>
              </a:spcBef>
            </a:pPr>
            <a:r>
              <a:rPr lang="es-DO" i="1" spc="78" dirty="0" smtClean="0">
                <a:solidFill>
                  <a:srgbClr val="4C4747"/>
                </a:solidFill>
                <a:latin typeface="Monserrat"/>
                <a:ea typeface="Tahoma" panose="020B0604030504040204" pitchFamily="34" charset="0"/>
                <a:cs typeface="Tahoma" panose="020B0604030504040204" pitchFamily="34" charset="0"/>
              </a:rPr>
              <a:t>Incluir el </a:t>
            </a:r>
            <a:r>
              <a:rPr lang="es-DO" b="1" i="1" u="sng" spc="78" dirty="0" smtClean="0">
                <a:solidFill>
                  <a:srgbClr val="4C4747"/>
                </a:solidFill>
                <a:latin typeface="Monserrat"/>
                <a:ea typeface="Tahoma" panose="020B0604030504040204" pitchFamily="34" charset="0"/>
                <a:cs typeface="Tahoma" panose="020B0604030504040204" pitchFamily="34" charset="0"/>
              </a:rPr>
              <a:t>porcentaje de cumplimiento</a:t>
            </a:r>
            <a:r>
              <a:rPr lang="es-DO" i="1" spc="78" dirty="0" smtClean="0">
                <a:solidFill>
                  <a:srgbClr val="4C4747"/>
                </a:solidFill>
                <a:latin typeface="Monserrat"/>
                <a:ea typeface="Tahoma" panose="020B0604030504040204" pitchFamily="34" charset="0"/>
                <a:cs typeface="Tahoma" panose="020B0604030504040204" pitchFamily="34" charset="0"/>
              </a:rPr>
              <a:t>.</a:t>
            </a:r>
            <a:endParaRPr lang="en-US" sz="2500" spc="78" dirty="0">
              <a:solidFill>
                <a:srgbClr val="4C4747"/>
              </a:solidFill>
              <a:latin typeface="Monserrat"/>
              <a:ea typeface="Tahoma" panose="020B0604030504040204" pitchFamily="34" charset="0"/>
              <a:cs typeface="Tahoma" panose="020B0604030504040204" pitchFamily="34" charset="0"/>
              <a:sym typeface="Montserrat Light"/>
            </a:endParaRPr>
          </a:p>
        </p:txBody>
      </p:sp>
    </p:spTree>
    <p:extLst>
      <p:ext uri="{BB962C8B-B14F-4D97-AF65-F5344CB8AC3E}">
        <p14:creationId xmlns:p14="http://schemas.microsoft.com/office/powerpoint/2010/main" val="41518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sp>
      <p:sp>
        <p:nvSpPr>
          <p:cNvPr id="3" name="AutoShape 3"/>
          <p:cNvSpPr/>
          <p:nvPr/>
        </p:nvSpPr>
        <p:spPr>
          <a:xfrm rot="-2700000">
            <a:off x="13404779" y="-5141853"/>
            <a:ext cx="6665510" cy="6664206"/>
          </a:xfrm>
          <a:prstGeom prst="rect">
            <a:avLst/>
          </a:prstGeom>
          <a:solidFill>
            <a:srgbClr val="001B3A"/>
          </a:solidFill>
        </p:spPr>
      </p:sp>
      <p:sp>
        <p:nvSpPr>
          <p:cNvPr id="4" name="AutoShape 4"/>
          <p:cNvSpPr/>
          <p:nvPr/>
        </p:nvSpPr>
        <p:spPr>
          <a:xfrm rot="-2700000">
            <a:off x="-866788" y="8667638"/>
            <a:ext cx="4725548" cy="4724623"/>
          </a:xfrm>
          <a:prstGeom prst="rect">
            <a:avLst/>
          </a:prstGeom>
          <a:solidFill>
            <a:srgbClr val="001B3A"/>
          </a:solidFill>
        </p:spPr>
      </p:sp>
      <p:sp>
        <p:nvSpPr>
          <p:cNvPr id="5" name="AutoShape 5"/>
          <p:cNvSpPr/>
          <p:nvPr/>
        </p:nvSpPr>
        <p:spPr>
          <a:xfrm rot="-2700000">
            <a:off x="13472213" y="-2300287"/>
            <a:ext cx="57378" cy="6072282"/>
          </a:xfrm>
          <a:prstGeom prst="rect">
            <a:avLst/>
          </a:prstGeom>
          <a:solidFill>
            <a:srgbClr val="F8FBFD"/>
          </a:solidFill>
        </p:spPr>
      </p:sp>
      <p:sp>
        <p:nvSpPr>
          <p:cNvPr id="6" name="AutoShape 6"/>
          <p:cNvSpPr/>
          <p:nvPr/>
        </p:nvSpPr>
        <p:spPr>
          <a:xfrm rot="-2700000">
            <a:off x="18518683" y="8749507"/>
            <a:ext cx="43907" cy="3580261"/>
          </a:xfrm>
          <a:prstGeom prst="rect">
            <a:avLst/>
          </a:prstGeom>
          <a:solidFill>
            <a:srgbClr val="053D57"/>
          </a:solidFill>
        </p:spPr>
      </p:sp>
      <p:sp>
        <p:nvSpPr>
          <p:cNvPr id="7" name="TextBox 7"/>
          <p:cNvSpPr txBox="1"/>
          <p:nvPr/>
        </p:nvSpPr>
        <p:spPr>
          <a:xfrm>
            <a:off x="2612680" y="5541319"/>
            <a:ext cx="13048128" cy="813197"/>
          </a:xfrm>
          <a:prstGeom prst="rect">
            <a:avLst/>
          </a:prstGeom>
        </p:spPr>
        <p:txBody>
          <a:bodyPr lIns="0" tIns="0" rIns="0" bIns="0" rtlCol="0" anchor="t">
            <a:spAutoFit/>
          </a:bodyPr>
          <a:lstStyle/>
          <a:p>
            <a:pPr marL="0" marR="0" lvl="0" indent="0" algn="ctr" defTabSz="914400" rtl="0" eaLnBrk="1" fontAlgn="auto" latinLnBrk="0" hangingPunct="1">
              <a:lnSpc>
                <a:spcPts val="6414"/>
              </a:lnSpc>
              <a:spcBef>
                <a:spcPts val="0"/>
              </a:spcBef>
              <a:spcAft>
                <a:spcPts val="0"/>
              </a:spcAft>
              <a:buClrTx/>
              <a:buSzTx/>
              <a:buFontTx/>
              <a:buNone/>
              <a:tabLst/>
              <a:defRPr/>
            </a:pPr>
            <a:r>
              <a:rPr kumimoji="0" lang="en-US" sz="5345" b="1" i="0" u="none" strike="noStrike" kern="1200" cap="none" spc="53" normalizeH="0" baseline="0" noProof="0" dirty="0" err="1" smtClean="0">
                <a:ln>
                  <a:noFill/>
                </a:ln>
                <a:solidFill>
                  <a:srgbClr val="001B3A"/>
                </a:solidFill>
                <a:effectLst/>
                <a:uLnTx/>
                <a:uFillTx/>
                <a:latin typeface="Montserrat Classic Bold"/>
                <a:ea typeface="Montserrat Classic Bold"/>
                <a:cs typeface="Montserrat Classic Bold"/>
                <a:sym typeface="Montserrat Classic Bold"/>
              </a:rPr>
              <a:t>Resumen</a:t>
            </a:r>
            <a:r>
              <a:rPr kumimoji="0" lang="en-US" sz="5345" b="1" i="0" u="none" strike="noStrike" kern="1200" cap="none" spc="53" normalizeH="0" baseline="0" noProof="0" dirty="0" smtClean="0">
                <a:ln>
                  <a:noFill/>
                </a:ln>
                <a:solidFill>
                  <a:srgbClr val="001B3A"/>
                </a:solidFill>
                <a:effectLst/>
                <a:uLnTx/>
                <a:uFillTx/>
                <a:latin typeface="Montserrat Classic Bold"/>
                <a:ea typeface="Montserrat Classic Bold"/>
                <a:cs typeface="Montserrat Classic Bold"/>
                <a:sym typeface="Montserrat Classic Bold"/>
              </a:rPr>
              <a:t> </a:t>
            </a:r>
            <a:r>
              <a:rPr kumimoji="0" lang="en-US" sz="5345" b="1" i="0" u="none" strike="noStrike" kern="1200" cap="none" spc="53" normalizeH="0" baseline="0" noProof="0" dirty="0" err="1" smtClean="0">
                <a:ln>
                  <a:noFill/>
                </a:ln>
                <a:solidFill>
                  <a:srgbClr val="001B3A"/>
                </a:solidFill>
                <a:effectLst/>
                <a:uLnTx/>
                <a:uFillTx/>
                <a:latin typeface="Montserrat Classic Bold"/>
                <a:ea typeface="Montserrat Classic Bold"/>
                <a:cs typeface="Montserrat Classic Bold"/>
                <a:sym typeface="Montserrat Classic Bold"/>
              </a:rPr>
              <a:t>Ejecutivo</a:t>
            </a:r>
            <a:endParaRPr kumimoji="0" lang="en-US" sz="5345" b="1" i="0" u="none" strike="noStrike" kern="1200" cap="none" spc="53" normalizeH="0" baseline="0" noProof="0" dirty="0">
              <a:ln>
                <a:noFill/>
              </a:ln>
              <a:solidFill>
                <a:srgbClr val="001B3A"/>
              </a:solidFill>
              <a:effectLst/>
              <a:uLnTx/>
              <a:uFillTx/>
              <a:latin typeface="Montserrat Classic Bold"/>
              <a:ea typeface="Montserrat Classic Bold"/>
              <a:cs typeface="Montserrat Classic Bold"/>
              <a:sym typeface="Montserrat Classic Bold"/>
            </a:endParaRPr>
          </a:p>
        </p:txBody>
      </p:sp>
      <p:grpSp>
        <p:nvGrpSpPr>
          <p:cNvPr id="8" name="Group 8"/>
          <p:cNvGrpSpPr/>
          <p:nvPr/>
        </p:nvGrpSpPr>
        <p:grpSpPr>
          <a:xfrm rot="5400000">
            <a:off x="9126993" y="3976752"/>
            <a:ext cx="34013" cy="1869783"/>
            <a:chOff x="0" y="0"/>
            <a:chExt cx="12543" cy="689528"/>
          </a:xfrm>
        </p:grpSpPr>
        <p:sp>
          <p:nvSpPr>
            <p:cNvPr id="9" name="Freeform 9"/>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053D57"/>
            </a:solidFill>
          </p:spPr>
        </p:sp>
        <p:sp>
          <p:nvSpPr>
            <p:cNvPr id="10" name="TextBox 10"/>
            <p:cNvSpPr txBox="1"/>
            <p:nvPr/>
          </p:nvSpPr>
          <p:spPr>
            <a:xfrm>
              <a:off x="0" y="-19050"/>
              <a:ext cx="12543" cy="708578"/>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AutoShape 11"/>
          <p:cNvSpPr/>
          <p:nvPr/>
        </p:nvSpPr>
        <p:spPr>
          <a:xfrm rot="-2700000">
            <a:off x="-274591" y="-2042767"/>
            <a:ext cx="43907" cy="3580261"/>
          </a:xfrm>
          <a:prstGeom prst="rect">
            <a:avLst/>
          </a:prstGeom>
          <a:solidFill>
            <a:srgbClr val="053D57"/>
          </a:solidFill>
        </p:spPr>
      </p:sp>
      <p:sp>
        <p:nvSpPr>
          <p:cNvPr id="12" name="Freeform 12"/>
          <p:cNvSpPr/>
          <p:nvPr/>
        </p:nvSpPr>
        <p:spPr>
          <a:xfrm>
            <a:off x="8509652" y="3580657"/>
            <a:ext cx="1268696" cy="1180630"/>
          </a:xfrm>
          <a:custGeom>
            <a:avLst/>
            <a:gdLst/>
            <a:ahLst/>
            <a:cxnLst/>
            <a:rect l="l" t="t" r="r" b="b"/>
            <a:pathLst>
              <a:path w="1268696" h="1180630">
                <a:moveTo>
                  <a:pt x="0" y="0"/>
                </a:moveTo>
                <a:lnTo>
                  <a:pt x="1268696" y="0"/>
                </a:lnTo>
                <a:lnTo>
                  <a:pt x="1268696" y="1180630"/>
                </a:lnTo>
                <a:lnTo>
                  <a:pt x="0" y="1180630"/>
                </a:lnTo>
                <a:lnTo>
                  <a:pt x="0" y="0"/>
                </a:lnTo>
                <a:close/>
              </a:path>
            </a:pathLst>
          </a:custGeom>
          <a:blipFill>
            <a:blip r:embed="rId3"/>
            <a:stretch>
              <a:fillRect/>
            </a:stretch>
          </a:blipFill>
        </p:spPr>
      </p:sp>
    </p:spTree>
    <p:extLst>
      <p:ext uri="{BB962C8B-B14F-4D97-AF65-F5344CB8AC3E}">
        <p14:creationId xmlns:p14="http://schemas.microsoft.com/office/powerpoint/2010/main" val="30932929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rot="-2700000">
            <a:off x="-2472771" y="8178019"/>
            <a:ext cx="2839428" cy="2838872"/>
          </a:xfrm>
          <a:prstGeom prst="rect">
            <a:avLst/>
          </a:prstGeom>
          <a:solidFill>
            <a:srgbClr val="97BCC7"/>
          </a:solidFill>
        </p:spPr>
      </p:sp>
      <p:sp>
        <p:nvSpPr>
          <p:cNvPr id="3" name="AutoShape 3"/>
          <p:cNvSpPr/>
          <p:nvPr/>
        </p:nvSpPr>
        <p:spPr>
          <a:xfrm rot="-2700000">
            <a:off x="17796558" y="8597737"/>
            <a:ext cx="1950383" cy="2219235"/>
          </a:xfrm>
          <a:prstGeom prst="rect">
            <a:avLst/>
          </a:prstGeom>
          <a:solidFill>
            <a:srgbClr val="F8FBFD"/>
          </a:solidFill>
        </p:spPr>
      </p:sp>
      <p:sp>
        <p:nvSpPr>
          <p:cNvPr id="4" name="AutoShape 4"/>
          <p:cNvSpPr/>
          <p:nvPr/>
        </p:nvSpPr>
        <p:spPr>
          <a:xfrm rot="-2700000">
            <a:off x="-1451026" y="11054829"/>
            <a:ext cx="2839428" cy="50503"/>
          </a:xfrm>
          <a:prstGeom prst="rect">
            <a:avLst/>
          </a:prstGeom>
          <a:solidFill>
            <a:srgbClr val="F8FBFD"/>
          </a:solidFill>
        </p:spPr>
      </p:sp>
      <p:sp>
        <p:nvSpPr>
          <p:cNvPr id="5" name="AutoShape 5"/>
          <p:cNvSpPr/>
          <p:nvPr/>
        </p:nvSpPr>
        <p:spPr>
          <a:xfrm rot="-2700000">
            <a:off x="18556951" y="9644043"/>
            <a:ext cx="43907" cy="3580261"/>
          </a:xfrm>
          <a:prstGeom prst="rect">
            <a:avLst/>
          </a:prstGeom>
          <a:solidFill>
            <a:srgbClr val="97BCC7"/>
          </a:solidFill>
        </p:spPr>
      </p:sp>
      <p:sp>
        <p:nvSpPr>
          <p:cNvPr id="6" name="Freeform 6"/>
          <p:cNvSpPr/>
          <p:nvPr/>
        </p:nvSpPr>
        <p:spPr>
          <a:xfrm>
            <a:off x="485557" y="245442"/>
            <a:ext cx="937938" cy="925757"/>
          </a:xfrm>
          <a:custGeom>
            <a:avLst/>
            <a:gdLst/>
            <a:ahLst/>
            <a:cxnLst/>
            <a:rect l="l" t="t" r="r" b="b"/>
            <a:pathLst>
              <a:path w="937938" h="925757">
                <a:moveTo>
                  <a:pt x="0" y="0"/>
                </a:moveTo>
                <a:lnTo>
                  <a:pt x="937937" y="0"/>
                </a:lnTo>
                <a:lnTo>
                  <a:pt x="937937" y="925756"/>
                </a:lnTo>
                <a:lnTo>
                  <a:pt x="0" y="925756"/>
                </a:lnTo>
                <a:lnTo>
                  <a:pt x="0" y="0"/>
                </a:lnTo>
                <a:close/>
              </a:path>
            </a:pathLst>
          </a:custGeom>
          <a:blipFill>
            <a:blip r:embed="rId2"/>
            <a:stretch>
              <a:fillRect l="-29763" t="-23851" r="-29680" b="-37690"/>
            </a:stretch>
          </a:blipFill>
        </p:spPr>
      </p:sp>
      <p:grpSp>
        <p:nvGrpSpPr>
          <p:cNvPr id="7" name="Group 7"/>
          <p:cNvGrpSpPr/>
          <p:nvPr/>
        </p:nvGrpSpPr>
        <p:grpSpPr>
          <a:xfrm>
            <a:off x="3581400" y="8641306"/>
            <a:ext cx="7237072" cy="1295480"/>
            <a:chOff x="0" y="0"/>
            <a:chExt cx="1565600" cy="409271"/>
          </a:xfrm>
        </p:grpSpPr>
        <p:sp>
          <p:nvSpPr>
            <p:cNvPr id="8" name="Freeform 8"/>
            <p:cNvSpPr/>
            <p:nvPr/>
          </p:nvSpPr>
          <p:spPr>
            <a:xfrm>
              <a:off x="0" y="0"/>
              <a:ext cx="1565600" cy="409271"/>
            </a:xfrm>
            <a:custGeom>
              <a:avLst/>
              <a:gdLst/>
              <a:ahLst/>
              <a:cxnLst/>
              <a:rect l="l" t="t" r="r" b="b"/>
              <a:pathLst>
                <a:path w="1565600" h="409271">
                  <a:moveTo>
                    <a:pt x="79674" y="0"/>
                  </a:moveTo>
                  <a:lnTo>
                    <a:pt x="1485926" y="0"/>
                  </a:lnTo>
                  <a:cubicBezTo>
                    <a:pt x="1507057" y="0"/>
                    <a:pt x="1527323" y="8394"/>
                    <a:pt x="1542264" y="23336"/>
                  </a:cubicBezTo>
                  <a:cubicBezTo>
                    <a:pt x="1557206" y="38278"/>
                    <a:pt x="1565600" y="58543"/>
                    <a:pt x="1565600" y="79674"/>
                  </a:cubicBezTo>
                  <a:lnTo>
                    <a:pt x="1565600" y="329597"/>
                  </a:lnTo>
                  <a:cubicBezTo>
                    <a:pt x="1565600" y="350728"/>
                    <a:pt x="1557206" y="370993"/>
                    <a:pt x="1542264" y="385935"/>
                  </a:cubicBezTo>
                  <a:cubicBezTo>
                    <a:pt x="1527323" y="400877"/>
                    <a:pt x="1507057" y="409271"/>
                    <a:pt x="1485926" y="409271"/>
                  </a:cubicBezTo>
                  <a:lnTo>
                    <a:pt x="79674" y="409271"/>
                  </a:lnTo>
                  <a:cubicBezTo>
                    <a:pt x="58543" y="409271"/>
                    <a:pt x="38278" y="400877"/>
                    <a:pt x="23336" y="385935"/>
                  </a:cubicBezTo>
                  <a:cubicBezTo>
                    <a:pt x="8394" y="370993"/>
                    <a:pt x="0" y="350728"/>
                    <a:pt x="0" y="329597"/>
                  </a:cubicBezTo>
                  <a:lnTo>
                    <a:pt x="0" y="79674"/>
                  </a:lnTo>
                  <a:cubicBezTo>
                    <a:pt x="0" y="58543"/>
                    <a:pt x="8394" y="38278"/>
                    <a:pt x="23336" y="23336"/>
                  </a:cubicBezTo>
                  <a:cubicBezTo>
                    <a:pt x="38278" y="8394"/>
                    <a:pt x="58543" y="0"/>
                    <a:pt x="79674" y="0"/>
                  </a:cubicBezTo>
                  <a:close/>
                </a:path>
              </a:pathLst>
            </a:custGeom>
            <a:solidFill>
              <a:srgbClr val="97BCC7">
                <a:alpha val="47843"/>
              </a:srgbClr>
            </a:solidFill>
          </p:spPr>
        </p:sp>
        <p:sp>
          <p:nvSpPr>
            <p:cNvPr id="9" name="TextBox 9"/>
            <p:cNvSpPr txBox="1"/>
            <p:nvPr/>
          </p:nvSpPr>
          <p:spPr>
            <a:xfrm>
              <a:off x="0" y="-57150"/>
              <a:ext cx="1565600" cy="466421"/>
            </a:xfrm>
            <a:prstGeom prst="rect">
              <a:avLst/>
            </a:prstGeom>
          </p:spPr>
          <p:txBody>
            <a:bodyPr lIns="50800" tIns="50800" rIns="50800" bIns="50800" rtlCol="0" anchor="ctr"/>
            <a:lstStyle/>
            <a:p>
              <a:pPr marL="0" marR="0" lvl="0" indent="0" algn="ctr" defTabSz="914400" rtl="0" eaLnBrk="1" fontAlgn="auto" latinLnBrk="0" hangingPunct="1">
                <a:lnSpc>
                  <a:spcPts val="312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AutoShape 10"/>
          <p:cNvSpPr/>
          <p:nvPr/>
        </p:nvSpPr>
        <p:spPr>
          <a:xfrm flipH="1">
            <a:off x="11422203" y="1492121"/>
            <a:ext cx="45719" cy="7075410"/>
          </a:xfrm>
          <a:prstGeom prst="rect">
            <a:avLst/>
          </a:prstGeom>
          <a:solidFill>
            <a:srgbClr val="F8FBFD"/>
          </a:solidFill>
        </p:spPr>
      </p:sp>
      <p:grpSp>
        <p:nvGrpSpPr>
          <p:cNvPr id="11" name="Group 11"/>
          <p:cNvGrpSpPr/>
          <p:nvPr/>
        </p:nvGrpSpPr>
        <p:grpSpPr>
          <a:xfrm>
            <a:off x="5257800" y="1976106"/>
            <a:ext cx="5477143" cy="1085716"/>
            <a:chOff x="0" y="-57150"/>
            <a:chExt cx="994255" cy="285950"/>
          </a:xfrm>
        </p:grpSpPr>
        <p:sp>
          <p:nvSpPr>
            <p:cNvPr id="12" name="Freeform 12"/>
            <p:cNvSpPr/>
            <p:nvPr/>
          </p:nvSpPr>
          <p:spPr>
            <a:xfrm>
              <a:off x="0" y="0"/>
              <a:ext cx="994255" cy="228800"/>
            </a:xfrm>
            <a:custGeom>
              <a:avLst/>
              <a:gdLst/>
              <a:ahLst/>
              <a:cxnLst/>
              <a:rect l="l" t="t" r="r" b="b"/>
              <a:pathLst>
                <a:path w="994255" h="228800">
                  <a:moveTo>
                    <a:pt x="104591" y="0"/>
                  </a:moveTo>
                  <a:lnTo>
                    <a:pt x="889664" y="0"/>
                  </a:lnTo>
                  <a:cubicBezTo>
                    <a:pt x="917403" y="0"/>
                    <a:pt x="944006" y="11019"/>
                    <a:pt x="963621" y="30634"/>
                  </a:cubicBezTo>
                  <a:cubicBezTo>
                    <a:pt x="983236" y="50249"/>
                    <a:pt x="994255" y="76852"/>
                    <a:pt x="994255" y="104591"/>
                  </a:cubicBezTo>
                  <a:lnTo>
                    <a:pt x="994255" y="124209"/>
                  </a:lnTo>
                  <a:cubicBezTo>
                    <a:pt x="994255" y="151948"/>
                    <a:pt x="983236" y="178551"/>
                    <a:pt x="963621" y="198166"/>
                  </a:cubicBezTo>
                  <a:cubicBezTo>
                    <a:pt x="944006" y="217781"/>
                    <a:pt x="917403" y="228800"/>
                    <a:pt x="889664" y="228800"/>
                  </a:cubicBezTo>
                  <a:lnTo>
                    <a:pt x="104591" y="228800"/>
                  </a:lnTo>
                  <a:cubicBezTo>
                    <a:pt x="76852" y="228800"/>
                    <a:pt x="50249" y="217781"/>
                    <a:pt x="30634" y="198166"/>
                  </a:cubicBezTo>
                  <a:cubicBezTo>
                    <a:pt x="11019" y="178551"/>
                    <a:pt x="0" y="151948"/>
                    <a:pt x="0" y="124209"/>
                  </a:cubicBezTo>
                  <a:lnTo>
                    <a:pt x="0" y="104591"/>
                  </a:lnTo>
                  <a:cubicBezTo>
                    <a:pt x="0" y="76852"/>
                    <a:pt x="11019" y="50249"/>
                    <a:pt x="30634" y="30634"/>
                  </a:cubicBezTo>
                  <a:cubicBezTo>
                    <a:pt x="50249" y="11019"/>
                    <a:pt x="76852" y="0"/>
                    <a:pt x="104591" y="0"/>
                  </a:cubicBezTo>
                  <a:close/>
                </a:path>
              </a:pathLst>
            </a:custGeom>
            <a:solidFill>
              <a:srgbClr val="000000">
                <a:alpha val="0"/>
              </a:srgbClr>
            </a:solidFill>
            <a:ln w="38100" cap="rnd">
              <a:solidFill>
                <a:srgbClr val="FFFFFF"/>
              </a:solidFill>
              <a:prstDash val="solid"/>
              <a:round/>
            </a:ln>
          </p:spPr>
          <p:txBody>
            <a:bodyPr/>
            <a:lstStyle/>
            <a:p>
              <a:endParaRPr lang="es-DO" dirty="0"/>
            </a:p>
          </p:txBody>
        </p:sp>
        <p:sp>
          <p:nvSpPr>
            <p:cNvPr id="13" name="TextBox 13"/>
            <p:cNvSpPr txBox="1"/>
            <p:nvPr/>
          </p:nvSpPr>
          <p:spPr>
            <a:xfrm>
              <a:off x="0" y="-57150"/>
              <a:ext cx="994255" cy="285950"/>
            </a:xfrm>
            <a:prstGeom prst="rect">
              <a:avLst/>
            </a:prstGeom>
          </p:spPr>
          <p:txBody>
            <a:bodyPr lIns="50800" tIns="50800" rIns="50800" bIns="50800" rtlCol="0" anchor="ctr"/>
            <a:lstStyle/>
            <a:p>
              <a:pPr marL="0" marR="0" lvl="0" indent="0" algn="ctr" defTabSz="914400" rtl="0" eaLnBrk="1" fontAlgn="auto" latinLnBrk="0" hangingPunct="1">
                <a:lnSpc>
                  <a:spcPts val="312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4511236" y="470915"/>
            <a:ext cx="13776764" cy="558358"/>
          </a:xfrm>
          <a:prstGeom prst="rect">
            <a:avLst/>
          </a:prstGeom>
        </p:spPr>
        <p:txBody>
          <a:bodyPr lIns="0" tIns="0" rIns="0" bIns="0" rtlCol="0" anchor="t">
            <a:spAutoFit/>
          </a:bodyPr>
          <a:lstStyle/>
          <a:p>
            <a:pPr marL="0" marR="0" lvl="0" indent="0" algn="ctr" defTabSz="914400" rtl="0" eaLnBrk="1" fontAlgn="auto" latinLnBrk="0" hangingPunct="1">
              <a:lnSpc>
                <a:spcPts val="4899"/>
              </a:lnSpc>
              <a:spcBef>
                <a:spcPts val="0"/>
              </a:spcBef>
              <a:spcAft>
                <a:spcPts val="0"/>
              </a:spcAft>
              <a:buClrTx/>
              <a:buSzTx/>
              <a:buFontTx/>
              <a:buNone/>
              <a:tabLst/>
              <a:defRPr/>
            </a:pPr>
            <a:r>
              <a:rPr kumimoji="0" lang="en-US" sz="3499" b="1" i="0" u="none" strike="noStrike" kern="1200" cap="none" spc="244" normalizeH="0" baseline="0" noProof="0" dirty="0" smtClean="0">
                <a:ln>
                  <a:noFill/>
                </a:ln>
                <a:solidFill>
                  <a:schemeClr val="bg1"/>
                </a:solidFill>
                <a:effectLst/>
                <a:uLnTx/>
                <a:uFillTx/>
                <a:latin typeface="Montserrat Classic Bold"/>
                <a:ea typeface="Montserrat Classic Bold"/>
                <a:cs typeface="Montserrat Classic Bold"/>
                <a:sym typeface="Montserrat Classic Bold"/>
              </a:rPr>
              <a:t>RESUMEN</a:t>
            </a:r>
            <a:r>
              <a:rPr kumimoji="0" lang="en-US" sz="3499" b="1" i="0" u="none" strike="noStrike" kern="1200" cap="none" spc="244" normalizeH="0" noProof="0" dirty="0" smtClean="0">
                <a:ln>
                  <a:noFill/>
                </a:ln>
                <a:solidFill>
                  <a:schemeClr val="bg1"/>
                </a:solidFill>
                <a:effectLst/>
                <a:uLnTx/>
                <a:uFillTx/>
                <a:latin typeface="Montserrat Classic Bold"/>
                <a:ea typeface="Montserrat Classic Bold"/>
                <a:cs typeface="Montserrat Classic Bold"/>
                <a:sym typeface="Montserrat Classic Bold"/>
              </a:rPr>
              <a:t> EJECUTIVO</a:t>
            </a:r>
            <a:endParaRPr kumimoji="0" lang="en-US" sz="3499" b="1" i="0" u="none" strike="noStrike" kern="1200" cap="none" spc="244" normalizeH="0" baseline="0" noProof="0" dirty="0">
              <a:ln>
                <a:noFill/>
              </a:ln>
              <a:solidFill>
                <a:schemeClr val="bg1"/>
              </a:solidFill>
              <a:effectLst/>
              <a:uLnTx/>
              <a:uFillTx/>
              <a:latin typeface="Montserrat Classic Bold"/>
              <a:ea typeface="Montserrat Classic Bold"/>
              <a:cs typeface="Montserrat Classic Bold"/>
              <a:sym typeface="Montserrat Classic Bold"/>
            </a:endParaRPr>
          </a:p>
        </p:txBody>
      </p:sp>
      <p:sp>
        <p:nvSpPr>
          <p:cNvPr id="15" name="TextBox 15"/>
          <p:cNvSpPr txBox="1"/>
          <p:nvPr/>
        </p:nvSpPr>
        <p:spPr>
          <a:xfrm>
            <a:off x="3857013" y="8962033"/>
            <a:ext cx="6685845" cy="654025"/>
          </a:xfrm>
          <a:prstGeom prst="rect">
            <a:avLst/>
          </a:prstGeom>
        </p:spPr>
        <p:txBody>
          <a:bodyPr wrap="square" lIns="0" tIns="0" rIns="0" bIns="0" rtlCol="0" anchor="t">
            <a:spAutoFit/>
          </a:bodyPr>
          <a:lstStyle/>
          <a:p>
            <a:pPr marL="0" marR="0" lvl="0" indent="0" algn="ctr" defTabSz="914400" rtl="0" eaLnBrk="1" fontAlgn="auto" latinLnBrk="0" hangingPunct="1">
              <a:lnSpc>
                <a:spcPts val="5106"/>
              </a:lnSpc>
              <a:spcBef>
                <a:spcPct val="0"/>
              </a:spcBef>
              <a:spcAft>
                <a:spcPts val="0"/>
              </a:spcAft>
              <a:buClrTx/>
              <a:buSzTx/>
              <a:buFontTx/>
              <a:buNone/>
              <a:tabLst/>
              <a:defRPr/>
            </a:pPr>
            <a:r>
              <a:rPr kumimoji="0" lang="en-US" sz="3404" b="1" i="0" u="none" strike="noStrike" kern="1200" cap="none" spc="34" normalizeH="0" baseline="0" noProof="0" dirty="0" err="1" smtClean="0">
                <a:ln>
                  <a:noFill/>
                </a:ln>
                <a:solidFill>
                  <a:srgbClr val="D9F5FD"/>
                </a:solidFill>
                <a:effectLst/>
                <a:uLnTx/>
                <a:uFillTx/>
                <a:latin typeface="Montserrat Light Bold"/>
                <a:ea typeface="Montserrat Light Bold"/>
                <a:cs typeface="Montserrat Light Bold"/>
                <a:sym typeface="Montserrat Light Bold"/>
              </a:rPr>
              <a:t>Debidamente</a:t>
            </a:r>
            <a:r>
              <a:rPr kumimoji="0" lang="en-US" sz="3404" b="1" i="0" u="none" strike="noStrike" kern="1200" cap="none" spc="34" normalizeH="0" noProof="0" dirty="0" smtClean="0">
                <a:ln>
                  <a:noFill/>
                </a:ln>
                <a:solidFill>
                  <a:srgbClr val="D9F5FD"/>
                </a:solidFill>
                <a:effectLst/>
                <a:uLnTx/>
                <a:uFillTx/>
                <a:latin typeface="Montserrat Light Bold"/>
                <a:ea typeface="Montserrat Light Bold"/>
                <a:cs typeface="Montserrat Light Bold"/>
                <a:sym typeface="Montserrat Light Bold"/>
              </a:rPr>
              <a:t> </a:t>
            </a:r>
            <a:r>
              <a:rPr kumimoji="0" lang="en-US" sz="3404" b="1" i="0" u="none" strike="noStrike" kern="1200" cap="none" spc="34" normalizeH="0" noProof="0" dirty="0" err="1" smtClean="0">
                <a:ln>
                  <a:noFill/>
                </a:ln>
                <a:solidFill>
                  <a:srgbClr val="D9F5FD"/>
                </a:solidFill>
                <a:effectLst/>
                <a:uLnTx/>
                <a:uFillTx/>
                <a:latin typeface="Montserrat Light Bold"/>
                <a:ea typeface="Montserrat Light Bold"/>
                <a:cs typeface="Montserrat Light Bold"/>
                <a:sym typeface="Montserrat Light Bold"/>
              </a:rPr>
              <a:t>categorizados</a:t>
            </a:r>
            <a:endParaRPr kumimoji="0" lang="en-US" sz="3404" b="1" i="0" u="none" strike="noStrike" kern="1200" cap="none" spc="34" normalizeH="0" baseline="0" noProof="0" dirty="0">
              <a:ln>
                <a:noFill/>
              </a:ln>
              <a:solidFill>
                <a:srgbClr val="D9F5FD"/>
              </a:solidFill>
              <a:effectLst/>
              <a:uLnTx/>
              <a:uFillTx/>
              <a:latin typeface="Montserrat Light Bold"/>
              <a:ea typeface="Montserrat Light Bold"/>
              <a:cs typeface="Montserrat Light Bold"/>
              <a:sym typeface="Montserrat Light Bold"/>
            </a:endParaRPr>
          </a:p>
        </p:txBody>
      </p:sp>
      <p:sp>
        <p:nvSpPr>
          <p:cNvPr id="17" name="TextBox 17"/>
          <p:cNvSpPr txBox="1"/>
          <p:nvPr/>
        </p:nvSpPr>
        <p:spPr>
          <a:xfrm>
            <a:off x="3581400" y="4258879"/>
            <a:ext cx="7440837" cy="628377"/>
          </a:xfrm>
          <a:prstGeom prst="rect">
            <a:avLst/>
          </a:prstGeom>
        </p:spPr>
        <p:txBody>
          <a:bodyPr wrap="square" lIns="0" tIns="0" rIns="0" bIns="0" rtlCol="0" anchor="t">
            <a:spAutoFit/>
          </a:bodyPr>
          <a:lstStyle/>
          <a:p>
            <a:pPr lvl="0">
              <a:lnSpc>
                <a:spcPts val="4899"/>
              </a:lnSpc>
            </a:pPr>
            <a:r>
              <a:rPr lang="es-DO" sz="3404" b="1" spc="34" dirty="0" smtClean="0">
                <a:solidFill>
                  <a:srgbClr val="D9F5FD"/>
                </a:solidFill>
                <a:latin typeface="Montserrat Light Bold"/>
                <a:ea typeface="Montserrat Light Bold"/>
                <a:cs typeface="Montserrat Light Bold"/>
              </a:rPr>
              <a:t>Acciones alineados a la misión.</a:t>
            </a:r>
            <a:endParaRPr lang="en-US" sz="3404" b="1" spc="34" dirty="0">
              <a:solidFill>
                <a:srgbClr val="D9F5FD"/>
              </a:solidFill>
              <a:latin typeface="Montserrat Light Bold"/>
              <a:ea typeface="Montserrat Light Bold"/>
              <a:cs typeface="Montserrat Light Bold"/>
              <a:sym typeface="Montserrat Classic Bold"/>
            </a:endParaRPr>
          </a:p>
        </p:txBody>
      </p:sp>
      <p:grpSp>
        <p:nvGrpSpPr>
          <p:cNvPr id="18" name="Group 18"/>
          <p:cNvGrpSpPr/>
          <p:nvPr/>
        </p:nvGrpSpPr>
        <p:grpSpPr>
          <a:xfrm>
            <a:off x="12200902" y="2193097"/>
            <a:ext cx="4517491" cy="868725"/>
            <a:chOff x="0" y="0"/>
            <a:chExt cx="994255" cy="228800"/>
          </a:xfrm>
        </p:grpSpPr>
        <p:sp>
          <p:nvSpPr>
            <p:cNvPr id="19" name="Freeform 19"/>
            <p:cNvSpPr/>
            <p:nvPr/>
          </p:nvSpPr>
          <p:spPr>
            <a:xfrm>
              <a:off x="0" y="0"/>
              <a:ext cx="994255" cy="228800"/>
            </a:xfrm>
            <a:custGeom>
              <a:avLst/>
              <a:gdLst/>
              <a:ahLst/>
              <a:cxnLst/>
              <a:rect l="l" t="t" r="r" b="b"/>
              <a:pathLst>
                <a:path w="994255" h="228800">
                  <a:moveTo>
                    <a:pt x="104591" y="0"/>
                  </a:moveTo>
                  <a:lnTo>
                    <a:pt x="889664" y="0"/>
                  </a:lnTo>
                  <a:cubicBezTo>
                    <a:pt x="917403" y="0"/>
                    <a:pt x="944006" y="11019"/>
                    <a:pt x="963621" y="30634"/>
                  </a:cubicBezTo>
                  <a:cubicBezTo>
                    <a:pt x="983236" y="50249"/>
                    <a:pt x="994255" y="76852"/>
                    <a:pt x="994255" y="104591"/>
                  </a:cubicBezTo>
                  <a:lnTo>
                    <a:pt x="994255" y="124209"/>
                  </a:lnTo>
                  <a:cubicBezTo>
                    <a:pt x="994255" y="151948"/>
                    <a:pt x="983236" y="178551"/>
                    <a:pt x="963621" y="198166"/>
                  </a:cubicBezTo>
                  <a:cubicBezTo>
                    <a:pt x="944006" y="217781"/>
                    <a:pt x="917403" y="228800"/>
                    <a:pt x="889664" y="228800"/>
                  </a:cubicBezTo>
                  <a:lnTo>
                    <a:pt x="104591" y="228800"/>
                  </a:lnTo>
                  <a:cubicBezTo>
                    <a:pt x="76852" y="228800"/>
                    <a:pt x="50249" y="217781"/>
                    <a:pt x="30634" y="198166"/>
                  </a:cubicBezTo>
                  <a:cubicBezTo>
                    <a:pt x="11019" y="178551"/>
                    <a:pt x="0" y="151948"/>
                    <a:pt x="0" y="124209"/>
                  </a:cubicBezTo>
                  <a:lnTo>
                    <a:pt x="0" y="104591"/>
                  </a:lnTo>
                  <a:cubicBezTo>
                    <a:pt x="0" y="76852"/>
                    <a:pt x="11019" y="50249"/>
                    <a:pt x="30634" y="30634"/>
                  </a:cubicBezTo>
                  <a:cubicBezTo>
                    <a:pt x="50249" y="11019"/>
                    <a:pt x="76852" y="0"/>
                    <a:pt x="104591" y="0"/>
                  </a:cubicBezTo>
                  <a:close/>
                </a:path>
              </a:pathLst>
            </a:custGeom>
            <a:solidFill>
              <a:srgbClr val="000000">
                <a:alpha val="0"/>
              </a:srgbClr>
            </a:solidFill>
            <a:ln w="38100" cap="rnd">
              <a:solidFill>
                <a:srgbClr val="FFFFFF"/>
              </a:solidFill>
              <a:prstDash val="solid"/>
              <a:round/>
            </a:ln>
          </p:spPr>
        </p:sp>
        <p:sp>
          <p:nvSpPr>
            <p:cNvPr id="20" name="TextBox 20"/>
            <p:cNvSpPr txBox="1"/>
            <p:nvPr/>
          </p:nvSpPr>
          <p:spPr>
            <a:xfrm>
              <a:off x="0" y="-57150"/>
              <a:ext cx="994255" cy="285950"/>
            </a:xfrm>
            <a:prstGeom prst="rect">
              <a:avLst/>
            </a:prstGeom>
          </p:spPr>
          <p:txBody>
            <a:bodyPr lIns="50800" tIns="50800" rIns="50800" bIns="50800" rtlCol="0" anchor="ctr"/>
            <a:lstStyle/>
            <a:p>
              <a:pPr marL="0" marR="0" lvl="0" indent="0" algn="ctr" defTabSz="914400" rtl="0" eaLnBrk="1" fontAlgn="auto" latinLnBrk="0" hangingPunct="1">
                <a:lnSpc>
                  <a:spcPts val="312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1"/>
          <p:cNvSpPr txBox="1"/>
          <p:nvPr/>
        </p:nvSpPr>
        <p:spPr>
          <a:xfrm>
            <a:off x="12290022" y="2297778"/>
            <a:ext cx="4339250" cy="628377"/>
          </a:xfrm>
          <a:prstGeom prst="rect">
            <a:avLst/>
          </a:prstGeom>
        </p:spPr>
        <p:txBody>
          <a:bodyPr wrap="square" lIns="0" tIns="0" rIns="0" bIns="0" rtlCol="0" anchor="t">
            <a:spAutoFit/>
          </a:bodyPr>
          <a:lstStyle/>
          <a:p>
            <a:pPr lvl="0" algn="ctr">
              <a:lnSpc>
                <a:spcPts val="4899"/>
              </a:lnSpc>
              <a:defRPr/>
            </a:pPr>
            <a:r>
              <a:rPr lang="es-DO" sz="3499" b="1" spc="244" dirty="0" smtClean="0">
                <a:solidFill>
                  <a:schemeClr val="bg1"/>
                </a:solidFill>
                <a:latin typeface="Montserrat Classic Bold"/>
                <a:ea typeface="Montserrat Classic Bold"/>
                <a:cs typeface="Montserrat Classic Bold"/>
              </a:rPr>
              <a:t>¿</a:t>
            </a:r>
            <a:r>
              <a:rPr lang="en-US" sz="3499" b="1" spc="244" dirty="0" err="1" smtClean="0">
                <a:solidFill>
                  <a:schemeClr val="bg1"/>
                </a:solidFill>
                <a:latin typeface="Montserrat Classic Bold"/>
                <a:ea typeface="Montserrat Classic Bold"/>
                <a:cs typeface="Montserrat Classic Bold"/>
                <a:sym typeface="Montserrat Classic Bold"/>
              </a:rPr>
              <a:t>Cómo</a:t>
            </a:r>
            <a:r>
              <a:rPr lang="en-US" sz="3499" b="1" spc="244" dirty="0" smtClean="0">
                <a:solidFill>
                  <a:schemeClr val="bg1"/>
                </a:solidFill>
                <a:latin typeface="Montserrat Classic Bold"/>
                <a:ea typeface="Montserrat Classic Bold"/>
                <a:cs typeface="Montserrat Classic Bold"/>
                <a:sym typeface="Montserrat Classic Bold"/>
              </a:rPr>
              <a:t> </a:t>
            </a:r>
            <a:r>
              <a:rPr kumimoji="0" lang="en-US" sz="3499" b="1" i="0" u="none" strike="noStrike" kern="1200" cap="none" spc="244" normalizeH="0" baseline="0" noProof="0" dirty="0" err="1" smtClean="0">
                <a:ln>
                  <a:noFill/>
                </a:ln>
                <a:solidFill>
                  <a:schemeClr val="bg1"/>
                </a:solidFill>
                <a:effectLst/>
                <a:uLnTx/>
                <a:uFillTx/>
                <a:latin typeface="Montserrat Classic Bold"/>
                <a:ea typeface="Montserrat Classic Bold"/>
                <a:cs typeface="Montserrat Classic Bold"/>
                <a:sym typeface="Montserrat Classic Bold"/>
              </a:rPr>
              <a:t>hacerlo</a:t>
            </a:r>
            <a:r>
              <a:rPr kumimoji="0" lang="en-US" sz="3499" b="1" i="0" u="none" strike="noStrike" kern="1200" cap="none" spc="244" normalizeH="0" baseline="0" noProof="0" dirty="0" smtClean="0">
                <a:ln>
                  <a:noFill/>
                </a:ln>
                <a:solidFill>
                  <a:schemeClr val="bg1"/>
                </a:solidFill>
                <a:effectLst/>
                <a:uLnTx/>
                <a:uFillTx/>
                <a:latin typeface="Montserrat Classic Bold"/>
                <a:ea typeface="Montserrat Classic Bold"/>
                <a:cs typeface="Montserrat Classic Bold"/>
                <a:sym typeface="Montserrat Classic Bold"/>
              </a:rPr>
              <a:t>?</a:t>
            </a:r>
            <a:endParaRPr kumimoji="0" lang="en-US" sz="3499" b="1" i="0" u="none" strike="noStrike" kern="1200" cap="none" spc="244" normalizeH="0" baseline="0" noProof="0" dirty="0">
              <a:ln>
                <a:noFill/>
              </a:ln>
              <a:solidFill>
                <a:schemeClr val="bg1"/>
              </a:solidFill>
              <a:effectLst/>
              <a:uLnTx/>
              <a:uFillTx/>
              <a:latin typeface="Montserrat Classic Bold"/>
              <a:ea typeface="Montserrat Classic Bold"/>
              <a:cs typeface="Montserrat Classic Bold"/>
              <a:sym typeface="Montserrat Classic Bold"/>
            </a:endParaRPr>
          </a:p>
        </p:txBody>
      </p:sp>
      <p:sp>
        <p:nvSpPr>
          <p:cNvPr id="22" name="TextBox 22"/>
          <p:cNvSpPr txBox="1"/>
          <p:nvPr/>
        </p:nvSpPr>
        <p:spPr>
          <a:xfrm>
            <a:off x="3390025" y="5431063"/>
            <a:ext cx="9019692" cy="654025"/>
          </a:xfrm>
          <a:prstGeom prst="rect">
            <a:avLst/>
          </a:prstGeom>
        </p:spPr>
        <p:txBody>
          <a:bodyPr wrap="square" lIns="0" tIns="0" rIns="0" bIns="0" rtlCol="0" anchor="t">
            <a:spAutoFit/>
          </a:bodyPr>
          <a:lstStyle/>
          <a:p>
            <a:pPr lvl="0">
              <a:lnSpc>
                <a:spcPts val="5106"/>
              </a:lnSpc>
              <a:spcBef>
                <a:spcPct val="0"/>
              </a:spcBef>
            </a:pPr>
            <a:r>
              <a:rPr lang="es-DO" sz="3404" b="1" spc="34" dirty="0">
                <a:solidFill>
                  <a:srgbClr val="D9F5FD"/>
                </a:solidFill>
                <a:latin typeface="Montserrat Light Bold"/>
                <a:ea typeface="Montserrat Light Bold"/>
                <a:cs typeface="Montserrat Light Bold"/>
              </a:rPr>
              <a:t>R</a:t>
            </a:r>
            <a:r>
              <a:rPr lang="es-DO" sz="3404" b="1" spc="34" dirty="0" smtClean="0">
                <a:solidFill>
                  <a:srgbClr val="D9F5FD"/>
                </a:solidFill>
                <a:latin typeface="Montserrat Light Bold"/>
                <a:ea typeface="Montserrat Light Bold"/>
                <a:cs typeface="Montserrat Light Bold"/>
              </a:rPr>
              <a:t>eseñar </a:t>
            </a:r>
            <a:r>
              <a:rPr lang="es-DO" sz="3404" b="1" spc="34" dirty="0">
                <a:solidFill>
                  <a:srgbClr val="D9F5FD"/>
                </a:solidFill>
                <a:latin typeface="Montserrat Light Bold"/>
                <a:ea typeface="Montserrat Light Bold"/>
                <a:cs typeface="Montserrat Light Bold"/>
              </a:rPr>
              <a:t>las acciones </a:t>
            </a:r>
            <a:r>
              <a:rPr lang="es-DO" sz="3404" b="1" spc="34" dirty="0" smtClean="0">
                <a:solidFill>
                  <a:srgbClr val="D9F5FD"/>
                </a:solidFill>
                <a:latin typeface="Montserrat Light Bold"/>
                <a:ea typeface="Montserrat Light Bold"/>
                <a:cs typeface="Montserrat Light Bold"/>
              </a:rPr>
              <a:t>relevantes.</a:t>
            </a:r>
            <a:endParaRPr lang="en-US" sz="3404" b="1" spc="34" dirty="0">
              <a:solidFill>
                <a:srgbClr val="D9F5FD"/>
              </a:solidFill>
              <a:latin typeface="Montserrat Light Bold"/>
              <a:ea typeface="Montserrat Light Bold"/>
              <a:cs typeface="Montserrat Light Bold"/>
              <a:sym typeface="Montserrat Light Bold"/>
            </a:endParaRPr>
          </a:p>
        </p:txBody>
      </p:sp>
      <p:sp>
        <p:nvSpPr>
          <p:cNvPr id="24" name="TextBox 24"/>
          <p:cNvSpPr txBox="1"/>
          <p:nvPr/>
        </p:nvSpPr>
        <p:spPr>
          <a:xfrm>
            <a:off x="11913515" y="7246789"/>
            <a:ext cx="6019800" cy="598369"/>
          </a:xfrm>
          <a:prstGeom prst="rect">
            <a:avLst/>
          </a:prstGeom>
        </p:spPr>
        <p:txBody>
          <a:bodyPr wrap="square" lIns="0" tIns="0" rIns="0" bIns="0" rtlCol="0" anchor="t">
            <a:spAutoFit/>
          </a:bodyPr>
          <a:lstStyle/>
          <a:p>
            <a:pPr lvl="0">
              <a:lnSpc>
                <a:spcPts val="5106"/>
              </a:lnSpc>
              <a:spcBef>
                <a:spcPct val="0"/>
              </a:spcBef>
            </a:pPr>
            <a:r>
              <a:rPr lang="es-DO" sz="3404" b="1" spc="34" dirty="0">
                <a:solidFill>
                  <a:schemeClr val="bg1"/>
                </a:solidFill>
                <a:latin typeface="Montserrat Light Bold"/>
                <a:ea typeface="Montserrat Light Bold"/>
                <a:cs typeface="Montserrat Light Bold"/>
              </a:rPr>
              <a:t>R</a:t>
            </a:r>
            <a:r>
              <a:rPr lang="es-DO" sz="3404" b="1" spc="34" dirty="0" smtClean="0">
                <a:solidFill>
                  <a:schemeClr val="bg1"/>
                </a:solidFill>
                <a:latin typeface="Montserrat Light Bold"/>
                <a:ea typeface="Montserrat Light Bold"/>
                <a:cs typeface="Montserrat Light Bold"/>
              </a:rPr>
              <a:t>edacción clara y directa. </a:t>
            </a:r>
            <a:endParaRPr lang="en-US" sz="3404" b="1" spc="34" dirty="0">
              <a:solidFill>
                <a:schemeClr val="bg1"/>
              </a:solidFill>
              <a:latin typeface="Montserrat Light Bold"/>
              <a:ea typeface="Montserrat Light Bold"/>
              <a:cs typeface="Montserrat Light Bold"/>
              <a:sym typeface="Montserrat Light Bold"/>
            </a:endParaRPr>
          </a:p>
        </p:txBody>
      </p:sp>
      <p:sp>
        <p:nvSpPr>
          <p:cNvPr id="26" name="TextBox 26"/>
          <p:cNvSpPr txBox="1"/>
          <p:nvPr/>
        </p:nvSpPr>
        <p:spPr>
          <a:xfrm>
            <a:off x="11892090" y="4230664"/>
            <a:ext cx="3742339" cy="598369"/>
          </a:xfrm>
          <a:prstGeom prst="rect">
            <a:avLst/>
          </a:prstGeom>
        </p:spPr>
        <p:txBody>
          <a:bodyPr wrap="square" lIns="0" tIns="0" rIns="0" bIns="0" rtlCol="0" anchor="t">
            <a:spAutoFit/>
          </a:bodyPr>
          <a:lstStyle/>
          <a:p>
            <a:pPr>
              <a:lnSpc>
                <a:spcPts val="5106"/>
              </a:lnSpc>
              <a:spcBef>
                <a:spcPct val="0"/>
              </a:spcBef>
            </a:pPr>
            <a:r>
              <a:rPr lang="es-DO" sz="3404" b="1" spc="34" dirty="0" smtClean="0">
                <a:solidFill>
                  <a:schemeClr val="bg1"/>
                </a:solidFill>
                <a:latin typeface="Montserrat Light Bold"/>
                <a:ea typeface="Montserrat Light Bold"/>
                <a:cs typeface="Montserrat Light Bold"/>
              </a:rPr>
              <a:t>Explicativo.</a:t>
            </a:r>
            <a:endParaRPr kumimoji="0" lang="en-US" sz="3404" b="1" i="0" u="none" strike="noStrike" kern="1200" cap="none" spc="34" normalizeH="0" baseline="0" noProof="0" dirty="0">
              <a:ln>
                <a:noFill/>
              </a:ln>
              <a:solidFill>
                <a:schemeClr val="bg1"/>
              </a:solidFill>
              <a:effectLst/>
              <a:uLnTx/>
              <a:uFillTx/>
              <a:latin typeface="Montserrat Light Bold"/>
              <a:ea typeface="Montserrat Light Bold"/>
              <a:cs typeface="Montserrat Light Bold"/>
              <a:sym typeface="Montserrat Light Bold"/>
            </a:endParaRPr>
          </a:p>
        </p:txBody>
      </p:sp>
      <p:sp>
        <p:nvSpPr>
          <p:cNvPr id="28" name="TextBox 28"/>
          <p:cNvSpPr txBox="1"/>
          <p:nvPr/>
        </p:nvSpPr>
        <p:spPr>
          <a:xfrm>
            <a:off x="14988119" y="4230663"/>
            <a:ext cx="3041623" cy="598369"/>
          </a:xfrm>
          <a:prstGeom prst="rect">
            <a:avLst/>
          </a:prstGeom>
        </p:spPr>
        <p:txBody>
          <a:bodyPr wrap="square" lIns="0" tIns="0" rIns="0" bIns="0" rtlCol="0" anchor="t">
            <a:spAutoFit/>
          </a:bodyPr>
          <a:lstStyle/>
          <a:p>
            <a:pPr marL="0" marR="0" lvl="0" indent="0" algn="ctr" defTabSz="914400" rtl="0" eaLnBrk="1" fontAlgn="auto" latinLnBrk="0" hangingPunct="1">
              <a:lnSpc>
                <a:spcPts val="5106"/>
              </a:lnSpc>
              <a:spcBef>
                <a:spcPct val="0"/>
              </a:spcBef>
              <a:spcAft>
                <a:spcPts val="0"/>
              </a:spcAft>
              <a:buClrTx/>
              <a:buSzTx/>
              <a:buFontTx/>
              <a:buNone/>
              <a:tabLst/>
              <a:defRPr/>
            </a:pPr>
            <a:r>
              <a:rPr lang="en-US" sz="3404" b="1" spc="34" dirty="0" err="1" smtClean="0">
                <a:solidFill>
                  <a:schemeClr val="bg1"/>
                </a:solidFill>
                <a:latin typeface="Montserrat Light Bold"/>
                <a:ea typeface="Montserrat Light Bold"/>
                <a:cs typeface="Montserrat Light Bold"/>
                <a:sym typeface="Montserrat Light Bold"/>
              </a:rPr>
              <a:t>Descriptivo</a:t>
            </a:r>
            <a:r>
              <a:rPr lang="en-US" sz="3404" b="1" spc="34" dirty="0" smtClean="0">
                <a:solidFill>
                  <a:schemeClr val="bg1"/>
                </a:solidFill>
                <a:latin typeface="Montserrat Light Bold"/>
                <a:ea typeface="Montserrat Light Bold"/>
                <a:cs typeface="Montserrat Light Bold"/>
                <a:sym typeface="Montserrat Light Bold"/>
              </a:rPr>
              <a:t>.</a:t>
            </a:r>
            <a:endParaRPr lang="en-US" sz="3404" b="1" spc="34" dirty="0">
              <a:solidFill>
                <a:schemeClr val="bg1"/>
              </a:solidFill>
              <a:latin typeface="Montserrat Light Bold"/>
              <a:ea typeface="Montserrat Light Bold"/>
              <a:cs typeface="Montserrat Light Bold"/>
              <a:sym typeface="Montserrat Light Bold"/>
            </a:endParaRPr>
          </a:p>
        </p:txBody>
      </p:sp>
      <p:sp>
        <p:nvSpPr>
          <p:cNvPr id="32" name="TextBox 32"/>
          <p:cNvSpPr txBox="1"/>
          <p:nvPr/>
        </p:nvSpPr>
        <p:spPr>
          <a:xfrm>
            <a:off x="11892090" y="8277965"/>
            <a:ext cx="5685949" cy="579133"/>
          </a:xfrm>
          <a:prstGeom prst="rect">
            <a:avLst/>
          </a:prstGeom>
        </p:spPr>
        <p:txBody>
          <a:bodyPr wrap="square" lIns="0" tIns="0" rIns="0" bIns="0" rtlCol="0" anchor="t">
            <a:spAutoFit/>
          </a:bodyPr>
          <a:lstStyle/>
          <a:p>
            <a:pPr marL="0" marR="0" lvl="0" indent="0" defTabSz="914400" rtl="0" eaLnBrk="1" fontAlgn="auto" latinLnBrk="0" hangingPunct="1">
              <a:lnSpc>
                <a:spcPts val="4899"/>
              </a:lnSpc>
              <a:spcBef>
                <a:spcPts val="0"/>
              </a:spcBef>
              <a:spcAft>
                <a:spcPts val="0"/>
              </a:spcAft>
              <a:buClrTx/>
              <a:buSzTx/>
              <a:buFontTx/>
              <a:buNone/>
              <a:tabLst/>
              <a:defRPr/>
            </a:pPr>
            <a:r>
              <a:rPr lang="en-US" sz="3404" b="1" spc="34" dirty="0" err="1">
                <a:solidFill>
                  <a:schemeClr val="bg1"/>
                </a:solidFill>
                <a:latin typeface="Montserrat Light Bold"/>
                <a:ea typeface="Montserrat Light Bold"/>
                <a:cs typeface="Montserrat Light Bold"/>
                <a:sym typeface="Montserrat Classic Bold"/>
              </a:rPr>
              <a:t>Abundar</a:t>
            </a:r>
            <a:r>
              <a:rPr lang="en-US" sz="3404" b="1" spc="34" dirty="0">
                <a:solidFill>
                  <a:schemeClr val="bg1"/>
                </a:solidFill>
                <a:latin typeface="Montserrat Light Bold"/>
                <a:ea typeface="Montserrat Light Bold"/>
                <a:cs typeface="Montserrat Light Bold"/>
                <a:sym typeface="Montserrat Classic Bold"/>
              </a:rPr>
              <a:t> en los </a:t>
            </a:r>
            <a:r>
              <a:rPr lang="en-US" sz="3404" b="1" spc="34" dirty="0" err="1">
                <a:solidFill>
                  <a:schemeClr val="bg1"/>
                </a:solidFill>
                <a:latin typeface="Montserrat Light Bold"/>
                <a:ea typeface="Montserrat Light Bold"/>
                <a:cs typeface="Montserrat Light Bold"/>
                <a:sym typeface="Montserrat Classic Bold"/>
              </a:rPr>
              <a:t>hechos</a:t>
            </a:r>
            <a:r>
              <a:rPr lang="en-US" sz="3404" b="1" spc="34" dirty="0">
                <a:solidFill>
                  <a:schemeClr val="bg1"/>
                </a:solidFill>
                <a:latin typeface="Montserrat Light Bold"/>
                <a:ea typeface="Montserrat Light Bold"/>
                <a:cs typeface="Montserrat Light Bold"/>
                <a:sym typeface="Montserrat Classic Bold"/>
              </a:rPr>
              <a:t>. </a:t>
            </a:r>
          </a:p>
        </p:txBody>
      </p:sp>
      <p:sp>
        <p:nvSpPr>
          <p:cNvPr id="35" name="TextBox 21"/>
          <p:cNvSpPr txBox="1"/>
          <p:nvPr/>
        </p:nvSpPr>
        <p:spPr>
          <a:xfrm>
            <a:off x="5943600" y="2289770"/>
            <a:ext cx="4387915" cy="628377"/>
          </a:xfrm>
          <a:prstGeom prst="rect">
            <a:avLst/>
          </a:prstGeom>
        </p:spPr>
        <p:txBody>
          <a:bodyPr wrap="square" lIns="0" tIns="0" rIns="0" bIns="0" rtlCol="0" anchor="t">
            <a:spAutoFit/>
          </a:bodyPr>
          <a:lstStyle/>
          <a:p>
            <a:pPr lvl="0" algn="ctr">
              <a:lnSpc>
                <a:spcPts val="4899"/>
              </a:lnSpc>
              <a:defRPr/>
            </a:pPr>
            <a:r>
              <a:rPr lang="es-DO" sz="3499" b="1" spc="244" dirty="0" smtClean="0">
                <a:solidFill>
                  <a:srgbClr val="97BCC7"/>
                </a:solidFill>
                <a:latin typeface="Montserrat Classic Bold"/>
                <a:ea typeface="Montserrat Classic Bold"/>
                <a:cs typeface="Montserrat Classic Bold"/>
              </a:rPr>
              <a:t>¿</a:t>
            </a:r>
            <a:r>
              <a:rPr kumimoji="0" lang="en-US" sz="3499" b="1" i="0" u="none" strike="noStrike" kern="1200" cap="none" spc="244" normalizeH="0" baseline="0" noProof="0" dirty="0" err="1" smtClean="0">
                <a:ln>
                  <a:noFill/>
                </a:ln>
                <a:solidFill>
                  <a:srgbClr val="97BCC7"/>
                </a:solidFill>
                <a:effectLst/>
                <a:uLnTx/>
                <a:uFillTx/>
                <a:latin typeface="Montserrat Classic Bold"/>
                <a:ea typeface="Montserrat Classic Bold"/>
                <a:cs typeface="Montserrat Classic Bold"/>
                <a:sym typeface="Montserrat Classic Bold"/>
              </a:rPr>
              <a:t>Qué</a:t>
            </a:r>
            <a:r>
              <a:rPr kumimoji="0" lang="en-US" sz="3499" b="1" i="0" u="none" strike="noStrike" kern="1200" cap="none" spc="244" normalizeH="0" noProof="0" dirty="0" smtClean="0">
                <a:ln>
                  <a:noFill/>
                </a:ln>
                <a:solidFill>
                  <a:srgbClr val="97BCC7"/>
                </a:solidFill>
                <a:effectLst/>
                <a:uLnTx/>
                <a:uFillTx/>
                <a:latin typeface="Montserrat Classic Bold"/>
                <a:ea typeface="Montserrat Classic Bold"/>
                <a:cs typeface="Montserrat Classic Bold"/>
                <a:sym typeface="Montserrat Classic Bold"/>
              </a:rPr>
              <a:t> </a:t>
            </a:r>
            <a:r>
              <a:rPr kumimoji="0" lang="en-US" sz="3499" b="1" i="0" u="none" strike="noStrike" kern="1200" cap="none" spc="244" normalizeH="0" noProof="0" dirty="0" err="1" smtClean="0">
                <a:ln>
                  <a:noFill/>
                </a:ln>
                <a:solidFill>
                  <a:srgbClr val="97BCC7"/>
                </a:solidFill>
                <a:effectLst/>
                <a:uLnTx/>
                <a:uFillTx/>
                <a:latin typeface="Montserrat Classic Bold"/>
                <a:ea typeface="Montserrat Classic Bold"/>
                <a:cs typeface="Montserrat Classic Bold"/>
                <a:sym typeface="Montserrat Classic Bold"/>
              </a:rPr>
              <a:t>contiene</a:t>
            </a:r>
            <a:r>
              <a:rPr kumimoji="0" lang="en-US" sz="3499" b="1" i="0" u="none" strike="noStrike" kern="1200" cap="none" spc="244" normalizeH="0" noProof="0" dirty="0" smtClean="0">
                <a:ln>
                  <a:noFill/>
                </a:ln>
                <a:solidFill>
                  <a:srgbClr val="97BCC7"/>
                </a:solidFill>
                <a:effectLst/>
                <a:uLnTx/>
                <a:uFillTx/>
                <a:latin typeface="Montserrat Classic Bold"/>
                <a:ea typeface="Montserrat Classic Bold"/>
                <a:cs typeface="Montserrat Classic Bold"/>
                <a:sym typeface="Montserrat Classic Bold"/>
              </a:rPr>
              <a:t>?</a:t>
            </a:r>
            <a:endParaRPr kumimoji="0" lang="en-US" sz="3499" b="1" i="0" u="none" strike="noStrike" kern="1200" cap="none" spc="244" normalizeH="0" baseline="0" noProof="0" dirty="0">
              <a:ln>
                <a:noFill/>
              </a:ln>
              <a:solidFill>
                <a:srgbClr val="97BCC7"/>
              </a:solidFill>
              <a:effectLst/>
              <a:uLnTx/>
              <a:uFillTx/>
              <a:latin typeface="Montserrat Classic Bold"/>
              <a:ea typeface="Montserrat Classic Bold"/>
              <a:cs typeface="Montserrat Classic Bold"/>
              <a:sym typeface="Montserrat Classic Bold"/>
            </a:endParaRPr>
          </a:p>
        </p:txBody>
      </p:sp>
      <p:sp>
        <p:nvSpPr>
          <p:cNvPr id="36" name="TextBox 17"/>
          <p:cNvSpPr txBox="1"/>
          <p:nvPr/>
        </p:nvSpPr>
        <p:spPr>
          <a:xfrm>
            <a:off x="379030" y="6556857"/>
            <a:ext cx="10851115" cy="628377"/>
          </a:xfrm>
          <a:prstGeom prst="rect">
            <a:avLst/>
          </a:prstGeom>
        </p:spPr>
        <p:txBody>
          <a:bodyPr wrap="square" lIns="0" tIns="0" rIns="0" bIns="0" rtlCol="0" anchor="t">
            <a:spAutoFit/>
          </a:bodyPr>
          <a:lstStyle/>
          <a:p>
            <a:pPr lvl="0">
              <a:lnSpc>
                <a:spcPts val="4899"/>
              </a:lnSpc>
            </a:pPr>
            <a:r>
              <a:rPr lang="es-DO" sz="3404" b="1" spc="34" dirty="0" smtClean="0">
                <a:solidFill>
                  <a:srgbClr val="D9F5FD"/>
                </a:solidFill>
                <a:latin typeface="Montserrat Light Bold"/>
                <a:ea typeface="Montserrat Light Bold"/>
                <a:cs typeface="Montserrat Light Bold"/>
              </a:rPr>
              <a:t>Impacto a la ciudadanía o al mismo gobierno.</a:t>
            </a:r>
            <a:endParaRPr lang="en-US" sz="3404" b="1" spc="34" dirty="0">
              <a:solidFill>
                <a:srgbClr val="D9F5FD"/>
              </a:solidFill>
              <a:latin typeface="Montserrat Light Bold"/>
              <a:ea typeface="Montserrat Light Bold"/>
              <a:cs typeface="Montserrat Light Bold"/>
              <a:sym typeface="Montserrat Classic Bold"/>
            </a:endParaRPr>
          </a:p>
        </p:txBody>
      </p:sp>
      <p:sp>
        <p:nvSpPr>
          <p:cNvPr id="37" name="TextBox 24"/>
          <p:cNvSpPr txBox="1"/>
          <p:nvPr/>
        </p:nvSpPr>
        <p:spPr>
          <a:xfrm>
            <a:off x="11892090" y="6226486"/>
            <a:ext cx="4484220" cy="598369"/>
          </a:xfrm>
          <a:prstGeom prst="rect">
            <a:avLst/>
          </a:prstGeom>
        </p:spPr>
        <p:txBody>
          <a:bodyPr wrap="square" lIns="0" tIns="0" rIns="0" bIns="0" rtlCol="0" anchor="t">
            <a:spAutoFit/>
          </a:bodyPr>
          <a:lstStyle/>
          <a:p>
            <a:pPr lvl="0">
              <a:lnSpc>
                <a:spcPts val="5106"/>
              </a:lnSpc>
              <a:spcBef>
                <a:spcPct val="0"/>
              </a:spcBef>
            </a:pPr>
            <a:r>
              <a:rPr lang="es-DO" sz="3404" b="1" spc="34" dirty="0">
                <a:solidFill>
                  <a:schemeClr val="bg1"/>
                </a:solidFill>
                <a:latin typeface="Montserrat Light Bold"/>
                <a:ea typeface="Montserrat Light Bold"/>
                <a:cs typeface="Montserrat Light Bold"/>
              </a:rPr>
              <a:t>R</a:t>
            </a:r>
            <a:r>
              <a:rPr lang="es-DO" sz="3404" b="1" spc="34" dirty="0" smtClean="0">
                <a:solidFill>
                  <a:schemeClr val="bg1"/>
                </a:solidFill>
                <a:latin typeface="Montserrat Light Bold"/>
                <a:ea typeface="Montserrat Light Bold"/>
                <a:cs typeface="Montserrat Light Bold"/>
              </a:rPr>
              <a:t>edacción sencilla.</a:t>
            </a:r>
            <a:endParaRPr lang="en-US" sz="3404" b="1" spc="34" dirty="0">
              <a:solidFill>
                <a:schemeClr val="bg1"/>
              </a:solidFill>
              <a:latin typeface="Montserrat Light Bold"/>
              <a:ea typeface="Montserrat Light Bold"/>
              <a:cs typeface="Montserrat Light Bold"/>
              <a:sym typeface="Montserrat Light Bold"/>
            </a:endParaRPr>
          </a:p>
        </p:txBody>
      </p:sp>
      <p:sp>
        <p:nvSpPr>
          <p:cNvPr id="38" name="TextBox 24"/>
          <p:cNvSpPr txBox="1"/>
          <p:nvPr/>
        </p:nvSpPr>
        <p:spPr>
          <a:xfrm>
            <a:off x="11892090" y="5256138"/>
            <a:ext cx="4189383" cy="598369"/>
          </a:xfrm>
          <a:prstGeom prst="rect">
            <a:avLst/>
          </a:prstGeom>
        </p:spPr>
        <p:txBody>
          <a:bodyPr wrap="square" lIns="0" tIns="0" rIns="0" bIns="0" rtlCol="0" anchor="t">
            <a:spAutoFit/>
          </a:bodyPr>
          <a:lstStyle/>
          <a:p>
            <a:pPr lvl="0">
              <a:lnSpc>
                <a:spcPts val="5106"/>
              </a:lnSpc>
              <a:spcBef>
                <a:spcPct val="0"/>
              </a:spcBef>
            </a:pPr>
            <a:r>
              <a:rPr lang="es-DO" sz="3404" b="1" spc="34" dirty="0" smtClean="0">
                <a:solidFill>
                  <a:schemeClr val="bg1"/>
                </a:solidFill>
                <a:latin typeface="Montserrat Light Bold"/>
                <a:ea typeface="Montserrat Light Bold"/>
                <a:cs typeface="Montserrat Light Bold"/>
              </a:rPr>
              <a:t>Evitar tecnicismo.</a:t>
            </a:r>
            <a:endParaRPr lang="en-US" sz="3404" b="1" spc="34" dirty="0">
              <a:solidFill>
                <a:schemeClr val="bg1"/>
              </a:solidFill>
              <a:latin typeface="Montserrat Light Bold"/>
              <a:ea typeface="Montserrat Light Bold"/>
              <a:cs typeface="Montserrat Light Bold"/>
              <a:sym typeface="Montserrat Light Bold"/>
            </a:endParaRPr>
          </a:p>
        </p:txBody>
      </p:sp>
    </p:spTree>
    <p:extLst>
      <p:ext uri="{BB962C8B-B14F-4D97-AF65-F5344CB8AC3E}">
        <p14:creationId xmlns:p14="http://schemas.microsoft.com/office/powerpoint/2010/main" val="26146148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0C0E4CE9-A88A-41D0-A63F-09A878C38F17}"/>
              </a:ext>
            </a:extLst>
          </p:cNvPr>
          <p:cNvSpPr txBox="1"/>
          <p:nvPr/>
        </p:nvSpPr>
        <p:spPr>
          <a:xfrm>
            <a:off x="4512011" y="4319711"/>
            <a:ext cx="8251582" cy="820738"/>
          </a:xfrm>
          <a:prstGeom prst="rect">
            <a:avLst/>
          </a:prstGeom>
        </p:spPr>
        <p:txBody>
          <a:bodyPr wrap="square" lIns="0" tIns="0" rIns="0" bIns="0" rtlCol="0" anchor="t">
            <a:spAutoFit/>
          </a:bodyPr>
          <a:lstStyle/>
          <a:p>
            <a:pPr marR="0" lvl="0" indent="0" algn="ctr" fontAlgn="auto">
              <a:lnSpc>
                <a:spcPts val="6414"/>
              </a:lnSpc>
              <a:spcBef>
                <a:spcPct val="0"/>
              </a:spcBef>
              <a:spcAft>
                <a:spcPts val="0"/>
              </a:spcAft>
              <a:buClrTx/>
              <a:buSzTx/>
              <a:buFontTx/>
              <a:buNone/>
              <a:tabLst/>
              <a:defRPr/>
            </a:pPr>
            <a:r>
              <a:rPr lang="en-US" sz="5345" b="1" spc="53" dirty="0">
                <a:solidFill>
                  <a:schemeClr val="bg1"/>
                </a:solidFill>
                <a:latin typeface="Montserrat Classic Bold"/>
                <a:ea typeface="Montserrat Classic Bold"/>
                <a:cs typeface="Montserrat Classic Bold"/>
              </a:rPr>
              <a:t>VI. </a:t>
            </a:r>
            <a:r>
              <a:rPr lang="en-US" sz="5345" b="1" spc="53" dirty="0" err="1">
                <a:solidFill>
                  <a:schemeClr val="bg1"/>
                </a:solidFill>
                <a:latin typeface="Montserrat Classic Bold"/>
                <a:ea typeface="Montserrat Classic Bold"/>
                <a:cs typeface="Montserrat Classic Bold"/>
              </a:rPr>
              <a:t>Proyecciones</a:t>
            </a:r>
            <a:endParaRPr lang="en-US" sz="5345" b="1" spc="53" dirty="0">
              <a:solidFill>
                <a:schemeClr val="bg1"/>
              </a:solidFill>
              <a:latin typeface="Montserrat Classic Bold"/>
              <a:ea typeface="Montserrat Classic Bold"/>
              <a:cs typeface="Montserrat Classic Bold"/>
            </a:endParaRPr>
          </a:p>
        </p:txBody>
      </p:sp>
      <p:sp>
        <p:nvSpPr>
          <p:cNvPr id="10" name="Freeform: Shape 9">
            <a:extLst>
              <a:ext uri="{FF2B5EF4-FFF2-40B4-BE49-F238E27FC236}">
                <a16:creationId xmlns:a16="http://schemas.microsoft.com/office/drawing/2014/main" id="{A8DD2B66-8E34-4582-B3A4-1EC458BDFA94}"/>
              </a:ext>
            </a:extLst>
          </p:cNvPr>
          <p:cNvSpPr/>
          <p:nvPr/>
        </p:nvSpPr>
        <p:spPr>
          <a:xfrm rot="222538">
            <a:off x="-58100" y="9734184"/>
            <a:ext cx="17391804" cy="1122693"/>
          </a:xfrm>
          <a:custGeom>
            <a:avLst/>
            <a:gdLst>
              <a:gd name="connsiteX0" fmla="*/ 0 w 17391804"/>
              <a:gd name="connsiteY0" fmla="*/ 0 h 1122693"/>
              <a:gd name="connsiteX1" fmla="*/ 17391804 w 17391804"/>
              <a:gd name="connsiteY1" fmla="*/ 0 h 1122693"/>
              <a:gd name="connsiteX2" fmla="*/ 72778 w 17391804"/>
              <a:gd name="connsiteY2" fmla="*/ 1122693 h 1122693"/>
            </a:gdLst>
            <a:ahLst/>
            <a:cxnLst>
              <a:cxn ang="0">
                <a:pos x="connsiteX0" y="connsiteY0"/>
              </a:cxn>
              <a:cxn ang="0">
                <a:pos x="connsiteX1" y="connsiteY1"/>
              </a:cxn>
              <a:cxn ang="0">
                <a:pos x="connsiteX2" y="connsiteY2"/>
              </a:cxn>
            </a:cxnLst>
            <a:rect l="l" t="t" r="r" b="b"/>
            <a:pathLst>
              <a:path w="17391804" h="1122693">
                <a:moveTo>
                  <a:pt x="0" y="0"/>
                </a:moveTo>
                <a:lnTo>
                  <a:pt x="17391804" y="0"/>
                </a:lnTo>
                <a:lnTo>
                  <a:pt x="72778" y="1122693"/>
                </a:lnTo>
                <a:close/>
              </a:path>
            </a:pathLst>
          </a:custGeom>
          <a:solidFill>
            <a:srgbClr val="CAF0F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5FE51F3F-E022-4149-A722-EA33F9AC83AF}"/>
              </a:ext>
            </a:extLst>
          </p:cNvPr>
          <p:cNvSpPr/>
          <p:nvPr/>
        </p:nvSpPr>
        <p:spPr>
          <a:xfrm rot="21399052">
            <a:off x="6997" y="9585160"/>
            <a:ext cx="18329275" cy="1239051"/>
          </a:xfrm>
          <a:custGeom>
            <a:avLst/>
            <a:gdLst>
              <a:gd name="connsiteX0" fmla="*/ 18329275 w 18329275"/>
              <a:gd name="connsiteY0" fmla="*/ 0 h 1239051"/>
              <a:gd name="connsiteX1" fmla="*/ 18256765 w 18329275"/>
              <a:gd name="connsiteY1" fmla="*/ 1239051 h 1239051"/>
              <a:gd name="connsiteX2" fmla="*/ 2929454 w 18329275"/>
              <a:gd name="connsiteY2" fmla="*/ 342096 h 1239051"/>
              <a:gd name="connsiteX3" fmla="*/ 4266625 w 18329275"/>
              <a:gd name="connsiteY3" fmla="*/ 340717 h 1239051"/>
              <a:gd name="connsiteX4" fmla="*/ 4266549 w 18329275"/>
              <a:gd name="connsiteY4" fmla="*/ 266924 h 1239051"/>
              <a:gd name="connsiteX5" fmla="*/ 1690292 w 18329275"/>
              <a:gd name="connsiteY5" fmla="*/ 269580 h 1239051"/>
              <a:gd name="connsiteX6" fmla="*/ 0 w 18329275"/>
              <a:gd name="connsiteY6" fmla="*/ 170664 h 1239051"/>
              <a:gd name="connsiteX7" fmla="*/ 9987 w 18329275"/>
              <a:gd name="connsiteY7" fmla="*/ 0 h 123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29275" h="1239051">
                <a:moveTo>
                  <a:pt x="18329275" y="0"/>
                </a:moveTo>
                <a:lnTo>
                  <a:pt x="18256765" y="1239051"/>
                </a:lnTo>
                <a:lnTo>
                  <a:pt x="2929454" y="342096"/>
                </a:lnTo>
                <a:lnTo>
                  <a:pt x="4266625" y="340717"/>
                </a:lnTo>
                <a:lnTo>
                  <a:pt x="4266549" y="266924"/>
                </a:lnTo>
                <a:lnTo>
                  <a:pt x="1690292" y="269580"/>
                </a:lnTo>
                <a:lnTo>
                  <a:pt x="0" y="170664"/>
                </a:lnTo>
                <a:lnTo>
                  <a:pt x="9987" y="0"/>
                </a:lnTo>
                <a:close/>
              </a:path>
            </a:pathLst>
          </a:custGeom>
          <a:solidFill>
            <a:srgbClr val="1B496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F448FDEC-AC16-478E-91CF-965D3A44F4C3}"/>
              </a:ext>
            </a:extLst>
          </p:cNvPr>
          <p:cNvSpPr/>
          <p:nvPr/>
        </p:nvSpPr>
        <p:spPr>
          <a:xfrm rot="21395508">
            <a:off x="-26461" y="9288716"/>
            <a:ext cx="18333777" cy="224540"/>
          </a:xfrm>
          <a:custGeom>
            <a:avLst/>
            <a:gdLst>
              <a:gd name="connsiteX0" fmla="*/ 18333777 w 18333777"/>
              <a:gd name="connsiteY0" fmla="*/ 1 h 224540"/>
              <a:gd name="connsiteX1" fmla="*/ 18320403 w 18333777"/>
              <a:gd name="connsiteY1" fmla="*/ 224540 h 224540"/>
              <a:gd name="connsiteX2" fmla="*/ 0 w 18333777"/>
              <a:gd name="connsiteY2" fmla="*/ 224539 h 224540"/>
              <a:gd name="connsiteX3" fmla="*/ 13373 w 18333777"/>
              <a:gd name="connsiteY3" fmla="*/ 0 h 224540"/>
            </a:gdLst>
            <a:ahLst/>
            <a:cxnLst>
              <a:cxn ang="0">
                <a:pos x="connsiteX0" y="connsiteY0"/>
              </a:cxn>
              <a:cxn ang="0">
                <a:pos x="connsiteX1" y="connsiteY1"/>
              </a:cxn>
              <a:cxn ang="0">
                <a:pos x="connsiteX2" y="connsiteY2"/>
              </a:cxn>
              <a:cxn ang="0">
                <a:pos x="connsiteX3" y="connsiteY3"/>
              </a:cxn>
            </a:cxnLst>
            <a:rect l="l" t="t" r="r" b="b"/>
            <a:pathLst>
              <a:path w="18333777" h="224540">
                <a:moveTo>
                  <a:pt x="18333777" y="1"/>
                </a:moveTo>
                <a:lnTo>
                  <a:pt x="18320403" y="224540"/>
                </a:lnTo>
                <a:lnTo>
                  <a:pt x="0" y="224539"/>
                </a:lnTo>
                <a:lnTo>
                  <a:pt x="13373" y="0"/>
                </a:lnTo>
                <a:close/>
              </a:path>
            </a:pathLst>
          </a:custGeom>
          <a:solidFill>
            <a:srgbClr val="1B496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Imagen 11">
            <a:extLst>
              <a:ext uri="{FF2B5EF4-FFF2-40B4-BE49-F238E27FC236}">
                <a16:creationId xmlns:a16="http://schemas.microsoft.com/office/drawing/2014/main" id="{1A2BEA26-1C31-4879-84A2-05A5FC1D40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13" t="-3392" r="26865" b="42500"/>
          <a:stretch/>
        </p:blipFill>
        <p:spPr>
          <a:xfrm>
            <a:off x="16854182" y="9222838"/>
            <a:ext cx="1260723" cy="913471"/>
          </a:xfrm>
          <a:prstGeom prst="rect">
            <a:avLst/>
          </a:prstGeom>
        </p:spPr>
      </p:pic>
    </p:spTree>
    <p:extLst>
      <p:ext uri="{BB962C8B-B14F-4D97-AF65-F5344CB8AC3E}">
        <p14:creationId xmlns:p14="http://schemas.microsoft.com/office/powerpoint/2010/main" val="1224910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sp>
      <p:sp>
        <p:nvSpPr>
          <p:cNvPr id="3" name="AutoShape 3"/>
          <p:cNvSpPr/>
          <p:nvPr/>
        </p:nvSpPr>
        <p:spPr>
          <a:xfrm rot="-2700000">
            <a:off x="13404779" y="-5141853"/>
            <a:ext cx="6665510" cy="6664206"/>
          </a:xfrm>
          <a:prstGeom prst="rect">
            <a:avLst/>
          </a:prstGeom>
          <a:solidFill>
            <a:srgbClr val="001B3A"/>
          </a:solidFill>
        </p:spPr>
      </p:sp>
      <p:sp>
        <p:nvSpPr>
          <p:cNvPr id="4" name="AutoShape 4"/>
          <p:cNvSpPr/>
          <p:nvPr/>
        </p:nvSpPr>
        <p:spPr>
          <a:xfrm rot="-2700000">
            <a:off x="-866788" y="8667638"/>
            <a:ext cx="4725548" cy="4724623"/>
          </a:xfrm>
          <a:prstGeom prst="rect">
            <a:avLst/>
          </a:prstGeom>
          <a:solidFill>
            <a:srgbClr val="001B3A"/>
          </a:solidFill>
        </p:spPr>
      </p:sp>
      <p:sp>
        <p:nvSpPr>
          <p:cNvPr id="5" name="AutoShape 5"/>
          <p:cNvSpPr/>
          <p:nvPr/>
        </p:nvSpPr>
        <p:spPr>
          <a:xfrm rot="-2700000">
            <a:off x="13472213" y="-2300287"/>
            <a:ext cx="57378" cy="6072282"/>
          </a:xfrm>
          <a:prstGeom prst="rect">
            <a:avLst/>
          </a:prstGeom>
          <a:solidFill>
            <a:srgbClr val="F8FBFD"/>
          </a:solidFill>
        </p:spPr>
      </p:sp>
      <p:sp>
        <p:nvSpPr>
          <p:cNvPr id="6" name="AutoShape 6"/>
          <p:cNvSpPr/>
          <p:nvPr/>
        </p:nvSpPr>
        <p:spPr>
          <a:xfrm rot="-2700000">
            <a:off x="18518683" y="8749507"/>
            <a:ext cx="43907" cy="3580261"/>
          </a:xfrm>
          <a:prstGeom prst="rect">
            <a:avLst/>
          </a:prstGeom>
          <a:solidFill>
            <a:srgbClr val="053D57"/>
          </a:solidFill>
        </p:spPr>
      </p:sp>
      <p:sp>
        <p:nvSpPr>
          <p:cNvPr id="7" name="TextBox 7"/>
          <p:cNvSpPr txBox="1"/>
          <p:nvPr/>
        </p:nvSpPr>
        <p:spPr>
          <a:xfrm>
            <a:off x="2619937" y="5296434"/>
            <a:ext cx="13048128" cy="813197"/>
          </a:xfrm>
          <a:prstGeom prst="rect">
            <a:avLst/>
          </a:prstGeom>
        </p:spPr>
        <p:txBody>
          <a:bodyPr lIns="0" tIns="0" rIns="0" bIns="0" rtlCol="0" anchor="t">
            <a:spAutoFit/>
          </a:bodyPr>
          <a:lstStyle/>
          <a:p>
            <a:pPr algn="ctr">
              <a:lnSpc>
                <a:spcPts val="6414"/>
              </a:lnSpc>
            </a:pPr>
            <a:r>
              <a:rPr lang="en-US" sz="5345" b="1" spc="53" dirty="0" err="1" smtClean="0">
                <a:solidFill>
                  <a:srgbClr val="001B3A"/>
                </a:solidFill>
                <a:latin typeface="Montserrat Classic Bold"/>
                <a:ea typeface="Montserrat Classic Bold"/>
                <a:cs typeface="Montserrat Classic Bold"/>
                <a:sym typeface="Montserrat Classic Bold"/>
              </a:rPr>
              <a:t>Anexos</a:t>
            </a:r>
            <a:endParaRPr lang="en-US" sz="5345" b="1" spc="53" dirty="0">
              <a:solidFill>
                <a:srgbClr val="001B3A"/>
              </a:solidFill>
              <a:latin typeface="Montserrat Classic Bold"/>
              <a:ea typeface="Montserrat Classic Bold"/>
              <a:cs typeface="Montserrat Classic Bold"/>
              <a:sym typeface="Montserrat Classic Bold"/>
            </a:endParaRPr>
          </a:p>
        </p:txBody>
      </p:sp>
      <p:grpSp>
        <p:nvGrpSpPr>
          <p:cNvPr id="8" name="Group 8"/>
          <p:cNvGrpSpPr/>
          <p:nvPr/>
        </p:nvGrpSpPr>
        <p:grpSpPr>
          <a:xfrm rot="5400000">
            <a:off x="9126993" y="3976752"/>
            <a:ext cx="34013" cy="1869783"/>
            <a:chOff x="0" y="0"/>
            <a:chExt cx="12543" cy="689528"/>
          </a:xfrm>
        </p:grpSpPr>
        <p:sp>
          <p:nvSpPr>
            <p:cNvPr id="9" name="Freeform 9"/>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053D57"/>
            </a:solidFill>
          </p:spPr>
        </p:sp>
        <p:sp>
          <p:nvSpPr>
            <p:cNvPr id="10" name="TextBox 10"/>
            <p:cNvSpPr txBox="1"/>
            <p:nvPr/>
          </p:nvSpPr>
          <p:spPr>
            <a:xfrm>
              <a:off x="0" y="-19050"/>
              <a:ext cx="12543" cy="708578"/>
            </a:xfrm>
            <a:prstGeom prst="rect">
              <a:avLst/>
            </a:prstGeom>
          </p:spPr>
          <p:txBody>
            <a:bodyPr lIns="50800" tIns="50800" rIns="50800" bIns="50800" rtlCol="0" anchor="ctr"/>
            <a:lstStyle/>
            <a:p>
              <a:pPr algn="ctr">
                <a:lnSpc>
                  <a:spcPts val="2859"/>
                </a:lnSpc>
              </a:pPr>
              <a:endParaRPr/>
            </a:p>
          </p:txBody>
        </p:sp>
      </p:grpSp>
      <p:sp>
        <p:nvSpPr>
          <p:cNvPr id="11" name="AutoShape 11"/>
          <p:cNvSpPr/>
          <p:nvPr/>
        </p:nvSpPr>
        <p:spPr>
          <a:xfrm rot="-2700000">
            <a:off x="-274591" y="-2042767"/>
            <a:ext cx="43907" cy="3580261"/>
          </a:xfrm>
          <a:prstGeom prst="rect">
            <a:avLst/>
          </a:prstGeom>
          <a:solidFill>
            <a:srgbClr val="053D57"/>
          </a:solidFill>
        </p:spPr>
      </p:sp>
      <p:sp>
        <p:nvSpPr>
          <p:cNvPr id="12" name="Freeform 12"/>
          <p:cNvSpPr/>
          <p:nvPr/>
        </p:nvSpPr>
        <p:spPr>
          <a:xfrm>
            <a:off x="8509652" y="3580657"/>
            <a:ext cx="1268696" cy="1180630"/>
          </a:xfrm>
          <a:custGeom>
            <a:avLst/>
            <a:gdLst/>
            <a:ahLst/>
            <a:cxnLst/>
            <a:rect l="l" t="t" r="r" b="b"/>
            <a:pathLst>
              <a:path w="1268696" h="1180630">
                <a:moveTo>
                  <a:pt x="0" y="0"/>
                </a:moveTo>
                <a:lnTo>
                  <a:pt x="1268696" y="0"/>
                </a:lnTo>
                <a:lnTo>
                  <a:pt x="1268696" y="1180630"/>
                </a:lnTo>
                <a:lnTo>
                  <a:pt x="0" y="1180630"/>
                </a:lnTo>
                <a:lnTo>
                  <a:pt x="0" y="0"/>
                </a:lnTo>
                <a:close/>
              </a:path>
            </a:pathLst>
          </a:custGeom>
          <a:blipFill>
            <a:blip r:embed="rId3"/>
            <a:stretch>
              <a:fillRect/>
            </a:stretch>
          </a:blipFill>
        </p:spPr>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2"/>
          <p:cNvGrpSpPr/>
          <p:nvPr/>
        </p:nvGrpSpPr>
        <p:grpSpPr>
          <a:xfrm>
            <a:off x="0" y="-17217"/>
            <a:ext cx="18288000" cy="1745870"/>
            <a:chOff x="0" y="0"/>
            <a:chExt cx="4566371" cy="626736"/>
          </a:xfrm>
        </p:grpSpPr>
        <p:sp>
          <p:nvSpPr>
            <p:cNvPr id="9" name="Freeform 3"/>
            <p:cNvSpPr/>
            <p:nvPr/>
          </p:nvSpPr>
          <p:spPr>
            <a:xfrm>
              <a:off x="0" y="0"/>
              <a:ext cx="4566371" cy="626736"/>
            </a:xfrm>
            <a:custGeom>
              <a:avLst/>
              <a:gdLst/>
              <a:ahLst/>
              <a:cxnLst/>
              <a:rect l="l" t="t" r="r" b="b"/>
              <a:pathLst>
                <a:path w="4566371" h="626736">
                  <a:moveTo>
                    <a:pt x="0" y="0"/>
                  </a:moveTo>
                  <a:lnTo>
                    <a:pt x="4566371" y="0"/>
                  </a:lnTo>
                  <a:lnTo>
                    <a:pt x="4566371" y="626736"/>
                  </a:lnTo>
                  <a:lnTo>
                    <a:pt x="0" y="626736"/>
                  </a:lnTo>
                  <a:close/>
                </a:path>
              </a:pathLst>
            </a:custGeom>
            <a:solidFill>
              <a:srgbClr val="163D75"/>
            </a:solidFill>
          </p:spPr>
        </p:sp>
        <p:sp>
          <p:nvSpPr>
            <p:cNvPr id="12" name="TextBox 4"/>
            <p:cNvSpPr txBox="1"/>
            <p:nvPr/>
          </p:nvSpPr>
          <p:spPr>
            <a:xfrm>
              <a:off x="0" y="-38100"/>
              <a:ext cx="4566371" cy="664836"/>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5"/>
          <p:cNvGrpSpPr/>
          <p:nvPr/>
        </p:nvGrpSpPr>
        <p:grpSpPr>
          <a:xfrm>
            <a:off x="10091989" y="-38100"/>
            <a:ext cx="8196012" cy="274402"/>
            <a:chOff x="0" y="0"/>
            <a:chExt cx="2263891" cy="593995"/>
          </a:xfrm>
        </p:grpSpPr>
        <p:sp>
          <p:nvSpPr>
            <p:cNvPr id="15" name="Freeform 6"/>
            <p:cNvSpPr/>
            <p:nvPr/>
          </p:nvSpPr>
          <p:spPr>
            <a:xfrm>
              <a:off x="0" y="0"/>
              <a:ext cx="2263891" cy="593995"/>
            </a:xfrm>
            <a:custGeom>
              <a:avLst/>
              <a:gdLst/>
              <a:ahLst/>
              <a:cxnLst/>
              <a:rect l="l" t="t" r="r" b="b"/>
              <a:pathLst>
                <a:path w="2263891" h="593995">
                  <a:moveTo>
                    <a:pt x="0" y="0"/>
                  </a:moveTo>
                  <a:lnTo>
                    <a:pt x="2263891" y="0"/>
                  </a:lnTo>
                  <a:lnTo>
                    <a:pt x="2263891" y="593995"/>
                  </a:lnTo>
                  <a:lnTo>
                    <a:pt x="0" y="593995"/>
                  </a:lnTo>
                  <a:close/>
                </a:path>
              </a:pathLst>
            </a:custGeom>
            <a:gradFill rotWithShape="1">
              <a:gsLst>
                <a:gs pos="0">
                  <a:srgbClr val="FFFFFF">
                    <a:alpha val="44000"/>
                  </a:srgbClr>
                </a:gs>
                <a:gs pos="100000">
                  <a:srgbClr val="374F59">
                    <a:alpha val="44000"/>
                  </a:srgbClr>
                </a:gs>
              </a:gsLst>
              <a:lin ang="0"/>
            </a:gradFill>
          </p:spPr>
        </p:sp>
        <p:sp>
          <p:nvSpPr>
            <p:cNvPr id="16" name="TextBox 7"/>
            <p:cNvSpPr txBox="1"/>
            <p:nvPr/>
          </p:nvSpPr>
          <p:spPr>
            <a:xfrm>
              <a:off x="0" y="-38100"/>
              <a:ext cx="2263891" cy="632095"/>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p:cNvGrpSpPr/>
          <p:nvPr/>
        </p:nvGrpSpPr>
        <p:grpSpPr>
          <a:xfrm>
            <a:off x="0" y="1544708"/>
            <a:ext cx="9448800" cy="213048"/>
            <a:chOff x="0" y="0"/>
            <a:chExt cx="2263891" cy="462567"/>
          </a:xfrm>
        </p:grpSpPr>
        <p:sp>
          <p:nvSpPr>
            <p:cNvPr id="18" name="Freeform 9"/>
            <p:cNvSpPr/>
            <p:nvPr/>
          </p:nvSpPr>
          <p:spPr>
            <a:xfrm>
              <a:off x="0" y="0"/>
              <a:ext cx="2263891" cy="462567"/>
            </a:xfrm>
            <a:custGeom>
              <a:avLst/>
              <a:gdLst/>
              <a:ahLst/>
              <a:cxnLst/>
              <a:rect l="l" t="t" r="r" b="b"/>
              <a:pathLst>
                <a:path w="2263891" h="462567">
                  <a:moveTo>
                    <a:pt x="0" y="0"/>
                  </a:moveTo>
                  <a:lnTo>
                    <a:pt x="2263891" y="0"/>
                  </a:lnTo>
                  <a:lnTo>
                    <a:pt x="2263891" y="462567"/>
                  </a:lnTo>
                  <a:lnTo>
                    <a:pt x="0" y="462567"/>
                  </a:lnTo>
                  <a:close/>
                </a:path>
              </a:pathLst>
            </a:custGeom>
            <a:gradFill rotWithShape="1">
              <a:gsLst>
                <a:gs pos="0">
                  <a:srgbClr val="FFFFFF">
                    <a:alpha val="44000"/>
                  </a:srgbClr>
                </a:gs>
                <a:gs pos="100000">
                  <a:srgbClr val="374F59">
                    <a:alpha val="44000"/>
                  </a:srgbClr>
                </a:gs>
              </a:gsLst>
              <a:lin ang="0"/>
            </a:gradFill>
          </p:spPr>
        </p:sp>
        <p:sp>
          <p:nvSpPr>
            <p:cNvPr id="19" name="TextBox 10"/>
            <p:cNvSpPr txBox="1"/>
            <p:nvPr/>
          </p:nvSpPr>
          <p:spPr>
            <a:xfrm>
              <a:off x="0" y="-38100"/>
              <a:ext cx="2263891" cy="500667"/>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0" name="Google Shape;451;p29"/>
          <p:cNvPicPr preferRelativeResize="0"/>
          <p:nvPr/>
        </p:nvPicPr>
        <p:blipFill rotWithShape="1">
          <a:blip r:embed="rId3">
            <a:alphaModFix/>
          </a:blip>
          <a:srcRect/>
          <a:stretch/>
        </p:blipFill>
        <p:spPr>
          <a:xfrm>
            <a:off x="16104159" y="274786"/>
            <a:ext cx="951614" cy="1298969"/>
          </a:xfrm>
          <a:prstGeom prst="rect">
            <a:avLst/>
          </a:prstGeom>
          <a:noFill/>
          <a:ln>
            <a:noFill/>
          </a:ln>
        </p:spPr>
      </p:pic>
      <p:sp>
        <p:nvSpPr>
          <p:cNvPr id="21" name="Google Shape;457;p29"/>
          <p:cNvSpPr txBox="1">
            <a:spLocks noGrp="1"/>
          </p:cNvSpPr>
          <p:nvPr>
            <p:ph type="title"/>
          </p:nvPr>
        </p:nvSpPr>
        <p:spPr>
          <a:xfrm>
            <a:off x="347503" y="88048"/>
            <a:ext cx="2171065" cy="617220"/>
          </a:xfrm>
          <a:prstGeom prst="rect">
            <a:avLst/>
          </a:prstGeom>
          <a:noFill/>
          <a:ln>
            <a:noFill/>
          </a:ln>
        </p:spPr>
        <p:txBody>
          <a:bodyPr spcFirstLastPara="1" wrap="square" lIns="0" tIns="16500" rIns="0" bIns="0" anchor="t" anchorCtr="0">
            <a:spAutoFit/>
          </a:bodyPr>
          <a:lstStyle/>
          <a:p>
            <a:pPr marL="12700" lvl="0" indent="0" algn="l" rtl="0">
              <a:lnSpc>
                <a:spcPct val="100000"/>
              </a:lnSpc>
              <a:spcBef>
                <a:spcPts val="0"/>
              </a:spcBef>
              <a:spcAft>
                <a:spcPts val="0"/>
              </a:spcAft>
              <a:buNone/>
            </a:pPr>
            <a:r>
              <a:rPr lang="es-DO" sz="3850" dirty="0">
                <a:solidFill>
                  <a:schemeClr val="bg1"/>
                </a:solidFill>
                <a:latin typeface="Montserrat ExtraBold"/>
                <a:ea typeface="Montserrat ExtraBold"/>
                <a:cs typeface="Montserrat ExtraBold"/>
                <a:sym typeface="Montserrat ExtraBold"/>
              </a:rPr>
              <a:t>Ejemplo</a:t>
            </a:r>
            <a:endParaRPr sz="3850" dirty="0">
              <a:solidFill>
                <a:schemeClr val="bg1"/>
              </a:solidFill>
              <a:latin typeface="Montserrat ExtraBold"/>
              <a:ea typeface="Montserrat ExtraBold"/>
              <a:cs typeface="Montserrat ExtraBold"/>
              <a:sym typeface="Montserrat ExtraBold"/>
            </a:endParaRPr>
          </a:p>
        </p:txBody>
      </p:sp>
      <p:sp>
        <p:nvSpPr>
          <p:cNvPr id="22" name="Google Shape;458;p29"/>
          <p:cNvSpPr txBox="1"/>
          <p:nvPr/>
        </p:nvSpPr>
        <p:spPr>
          <a:xfrm>
            <a:off x="347503" y="778654"/>
            <a:ext cx="10133389" cy="516798"/>
          </a:xfrm>
          <a:prstGeom prst="rect">
            <a:avLst/>
          </a:prstGeom>
          <a:noFill/>
          <a:ln>
            <a:noFill/>
          </a:ln>
        </p:spPr>
        <p:txBody>
          <a:bodyPr spcFirstLastPara="1" wrap="square" lIns="0" tIns="16500" rIns="0" bIns="0" anchor="t" anchorCtr="0">
            <a:spAutoFit/>
          </a:bodyPr>
          <a:lstStyle/>
          <a:p>
            <a:pPr marL="12700" marR="0" lvl="0" indent="0" algn="l" defTabSz="914400" rtl="0" eaLnBrk="1" fontAlgn="auto" latinLnBrk="0" hangingPunct="1">
              <a:lnSpc>
                <a:spcPts val="3795"/>
              </a:lnSpc>
              <a:spcBef>
                <a:spcPts val="130"/>
              </a:spcBef>
              <a:spcAft>
                <a:spcPts val="0"/>
              </a:spcAft>
              <a:buClrTx/>
              <a:buSzTx/>
              <a:buFontTx/>
              <a:buNone/>
              <a:tabLst/>
              <a:defRPr/>
            </a:pPr>
            <a:r>
              <a:rPr kumimoji="0" lang="es-DO" sz="3450" b="0" i="0" u="none" strike="noStrike" kern="1200" cap="none" spc="0" normalizeH="0" baseline="0" noProof="0" dirty="0">
                <a:ln>
                  <a:noFill/>
                </a:ln>
                <a:solidFill>
                  <a:prstClr val="white"/>
                </a:solidFill>
                <a:effectLst/>
                <a:uLnTx/>
                <a:uFillTx/>
                <a:latin typeface="Montserrat ExtraBold" pitchFamily="2" charset="0"/>
                <a:ea typeface="+mn-ea"/>
                <a:cs typeface="Verdana"/>
              </a:rPr>
              <a:t>Matriz Logros Relevantes</a:t>
            </a:r>
          </a:p>
        </p:txBody>
      </p:sp>
      <p:pic>
        <p:nvPicPr>
          <p:cNvPr id="5" name="Picture 4"/>
          <p:cNvPicPr>
            <a:picLocks noChangeAspect="1"/>
          </p:cNvPicPr>
          <p:nvPr/>
        </p:nvPicPr>
        <p:blipFill>
          <a:blip r:embed="rId4"/>
          <a:stretch>
            <a:fillRect/>
          </a:stretch>
        </p:blipFill>
        <p:spPr>
          <a:xfrm>
            <a:off x="0" y="1796302"/>
            <a:ext cx="18288000" cy="8459525"/>
          </a:xfrm>
          <a:prstGeom prst="rect">
            <a:avLst/>
          </a:prstGeom>
        </p:spPr>
      </p:pic>
    </p:spTree>
    <p:extLst>
      <p:ext uri="{BB962C8B-B14F-4D97-AF65-F5344CB8AC3E}">
        <p14:creationId xmlns:p14="http://schemas.microsoft.com/office/powerpoint/2010/main" val="15576320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CE7C03-C7D7-4419-B38B-BD794C437F58}"/>
              </a:ext>
            </a:extLst>
          </p:cNvPr>
          <p:cNvPicPr>
            <a:picLocks noChangeAspect="1"/>
          </p:cNvPicPr>
          <p:nvPr/>
        </p:nvPicPr>
        <p:blipFill rotWithShape="1">
          <a:blip r:embed="rId3"/>
          <a:srcRect l="1253" t="31770" r="1903" b="6941"/>
          <a:stretch/>
        </p:blipFill>
        <p:spPr>
          <a:xfrm>
            <a:off x="347503" y="2249645"/>
            <a:ext cx="17327410" cy="7187233"/>
          </a:xfrm>
          <a:prstGeom prst="rect">
            <a:avLst/>
          </a:prstGeom>
        </p:spPr>
      </p:pic>
      <p:sp>
        <p:nvSpPr>
          <p:cNvPr id="7" name="object 20">
            <a:extLst>
              <a:ext uri="{FF2B5EF4-FFF2-40B4-BE49-F238E27FC236}">
                <a16:creationId xmlns:a16="http://schemas.microsoft.com/office/drawing/2014/main" id="{76DDE1A7-5010-4B8E-88AB-DAEEF91E6DC5}"/>
              </a:ext>
            </a:extLst>
          </p:cNvPr>
          <p:cNvSpPr txBox="1"/>
          <p:nvPr/>
        </p:nvSpPr>
        <p:spPr>
          <a:xfrm>
            <a:off x="372903" y="9458324"/>
            <a:ext cx="4876800" cy="421975"/>
          </a:xfrm>
          <a:prstGeom prst="rect">
            <a:avLst/>
          </a:prstGeom>
        </p:spPr>
        <p:txBody>
          <a:bodyPr vert="horz" wrap="square" lIns="0" tIns="16510" rIns="0" bIns="0" rtlCol="0">
            <a:spAutoFit/>
          </a:bodyPr>
          <a:lstStyle/>
          <a:p>
            <a:pPr marL="12700" marR="0" lvl="0" indent="0" algn="l" defTabSz="914400" rtl="0" eaLnBrk="1" fontAlgn="auto" latinLnBrk="0" hangingPunct="1">
              <a:lnSpc>
                <a:spcPts val="3795"/>
              </a:lnSpc>
              <a:spcBef>
                <a:spcPts val="130"/>
              </a:spcBef>
              <a:spcAft>
                <a:spcPts val="0"/>
              </a:spcAft>
              <a:buClrTx/>
              <a:buSzTx/>
              <a:buFontTx/>
              <a:buNone/>
              <a:tabLst/>
              <a:defRPr/>
            </a:pPr>
            <a:r>
              <a:rPr kumimoji="0" lang="es-DO" sz="1600" b="0" i="0" u="none" strike="noStrike" kern="1200" cap="none" spc="0" normalizeH="0" baseline="0" noProof="0" dirty="0">
                <a:ln>
                  <a:noFill/>
                </a:ln>
                <a:solidFill>
                  <a:prstClr val="black">
                    <a:lumMod val="50000"/>
                    <a:lumOff val="50000"/>
                  </a:prstClr>
                </a:solidFill>
                <a:effectLst/>
                <a:uLnTx/>
                <a:uFillTx/>
                <a:latin typeface="Montserrat Classic Bold" panose="020B0604020202020204" charset="0"/>
                <a:ea typeface="+mn-ea"/>
                <a:cs typeface="Verdana"/>
              </a:rPr>
              <a:t>Fuente: Ministerio de Energía y Minas</a:t>
            </a:r>
            <a:endParaRPr kumimoji="0" sz="1600" b="0" i="0" u="none" strike="noStrike" kern="1200" cap="none" spc="0" normalizeH="0" baseline="0" noProof="0" dirty="0">
              <a:ln>
                <a:noFill/>
              </a:ln>
              <a:solidFill>
                <a:prstClr val="black">
                  <a:lumMod val="50000"/>
                  <a:lumOff val="50000"/>
                </a:prstClr>
              </a:solidFill>
              <a:effectLst/>
              <a:uLnTx/>
              <a:uFillTx/>
              <a:latin typeface="Montserrat Classic Bold" panose="020B0604020202020204" charset="0"/>
              <a:ea typeface="+mn-ea"/>
              <a:cs typeface="Verdana"/>
            </a:endParaRPr>
          </a:p>
        </p:txBody>
      </p:sp>
      <p:grpSp>
        <p:nvGrpSpPr>
          <p:cNvPr id="24" name="Group 2"/>
          <p:cNvGrpSpPr/>
          <p:nvPr/>
        </p:nvGrpSpPr>
        <p:grpSpPr>
          <a:xfrm>
            <a:off x="0" y="-17217"/>
            <a:ext cx="18288000" cy="1745870"/>
            <a:chOff x="0" y="0"/>
            <a:chExt cx="4566371" cy="626736"/>
          </a:xfrm>
        </p:grpSpPr>
        <p:sp>
          <p:nvSpPr>
            <p:cNvPr id="25" name="Freeform 3"/>
            <p:cNvSpPr/>
            <p:nvPr/>
          </p:nvSpPr>
          <p:spPr>
            <a:xfrm>
              <a:off x="0" y="0"/>
              <a:ext cx="4566371" cy="626736"/>
            </a:xfrm>
            <a:custGeom>
              <a:avLst/>
              <a:gdLst/>
              <a:ahLst/>
              <a:cxnLst/>
              <a:rect l="l" t="t" r="r" b="b"/>
              <a:pathLst>
                <a:path w="4566371" h="626736">
                  <a:moveTo>
                    <a:pt x="0" y="0"/>
                  </a:moveTo>
                  <a:lnTo>
                    <a:pt x="4566371" y="0"/>
                  </a:lnTo>
                  <a:lnTo>
                    <a:pt x="4566371" y="626736"/>
                  </a:lnTo>
                  <a:lnTo>
                    <a:pt x="0" y="626736"/>
                  </a:lnTo>
                  <a:close/>
                </a:path>
              </a:pathLst>
            </a:custGeom>
            <a:solidFill>
              <a:srgbClr val="163D75"/>
            </a:solidFill>
          </p:spPr>
        </p:sp>
        <p:sp>
          <p:nvSpPr>
            <p:cNvPr id="26" name="TextBox 4"/>
            <p:cNvSpPr txBox="1"/>
            <p:nvPr/>
          </p:nvSpPr>
          <p:spPr>
            <a:xfrm>
              <a:off x="0" y="-38100"/>
              <a:ext cx="4566371" cy="664836"/>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5"/>
          <p:cNvGrpSpPr/>
          <p:nvPr/>
        </p:nvGrpSpPr>
        <p:grpSpPr>
          <a:xfrm>
            <a:off x="10091989" y="-38100"/>
            <a:ext cx="8196012" cy="274402"/>
            <a:chOff x="0" y="0"/>
            <a:chExt cx="2263891" cy="593995"/>
          </a:xfrm>
        </p:grpSpPr>
        <p:sp>
          <p:nvSpPr>
            <p:cNvPr id="28" name="Freeform 6"/>
            <p:cNvSpPr/>
            <p:nvPr/>
          </p:nvSpPr>
          <p:spPr>
            <a:xfrm>
              <a:off x="0" y="0"/>
              <a:ext cx="2263891" cy="593995"/>
            </a:xfrm>
            <a:custGeom>
              <a:avLst/>
              <a:gdLst/>
              <a:ahLst/>
              <a:cxnLst/>
              <a:rect l="l" t="t" r="r" b="b"/>
              <a:pathLst>
                <a:path w="2263891" h="593995">
                  <a:moveTo>
                    <a:pt x="0" y="0"/>
                  </a:moveTo>
                  <a:lnTo>
                    <a:pt x="2263891" y="0"/>
                  </a:lnTo>
                  <a:lnTo>
                    <a:pt x="2263891" y="593995"/>
                  </a:lnTo>
                  <a:lnTo>
                    <a:pt x="0" y="593995"/>
                  </a:lnTo>
                  <a:close/>
                </a:path>
              </a:pathLst>
            </a:custGeom>
            <a:gradFill rotWithShape="1">
              <a:gsLst>
                <a:gs pos="0">
                  <a:srgbClr val="FFFFFF">
                    <a:alpha val="44000"/>
                  </a:srgbClr>
                </a:gs>
                <a:gs pos="100000">
                  <a:srgbClr val="374F59">
                    <a:alpha val="44000"/>
                  </a:srgbClr>
                </a:gs>
              </a:gsLst>
              <a:lin ang="0"/>
            </a:gradFill>
          </p:spPr>
        </p:sp>
        <p:sp>
          <p:nvSpPr>
            <p:cNvPr id="29" name="TextBox 7"/>
            <p:cNvSpPr txBox="1"/>
            <p:nvPr/>
          </p:nvSpPr>
          <p:spPr>
            <a:xfrm>
              <a:off x="0" y="-38100"/>
              <a:ext cx="2263891" cy="632095"/>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8"/>
          <p:cNvGrpSpPr/>
          <p:nvPr/>
        </p:nvGrpSpPr>
        <p:grpSpPr>
          <a:xfrm>
            <a:off x="0" y="1544708"/>
            <a:ext cx="9448800" cy="213048"/>
            <a:chOff x="0" y="0"/>
            <a:chExt cx="2263891" cy="462567"/>
          </a:xfrm>
        </p:grpSpPr>
        <p:sp>
          <p:nvSpPr>
            <p:cNvPr id="31" name="Freeform 9"/>
            <p:cNvSpPr/>
            <p:nvPr/>
          </p:nvSpPr>
          <p:spPr>
            <a:xfrm>
              <a:off x="0" y="0"/>
              <a:ext cx="2263891" cy="462567"/>
            </a:xfrm>
            <a:custGeom>
              <a:avLst/>
              <a:gdLst/>
              <a:ahLst/>
              <a:cxnLst/>
              <a:rect l="l" t="t" r="r" b="b"/>
              <a:pathLst>
                <a:path w="2263891" h="462567">
                  <a:moveTo>
                    <a:pt x="0" y="0"/>
                  </a:moveTo>
                  <a:lnTo>
                    <a:pt x="2263891" y="0"/>
                  </a:lnTo>
                  <a:lnTo>
                    <a:pt x="2263891" y="462567"/>
                  </a:lnTo>
                  <a:lnTo>
                    <a:pt x="0" y="462567"/>
                  </a:lnTo>
                  <a:close/>
                </a:path>
              </a:pathLst>
            </a:custGeom>
            <a:gradFill rotWithShape="1">
              <a:gsLst>
                <a:gs pos="0">
                  <a:srgbClr val="FFFFFF">
                    <a:alpha val="44000"/>
                  </a:srgbClr>
                </a:gs>
                <a:gs pos="100000">
                  <a:srgbClr val="374F59">
                    <a:alpha val="44000"/>
                  </a:srgbClr>
                </a:gs>
              </a:gsLst>
              <a:lin ang="0"/>
            </a:gradFill>
          </p:spPr>
        </p:sp>
        <p:sp>
          <p:nvSpPr>
            <p:cNvPr id="32" name="TextBox 10"/>
            <p:cNvSpPr txBox="1"/>
            <p:nvPr/>
          </p:nvSpPr>
          <p:spPr>
            <a:xfrm>
              <a:off x="0" y="-38100"/>
              <a:ext cx="2263891" cy="500667"/>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 name="Google Shape;451;p29"/>
          <p:cNvPicPr preferRelativeResize="0"/>
          <p:nvPr/>
        </p:nvPicPr>
        <p:blipFill rotWithShape="1">
          <a:blip r:embed="rId4">
            <a:alphaModFix/>
          </a:blip>
          <a:srcRect/>
          <a:stretch/>
        </p:blipFill>
        <p:spPr>
          <a:xfrm>
            <a:off x="16104159" y="274786"/>
            <a:ext cx="951614" cy="1298969"/>
          </a:xfrm>
          <a:prstGeom prst="rect">
            <a:avLst/>
          </a:prstGeom>
          <a:noFill/>
          <a:ln>
            <a:noFill/>
          </a:ln>
        </p:spPr>
      </p:pic>
      <p:sp>
        <p:nvSpPr>
          <p:cNvPr id="34" name="Google Shape;457;p29"/>
          <p:cNvSpPr txBox="1">
            <a:spLocks noGrp="1"/>
          </p:cNvSpPr>
          <p:nvPr>
            <p:ph type="title"/>
          </p:nvPr>
        </p:nvSpPr>
        <p:spPr>
          <a:xfrm>
            <a:off x="347503" y="88048"/>
            <a:ext cx="2171065" cy="617220"/>
          </a:xfrm>
          <a:prstGeom prst="rect">
            <a:avLst/>
          </a:prstGeom>
          <a:noFill/>
          <a:ln>
            <a:noFill/>
          </a:ln>
        </p:spPr>
        <p:txBody>
          <a:bodyPr spcFirstLastPara="1" wrap="square" lIns="0" tIns="16500" rIns="0" bIns="0" anchor="t" anchorCtr="0">
            <a:spAutoFit/>
          </a:bodyPr>
          <a:lstStyle/>
          <a:p>
            <a:pPr marL="12700" lvl="0" indent="0" algn="l" rtl="0">
              <a:lnSpc>
                <a:spcPct val="100000"/>
              </a:lnSpc>
              <a:spcBef>
                <a:spcPts val="0"/>
              </a:spcBef>
              <a:spcAft>
                <a:spcPts val="0"/>
              </a:spcAft>
              <a:buNone/>
            </a:pPr>
            <a:r>
              <a:rPr lang="es-DO" sz="3850" dirty="0">
                <a:solidFill>
                  <a:schemeClr val="bg1"/>
                </a:solidFill>
                <a:latin typeface="Montserrat ExtraBold"/>
                <a:ea typeface="Montserrat ExtraBold"/>
                <a:cs typeface="Montserrat ExtraBold"/>
                <a:sym typeface="Montserrat ExtraBold"/>
              </a:rPr>
              <a:t>Ejemplo</a:t>
            </a:r>
            <a:endParaRPr sz="3850" dirty="0">
              <a:solidFill>
                <a:schemeClr val="bg1"/>
              </a:solidFill>
              <a:latin typeface="Montserrat ExtraBold"/>
              <a:ea typeface="Montserrat ExtraBold"/>
              <a:cs typeface="Montserrat ExtraBold"/>
              <a:sym typeface="Montserrat ExtraBold"/>
            </a:endParaRPr>
          </a:p>
        </p:txBody>
      </p:sp>
      <p:sp>
        <p:nvSpPr>
          <p:cNvPr id="35" name="Google Shape;458;p29"/>
          <p:cNvSpPr txBox="1"/>
          <p:nvPr/>
        </p:nvSpPr>
        <p:spPr>
          <a:xfrm>
            <a:off x="347503" y="778654"/>
            <a:ext cx="10133389" cy="600667"/>
          </a:xfrm>
          <a:prstGeom prst="rect">
            <a:avLst/>
          </a:prstGeom>
          <a:noFill/>
          <a:ln>
            <a:noFill/>
          </a:ln>
        </p:spPr>
        <p:txBody>
          <a:bodyPr spcFirstLastPara="1" wrap="square" lIns="0" tIns="16500" rIns="0" bIns="0" anchor="t" anchorCtr="0">
            <a:spAutoFit/>
          </a:bodyPr>
          <a:lstStyle/>
          <a:p>
            <a:pPr marL="12700" marR="0" lvl="0" indent="0" algn="l" defTabSz="914400" rtl="0" eaLnBrk="1" fontAlgn="auto" latinLnBrk="0" hangingPunct="1">
              <a:lnSpc>
                <a:spcPct val="110000"/>
              </a:lnSpc>
              <a:spcBef>
                <a:spcPts val="0"/>
              </a:spcBef>
              <a:spcAft>
                <a:spcPts val="0"/>
              </a:spcAft>
              <a:buClr>
                <a:srgbClr val="000000"/>
              </a:buClr>
              <a:buSzTx/>
              <a:buFontTx/>
              <a:buNone/>
              <a:tabLst/>
              <a:defRPr/>
            </a:pPr>
            <a:r>
              <a:rPr kumimoji="0" lang="es-DO" sz="3450" b="1" i="0" u="none" strike="noStrike" kern="0" cap="none" spc="0" normalizeH="0" baseline="0" noProof="0" dirty="0" smtClean="0">
                <a:ln>
                  <a:noFill/>
                </a:ln>
                <a:solidFill>
                  <a:srgbClr val="FFFFFF"/>
                </a:solidFill>
                <a:effectLst/>
                <a:uLnTx/>
                <a:uFillTx/>
                <a:latin typeface="Montserrat ExtraBold"/>
                <a:ea typeface="Montserrat ExtraBold"/>
                <a:cs typeface="Montserrat ExtraBold"/>
                <a:sym typeface="Montserrat ExtraBold"/>
              </a:rPr>
              <a:t>Matriz - Desempeño </a:t>
            </a:r>
            <a:r>
              <a:rPr kumimoji="0" lang="es-DO" sz="3450" b="1" i="0"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Presupuestario</a:t>
            </a:r>
          </a:p>
        </p:txBody>
      </p:sp>
    </p:spTree>
    <p:extLst>
      <p:ext uri="{BB962C8B-B14F-4D97-AF65-F5344CB8AC3E}">
        <p14:creationId xmlns:p14="http://schemas.microsoft.com/office/powerpoint/2010/main" val="24884543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71959"/>
            </a:stretch>
          </a:blipFill>
        </p:spPr>
      </p:sp>
      <p:sp>
        <p:nvSpPr>
          <p:cNvPr id="3" name="AutoShape 3"/>
          <p:cNvSpPr/>
          <p:nvPr/>
        </p:nvSpPr>
        <p:spPr>
          <a:xfrm rot="-2700000">
            <a:off x="13404779" y="-5141853"/>
            <a:ext cx="6665510" cy="6664206"/>
          </a:xfrm>
          <a:prstGeom prst="rect">
            <a:avLst/>
          </a:prstGeom>
          <a:solidFill>
            <a:srgbClr val="001B3A"/>
          </a:solidFill>
        </p:spPr>
      </p:sp>
      <p:sp>
        <p:nvSpPr>
          <p:cNvPr id="4" name="AutoShape 4"/>
          <p:cNvSpPr/>
          <p:nvPr/>
        </p:nvSpPr>
        <p:spPr>
          <a:xfrm rot="-2700000">
            <a:off x="-866788" y="8667638"/>
            <a:ext cx="4725548" cy="4724623"/>
          </a:xfrm>
          <a:prstGeom prst="rect">
            <a:avLst/>
          </a:prstGeom>
          <a:solidFill>
            <a:srgbClr val="001B3A"/>
          </a:solidFill>
        </p:spPr>
      </p:sp>
      <p:sp>
        <p:nvSpPr>
          <p:cNvPr id="5" name="AutoShape 5"/>
          <p:cNvSpPr/>
          <p:nvPr/>
        </p:nvSpPr>
        <p:spPr>
          <a:xfrm rot="-2700000">
            <a:off x="13472213" y="-2300287"/>
            <a:ext cx="57378" cy="6072282"/>
          </a:xfrm>
          <a:prstGeom prst="rect">
            <a:avLst/>
          </a:prstGeom>
          <a:solidFill>
            <a:srgbClr val="F8FBFD"/>
          </a:solidFill>
        </p:spPr>
      </p:sp>
      <p:sp>
        <p:nvSpPr>
          <p:cNvPr id="6" name="AutoShape 6"/>
          <p:cNvSpPr/>
          <p:nvPr/>
        </p:nvSpPr>
        <p:spPr>
          <a:xfrm rot="-2700000">
            <a:off x="18518683" y="8749507"/>
            <a:ext cx="43907" cy="3580261"/>
          </a:xfrm>
          <a:prstGeom prst="rect">
            <a:avLst/>
          </a:prstGeom>
          <a:solidFill>
            <a:srgbClr val="053D57"/>
          </a:solidFill>
        </p:spPr>
      </p:sp>
      <p:sp>
        <p:nvSpPr>
          <p:cNvPr id="7" name="TextBox 7"/>
          <p:cNvSpPr txBox="1"/>
          <p:nvPr/>
        </p:nvSpPr>
        <p:spPr>
          <a:xfrm>
            <a:off x="561094" y="1914525"/>
            <a:ext cx="3934706" cy="2462213"/>
          </a:xfrm>
          <a:prstGeom prst="rect">
            <a:avLst/>
          </a:prstGeom>
        </p:spPr>
        <p:txBody>
          <a:bodyPr wrap="square" lIns="0" tIns="0" rIns="0" bIns="0" rtlCol="0" anchor="t">
            <a:spAutoFit/>
          </a:bodyPr>
          <a:lstStyle/>
          <a:p>
            <a:pPr marL="0" marR="0" lvl="0" indent="0" algn="l" defTabSz="914400" rtl="0" eaLnBrk="1" fontAlgn="auto" latinLnBrk="0" hangingPunct="1">
              <a:lnSpc>
                <a:spcPts val="6414"/>
              </a:lnSpc>
              <a:spcBef>
                <a:spcPts val="0"/>
              </a:spcBef>
              <a:spcAft>
                <a:spcPts val="0"/>
              </a:spcAft>
              <a:buClrTx/>
              <a:buSzTx/>
              <a:buFontTx/>
              <a:buNone/>
              <a:tabLst/>
              <a:defRPr/>
            </a:pPr>
            <a:r>
              <a:rPr kumimoji="0" lang="en-US" sz="5345" b="1" i="0" u="none" strike="noStrike" kern="1200" cap="none" spc="53" normalizeH="0" baseline="0" noProof="0" dirty="0" err="1" smtClean="0">
                <a:ln>
                  <a:noFill/>
                </a:ln>
                <a:solidFill>
                  <a:srgbClr val="001B3A"/>
                </a:solidFill>
                <a:effectLst/>
                <a:uLnTx/>
                <a:uFillTx/>
                <a:latin typeface="Montserrat Classic Bold"/>
                <a:ea typeface="Montserrat Classic Bold"/>
                <a:cs typeface="Montserrat Classic Bold"/>
                <a:sym typeface="Montserrat Classic Bold"/>
              </a:rPr>
              <a:t>Primera</a:t>
            </a:r>
            <a:r>
              <a:rPr kumimoji="0" lang="en-US" sz="5345" b="1" i="0" u="none" strike="noStrike" kern="1200" cap="none" spc="53" normalizeH="0" noProof="0" dirty="0" smtClean="0">
                <a:ln>
                  <a:noFill/>
                </a:ln>
                <a:solidFill>
                  <a:srgbClr val="001B3A"/>
                </a:solidFill>
                <a:effectLst/>
                <a:uLnTx/>
                <a:uFillTx/>
                <a:latin typeface="Montserrat Classic Bold"/>
                <a:ea typeface="Montserrat Classic Bold"/>
                <a:cs typeface="Montserrat Classic Bold"/>
                <a:sym typeface="Montserrat Classic Bold"/>
              </a:rPr>
              <a:t> </a:t>
            </a:r>
            <a:r>
              <a:rPr kumimoji="0" lang="en-US" sz="5345" b="1" i="0" u="none" strike="noStrike" kern="1200" cap="none" spc="53" normalizeH="0" noProof="0" dirty="0" err="1" smtClean="0">
                <a:ln>
                  <a:noFill/>
                </a:ln>
                <a:solidFill>
                  <a:srgbClr val="001B3A"/>
                </a:solidFill>
                <a:effectLst/>
                <a:uLnTx/>
                <a:uFillTx/>
                <a:latin typeface="Montserrat Classic Bold"/>
                <a:ea typeface="Montserrat Classic Bold"/>
                <a:cs typeface="Montserrat Classic Bold"/>
                <a:sym typeface="Montserrat Classic Bold"/>
              </a:rPr>
              <a:t>Rendición</a:t>
            </a:r>
            <a:r>
              <a:rPr kumimoji="0" lang="en-US" sz="5345" b="1" i="0" u="none" strike="noStrike" kern="1200" cap="none" spc="53" normalizeH="0" noProof="0" dirty="0" smtClean="0">
                <a:ln>
                  <a:noFill/>
                </a:ln>
                <a:solidFill>
                  <a:srgbClr val="001B3A"/>
                </a:solidFill>
                <a:effectLst/>
                <a:uLnTx/>
                <a:uFillTx/>
                <a:latin typeface="Montserrat Classic Bold"/>
                <a:ea typeface="Montserrat Classic Bold"/>
                <a:cs typeface="Montserrat Classic Bold"/>
                <a:sym typeface="Montserrat Classic Bold"/>
              </a:rPr>
              <a:t> de Cuentas</a:t>
            </a:r>
            <a:endParaRPr kumimoji="0" lang="en-US" sz="5345" b="1" i="0" u="none" strike="noStrike" kern="1200" cap="none" spc="53" normalizeH="0" baseline="0" noProof="0" dirty="0">
              <a:ln>
                <a:noFill/>
              </a:ln>
              <a:solidFill>
                <a:srgbClr val="001B3A"/>
              </a:solidFill>
              <a:effectLst/>
              <a:uLnTx/>
              <a:uFillTx/>
              <a:latin typeface="Montserrat Classic Bold"/>
              <a:ea typeface="Montserrat Classic Bold"/>
              <a:cs typeface="Montserrat Classic Bold"/>
              <a:sym typeface="Montserrat Classic Bold"/>
            </a:endParaRPr>
          </a:p>
        </p:txBody>
      </p:sp>
      <p:grpSp>
        <p:nvGrpSpPr>
          <p:cNvPr id="8" name="Group 8"/>
          <p:cNvGrpSpPr/>
          <p:nvPr/>
        </p:nvGrpSpPr>
        <p:grpSpPr>
          <a:xfrm rot="5400000">
            <a:off x="1478979" y="750798"/>
            <a:ext cx="34013" cy="1869783"/>
            <a:chOff x="0" y="0"/>
            <a:chExt cx="12543" cy="689528"/>
          </a:xfrm>
        </p:grpSpPr>
        <p:sp>
          <p:nvSpPr>
            <p:cNvPr id="9" name="Freeform 9"/>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053D57"/>
            </a:solidFill>
          </p:spPr>
        </p:sp>
        <p:sp>
          <p:nvSpPr>
            <p:cNvPr id="10" name="TextBox 10"/>
            <p:cNvSpPr txBox="1"/>
            <p:nvPr/>
          </p:nvSpPr>
          <p:spPr>
            <a:xfrm>
              <a:off x="0" y="-19050"/>
              <a:ext cx="12543" cy="708578"/>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861638" y="354703"/>
            <a:ext cx="1268696" cy="1180630"/>
          </a:xfrm>
          <a:custGeom>
            <a:avLst/>
            <a:gdLst/>
            <a:ahLst/>
            <a:cxnLst/>
            <a:rect l="l" t="t" r="r" b="b"/>
            <a:pathLst>
              <a:path w="1268696" h="1180630">
                <a:moveTo>
                  <a:pt x="0" y="0"/>
                </a:moveTo>
                <a:lnTo>
                  <a:pt x="1268696" y="0"/>
                </a:lnTo>
                <a:lnTo>
                  <a:pt x="1268696" y="1180630"/>
                </a:lnTo>
                <a:lnTo>
                  <a:pt x="0" y="1180630"/>
                </a:lnTo>
                <a:lnTo>
                  <a:pt x="0" y="0"/>
                </a:lnTo>
                <a:close/>
              </a:path>
            </a:pathLst>
          </a:custGeom>
          <a:blipFill>
            <a:blip r:embed="rId3"/>
            <a:stretch>
              <a:fillRect/>
            </a:stretch>
          </a:blipFill>
        </p:spPr>
      </p:sp>
    </p:spTree>
    <p:extLst>
      <p:ext uri="{BB962C8B-B14F-4D97-AF65-F5344CB8AC3E}">
        <p14:creationId xmlns:p14="http://schemas.microsoft.com/office/powerpoint/2010/main" val="3691362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439"/>
        <p:cNvGrpSpPr/>
        <p:nvPr/>
      </p:nvGrpSpPr>
      <p:grpSpPr>
        <a:xfrm>
          <a:off x="0" y="0"/>
          <a:ext cx="0" cy="0"/>
          <a:chOff x="0" y="0"/>
          <a:chExt cx="0" cy="0"/>
        </a:xfrm>
      </p:grpSpPr>
      <p:grpSp>
        <p:nvGrpSpPr>
          <p:cNvPr id="40" name="Group 2"/>
          <p:cNvGrpSpPr/>
          <p:nvPr/>
        </p:nvGrpSpPr>
        <p:grpSpPr>
          <a:xfrm>
            <a:off x="0" y="-17217"/>
            <a:ext cx="18288000" cy="2505898"/>
            <a:chOff x="0" y="0"/>
            <a:chExt cx="4566371" cy="626736"/>
          </a:xfrm>
        </p:grpSpPr>
        <p:sp>
          <p:nvSpPr>
            <p:cNvPr id="41" name="Freeform 3"/>
            <p:cNvSpPr/>
            <p:nvPr/>
          </p:nvSpPr>
          <p:spPr>
            <a:xfrm>
              <a:off x="0" y="0"/>
              <a:ext cx="4566371" cy="626736"/>
            </a:xfrm>
            <a:custGeom>
              <a:avLst/>
              <a:gdLst/>
              <a:ahLst/>
              <a:cxnLst/>
              <a:rect l="l" t="t" r="r" b="b"/>
              <a:pathLst>
                <a:path w="4566371" h="626736">
                  <a:moveTo>
                    <a:pt x="0" y="0"/>
                  </a:moveTo>
                  <a:lnTo>
                    <a:pt x="4566371" y="0"/>
                  </a:lnTo>
                  <a:lnTo>
                    <a:pt x="4566371" y="626736"/>
                  </a:lnTo>
                  <a:lnTo>
                    <a:pt x="0" y="626736"/>
                  </a:lnTo>
                  <a:close/>
                </a:path>
              </a:pathLst>
            </a:custGeom>
            <a:solidFill>
              <a:srgbClr val="163D75"/>
            </a:solidFill>
          </p:spPr>
        </p:sp>
        <p:sp>
          <p:nvSpPr>
            <p:cNvPr id="42" name="TextBox 4"/>
            <p:cNvSpPr txBox="1"/>
            <p:nvPr/>
          </p:nvSpPr>
          <p:spPr>
            <a:xfrm>
              <a:off x="0" y="-38100"/>
              <a:ext cx="4566371" cy="664836"/>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5"/>
          <p:cNvGrpSpPr/>
          <p:nvPr/>
        </p:nvGrpSpPr>
        <p:grpSpPr>
          <a:xfrm>
            <a:off x="10091989" y="-38100"/>
            <a:ext cx="8196012" cy="274402"/>
            <a:chOff x="0" y="0"/>
            <a:chExt cx="2263891" cy="593995"/>
          </a:xfrm>
        </p:grpSpPr>
        <p:sp>
          <p:nvSpPr>
            <p:cNvPr id="44" name="Freeform 6"/>
            <p:cNvSpPr/>
            <p:nvPr/>
          </p:nvSpPr>
          <p:spPr>
            <a:xfrm>
              <a:off x="0" y="0"/>
              <a:ext cx="2263891" cy="593995"/>
            </a:xfrm>
            <a:custGeom>
              <a:avLst/>
              <a:gdLst/>
              <a:ahLst/>
              <a:cxnLst/>
              <a:rect l="l" t="t" r="r" b="b"/>
              <a:pathLst>
                <a:path w="2263891" h="593995">
                  <a:moveTo>
                    <a:pt x="0" y="0"/>
                  </a:moveTo>
                  <a:lnTo>
                    <a:pt x="2263891" y="0"/>
                  </a:lnTo>
                  <a:lnTo>
                    <a:pt x="2263891" y="593995"/>
                  </a:lnTo>
                  <a:lnTo>
                    <a:pt x="0" y="593995"/>
                  </a:lnTo>
                  <a:close/>
                </a:path>
              </a:pathLst>
            </a:custGeom>
            <a:gradFill rotWithShape="1">
              <a:gsLst>
                <a:gs pos="0">
                  <a:srgbClr val="FFFFFF">
                    <a:alpha val="44000"/>
                  </a:srgbClr>
                </a:gs>
                <a:gs pos="100000">
                  <a:srgbClr val="374F59">
                    <a:alpha val="44000"/>
                  </a:srgbClr>
                </a:gs>
              </a:gsLst>
              <a:lin ang="0"/>
            </a:gradFill>
          </p:spPr>
        </p:sp>
        <p:sp>
          <p:nvSpPr>
            <p:cNvPr id="45" name="TextBox 7"/>
            <p:cNvSpPr txBox="1"/>
            <p:nvPr/>
          </p:nvSpPr>
          <p:spPr>
            <a:xfrm>
              <a:off x="0" y="-38100"/>
              <a:ext cx="2263891" cy="632095"/>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8"/>
          <p:cNvGrpSpPr/>
          <p:nvPr/>
        </p:nvGrpSpPr>
        <p:grpSpPr>
          <a:xfrm>
            <a:off x="0" y="2287718"/>
            <a:ext cx="9448800" cy="213048"/>
            <a:chOff x="0" y="0"/>
            <a:chExt cx="2263891" cy="462567"/>
          </a:xfrm>
        </p:grpSpPr>
        <p:sp>
          <p:nvSpPr>
            <p:cNvPr id="47" name="Freeform 9"/>
            <p:cNvSpPr/>
            <p:nvPr/>
          </p:nvSpPr>
          <p:spPr>
            <a:xfrm>
              <a:off x="0" y="0"/>
              <a:ext cx="2263891" cy="462567"/>
            </a:xfrm>
            <a:custGeom>
              <a:avLst/>
              <a:gdLst/>
              <a:ahLst/>
              <a:cxnLst/>
              <a:rect l="l" t="t" r="r" b="b"/>
              <a:pathLst>
                <a:path w="2263891" h="462567">
                  <a:moveTo>
                    <a:pt x="0" y="0"/>
                  </a:moveTo>
                  <a:lnTo>
                    <a:pt x="2263891" y="0"/>
                  </a:lnTo>
                  <a:lnTo>
                    <a:pt x="2263891" y="462567"/>
                  </a:lnTo>
                  <a:lnTo>
                    <a:pt x="0" y="462567"/>
                  </a:lnTo>
                  <a:close/>
                </a:path>
              </a:pathLst>
            </a:custGeom>
            <a:gradFill rotWithShape="1">
              <a:gsLst>
                <a:gs pos="0">
                  <a:srgbClr val="FFFFFF">
                    <a:alpha val="44000"/>
                  </a:srgbClr>
                </a:gs>
                <a:gs pos="100000">
                  <a:srgbClr val="374F59">
                    <a:alpha val="44000"/>
                  </a:srgbClr>
                </a:gs>
              </a:gsLst>
              <a:lin ang="0"/>
            </a:gradFill>
          </p:spPr>
        </p:sp>
        <p:sp>
          <p:nvSpPr>
            <p:cNvPr id="48" name="TextBox 10"/>
            <p:cNvSpPr txBox="1"/>
            <p:nvPr/>
          </p:nvSpPr>
          <p:spPr>
            <a:xfrm>
              <a:off x="0" y="-38100"/>
              <a:ext cx="2263891" cy="500667"/>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0" name="Google Shape;440;p29"/>
          <p:cNvSpPr/>
          <p:nvPr/>
        </p:nvSpPr>
        <p:spPr>
          <a:xfrm flipH="1">
            <a:off x="2133065" y="3272699"/>
            <a:ext cx="47733" cy="4459771"/>
          </a:xfrm>
          <a:custGeom>
            <a:avLst/>
            <a:gdLst/>
            <a:ahLst/>
            <a:cxnLst/>
            <a:rect l="l" t="t" r="r" b="b"/>
            <a:pathLst>
              <a:path w="9525" h="7014845" extrusionOk="0">
                <a:moveTo>
                  <a:pt x="9524" y="0"/>
                </a:moveTo>
                <a:lnTo>
                  <a:pt x="9524" y="7014300"/>
                </a:lnTo>
                <a:lnTo>
                  <a:pt x="0" y="7014300"/>
                </a:lnTo>
                <a:lnTo>
                  <a:pt x="0" y="0"/>
                </a:lnTo>
                <a:lnTo>
                  <a:pt x="9524" y="0"/>
                </a:lnTo>
                <a:close/>
              </a:path>
            </a:pathLst>
          </a:custGeom>
          <a:solidFill>
            <a:srgbClr val="000000">
              <a:alpha val="29411"/>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1" name="Google Shape;441;p29"/>
          <p:cNvSpPr/>
          <p:nvPr/>
        </p:nvSpPr>
        <p:spPr>
          <a:xfrm>
            <a:off x="4512904" y="3272727"/>
            <a:ext cx="45719" cy="4459743"/>
          </a:xfrm>
          <a:custGeom>
            <a:avLst/>
            <a:gdLst/>
            <a:ahLst/>
            <a:cxnLst/>
            <a:rect l="l" t="t" r="r" b="b"/>
            <a:pathLst>
              <a:path w="9525" h="7014845" extrusionOk="0">
                <a:moveTo>
                  <a:pt x="9524" y="0"/>
                </a:moveTo>
                <a:lnTo>
                  <a:pt x="9524" y="7014272"/>
                </a:lnTo>
                <a:lnTo>
                  <a:pt x="0" y="7014272"/>
                </a:lnTo>
                <a:lnTo>
                  <a:pt x="0" y="0"/>
                </a:lnTo>
                <a:lnTo>
                  <a:pt x="9524" y="0"/>
                </a:lnTo>
                <a:close/>
              </a:path>
            </a:pathLst>
          </a:custGeom>
          <a:solidFill>
            <a:srgbClr val="000000">
              <a:alpha val="29411"/>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2" name="Google Shape;442;p29"/>
          <p:cNvSpPr/>
          <p:nvPr/>
        </p:nvSpPr>
        <p:spPr>
          <a:xfrm flipH="1">
            <a:off x="8338221" y="3263188"/>
            <a:ext cx="45719" cy="4469282"/>
          </a:xfrm>
          <a:custGeom>
            <a:avLst/>
            <a:gdLst/>
            <a:ahLst/>
            <a:cxnLst/>
            <a:rect l="l" t="t" r="r" b="b"/>
            <a:pathLst>
              <a:path w="9525" h="7024370" extrusionOk="0">
                <a:moveTo>
                  <a:pt x="9524" y="0"/>
                </a:moveTo>
                <a:lnTo>
                  <a:pt x="9524" y="7023811"/>
                </a:lnTo>
                <a:lnTo>
                  <a:pt x="0" y="7023811"/>
                </a:lnTo>
                <a:lnTo>
                  <a:pt x="0" y="0"/>
                </a:lnTo>
                <a:lnTo>
                  <a:pt x="9524" y="0"/>
                </a:lnTo>
                <a:close/>
              </a:path>
            </a:pathLst>
          </a:custGeom>
          <a:solidFill>
            <a:srgbClr val="000000">
              <a:alpha val="29411"/>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43" name="Google Shape;443;p29"/>
          <p:cNvGrpSpPr/>
          <p:nvPr/>
        </p:nvGrpSpPr>
        <p:grpSpPr>
          <a:xfrm>
            <a:off x="0" y="3258407"/>
            <a:ext cx="18288000" cy="4474063"/>
            <a:chOff x="0" y="3258407"/>
            <a:chExt cx="18288000" cy="4474063"/>
          </a:xfrm>
        </p:grpSpPr>
        <p:sp>
          <p:nvSpPr>
            <p:cNvPr id="444" name="Google Shape;444;p29"/>
            <p:cNvSpPr/>
            <p:nvPr/>
          </p:nvSpPr>
          <p:spPr>
            <a:xfrm flipH="1">
              <a:off x="10231085" y="3272713"/>
              <a:ext cx="45719" cy="4459757"/>
            </a:xfrm>
            <a:custGeom>
              <a:avLst/>
              <a:gdLst/>
              <a:ahLst/>
              <a:cxnLst/>
              <a:rect l="l" t="t" r="r" b="b"/>
              <a:pathLst>
                <a:path w="9525" h="7014845" extrusionOk="0">
                  <a:moveTo>
                    <a:pt x="9524" y="0"/>
                  </a:moveTo>
                  <a:lnTo>
                    <a:pt x="9524" y="7014286"/>
                  </a:lnTo>
                  <a:lnTo>
                    <a:pt x="0" y="7014286"/>
                  </a:lnTo>
                  <a:lnTo>
                    <a:pt x="0" y="0"/>
                  </a:lnTo>
                  <a:lnTo>
                    <a:pt x="9524" y="0"/>
                  </a:lnTo>
                  <a:close/>
                </a:path>
              </a:pathLst>
            </a:custGeom>
            <a:solidFill>
              <a:srgbClr val="000000">
                <a:alpha val="29411"/>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5" name="Google Shape;445;p29"/>
            <p:cNvSpPr/>
            <p:nvPr/>
          </p:nvSpPr>
          <p:spPr>
            <a:xfrm>
              <a:off x="0" y="3258407"/>
              <a:ext cx="18288000" cy="9525"/>
            </a:xfrm>
            <a:custGeom>
              <a:avLst/>
              <a:gdLst/>
              <a:ahLst/>
              <a:cxnLst/>
              <a:rect l="l" t="t" r="r" b="b"/>
              <a:pathLst>
                <a:path w="18288000" h="9525" extrusionOk="0">
                  <a:moveTo>
                    <a:pt x="0" y="9524"/>
                  </a:moveTo>
                  <a:lnTo>
                    <a:pt x="0" y="0"/>
                  </a:lnTo>
                  <a:lnTo>
                    <a:pt x="18287998" y="0"/>
                  </a:lnTo>
                  <a:lnTo>
                    <a:pt x="18287998" y="9524"/>
                  </a:lnTo>
                  <a:lnTo>
                    <a:pt x="0" y="9524"/>
                  </a:lnTo>
                  <a:close/>
                </a:path>
              </a:pathLst>
            </a:custGeom>
            <a:solidFill>
              <a:srgbClr val="003775">
                <a:alpha val="29411"/>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6" name="Google Shape;446;p29"/>
            <p:cNvSpPr/>
            <p:nvPr/>
          </p:nvSpPr>
          <p:spPr>
            <a:xfrm>
              <a:off x="0" y="5442025"/>
              <a:ext cx="18288000" cy="2290445"/>
            </a:xfrm>
            <a:custGeom>
              <a:avLst/>
              <a:gdLst/>
              <a:ahLst/>
              <a:cxnLst/>
              <a:rect l="l" t="t" r="r" b="b"/>
              <a:pathLst>
                <a:path w="18288000" h="2290445" extrusionOk="0">
                  <a:moveTo>
                    <a:pt x="18287988" y="2280564"/>
                  </a:moveTo>
                  <a:lnTo>
                    <a:pt x="0" y="2280564"/>
                  </a:lnTo>
                  <a:lnTo>
                    <a:pt x="0" y="2290089"/>
                  </a:lnTo>
                  <a:lnTo>
                    <a:pt x="18287988" y="2290089"/>
                  </a:lnTo>
                  <a:lnTo>
                    <a:pt x="18287988" y="2280564"/>
                  </a:lnTo>
                  <a:close/>
                </a:path>
                <a:path w="18288000" h="2290445" extrusionOk="0">
                  <a:moveTo>
                    <a:pt x="18287988" y="0"/>
                  </a:moveTo>
                  <a:lnTo>
                    <a:pt x="0" y="0"/>
                  </a:lnTo>
                  <a:lnTo>
                    <a:pt x="0" y="9525"/>
                  </a:lnTo>
                  <a:lnTo>
                    <a:pt x="18287988" y="9525"/>
                  </a:lnTo>
                  <a:lnTo>
                    <a:pt x="18287988" y="0"/>
                  </a:lnTo>
                  <a:close/>
                </a:path>
              </a:pathLst>
            </a:custGeom>
            <a:solidFill>
              <a:srgbClr val="000000">
                <a:alpha val="29411"/>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48" name="Google Shape;448;p29"/>
          <p:cNvSpPr/>
          <p:nvPr/>
        </p:nvSpPr>
        <p:spPr>
          <a:xfrm flipH="1">
            <a:off x="12324990" y="3263188"/>
            <a:ext cx="45719" cy="4469282"/>
          </a:xfrm>
          <a:custGeom>
            <a:avLst/>
            <a:gdLst/>
            <a:ahLst/>
            <a:cxnLst/>
            <a:rect l="l" t="t" r="r" b="b"/>
            <a:pathLst>
              <a:path w="9525" h="7024370" extrusionOk="0">
                <a:moveTo>
                  <a:pt x="9524" y="0"/>
                </a:moveTo>
                <a:lnTo>
                  <a:pt x="9524" y="7023811"/>
                </a:lnTo>
                <a:lnTo>
                  <a:pt x="0" y="7023811"/>
                </a:lnTo>
                <a:lnTo>
                  <a:pt x="0" y="0"/>
                </a:lnTo>
                <a:lnTo>
                  <a:pt x="9524" y="0"/>
                </a:lnTo>
                <a:close/>
              </a:path>
            </a:pathLst>
          </a:custGeom>
          <a:solidFill>
            <a:srgbClr val="000000">
              <a:alpha val="29411"/>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9" name="Google Shape;449;p29"/>
          <p:cNvSpPr/>
          <p:nvPr/>
        </p:nvSpPr>
        <p:spPr>
          <a:xfrm>
            <a:off x="14081481" y="3263188"/>
            <a:ext cx="45719" cy="4469282"/>
          </a:xfrm>
          <a:custGeom>
            <a:avLst/>
            <a:gdLst/>
            <a:ahLst/>
            <a:cxnLst/>
            <a:rect l="l" t="t" r="r" b="b"/>
            <a:pathLst>
              <a:path w="9525" h="7024370" extrusionOk="0">
                <a:moveTo>
                  <a:pt x="9524" y="0"/>
                </a:moveTo>
                <a:lnTo>
                  <a:pt x="9524" y="7023811"/>
                </a:lnTo>
                <a:lnTo>
                  <a:pt x="0" y="7023811"/>
                </a:lnTo>
                <a:lnTo>
                  <a:pt x="0" y="0"/>
                </a:lnTo>
                <a:lnTo>
                  <a:pt x="9524" y="0"/>
                </a:lnTo>
                <a:close/>
              </a:path>
            </a:pathLst>
          </a:custGeom>
          <a:solidFill>
            <a:srgbClr val="000000">
              <a:alpha val="29411"/>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0" name="Google Shape;450;p29"/>
          <p:cNvSpPr/>
          <p:nvPr/>
        </p:nvSpPr>
        <p:spPr>
          <a:xfrm>
            <a:off x="16288430" y="3306053"/>
            <a:ext cx="45719" cy="4383552"/>
          </a:xfrm>
          <a:custGeom>
            <a:avLst/>
            <a:gdLst/>
            <a:ahLst/>
            <a:cxnLst/>
            <a:rect l="l" t="t" r="r" b="b"/>
            <a:pathLst>
              <a:path w="9525" h="7014845" extrusionOk="0">
                <a:moveTo>
                  <a:pt x="9524" y="0"/>
                </a:moveTo>
                <a:lnTo>
                  <a:pt x="9524" y="7014286"/>
                </a:lnTo>
                <a:lnTo>
                  <a:pt x="0" y="7014286"/>
                </a:lnTo>
                <a:lnTo>
                  <a:pt x="0" y="0"/>
                </a:lnTo>
                <a:lnTo>
                  <a:pt x="9524" y="0"/>
                </a:lnTo>
                <a:close/>
              </a:path>
            </a:pathLst>
          </a:custGeom>
          <a:solidFill>
            <a:srgbClr val="000000">
              <a:alpha val="29411"/>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51" name="Google Shape;451;p29"/>
          <p:cNvPicPr preferRelativeResize="0"/>
          <p:nvPr/>
        </p:nvPicPr>
        <p:blipFill rotWithShape="1">
          <a:blip r:embed="rId3">
            <a:alphaModFix/>
          </a:blip>
          <a:srcRect/>
          <a:stretch/>
        </p:blipFill>
        <p:spPr>
          <a:xfrm>
            <a:off x="15894484" y="424421"/>
            <a:ext cx="1371599" cy="1781174"/>
          </a:xfrm>
          <a:prstGeom prst="rect">
            <a:avLst/>
          </a:prstGeom>
          <a:noFill/>
          <a:ln>
            <a:noFill/>
          </a:ln>
        </p:spPr>
      </p:pic>
      <p:sp>
        <p:nvSpPr>
          <p:cNvPr id="452" name="Google Shape;452;p29"/>
          <p:cNvSpPr txBox="1"/>
          <p:nvPr/>
        </p:nvSpPr>
        <p:spPr>
          <a:xfrm>
            <a:off x="2703895" y="2735786"/>
            <a:ext cx="1094105" cy="354584"/>
          </a:xfrm>
          <a:prstGeom prst="rect">
            <a:avLst/>
          </a:prstGeom>
          <a:noFill/>
          <a:ln>
            <a:noFill/>
          </a:ln>
        </p:spPr>
        <p:txBody>
          <a:bodyPr spcFirstLastPara="1" wrap="square" lIns="0" tIns="158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Proceso</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53" name="Google Shape;453;p29"/>
          <p:cNvSpPr txBox="1"/>
          <p:nvPr/>
        </p:nvSpPr>
        <p:spPr>
          <a:xfrm>
            <a:off x="4848249" y="2735786"/>
            <a:ext cx="2886710" cy="354584"/>
          </a:xfrm>
          <a:prstGeom prst="rect">
            <a:avLst/>
          </a:prstGeom>
          <a:noFill/>
          <a:ln>
            <a:noFill/>
          </a:ln>
        </p:spPr>
        <p:txBody>
          <a:bodyPr spcFirstLastPara="1" wrap="square" lIns="0" tIns="158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Nombre del indicador</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54" name="Google Shape;454;p29"/>
          <p:cNvSpPr txBox="1"/>
          <p:nvPr/>
        </p:nvSpPr>
        <p:spPr>
          <a:xfrm>
            <a:off x="8613073" y="2735786"/>
            <a:ext cx="1478915" cy="354584"/>
          </a:xfrm>
          <a:prstGeom prst="rect">
            <a:avLst/>
          </a:prstGeom>
          <a:noFill/>
          <a:ln>
            <a:noFill/>
          </a:ln>
        </p:spPr>
        <p:txBody>
          <a:bodyPr spcFirstLastPara="1" wrap="square" lIns="0" tIns="158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a:ln>
                  <a:noFill/>
                </a:ln>
                <a:solidFill>
                  <a:srgbClr val="181818"/>
                </a:solidFill>
                <a:effectLst/>
                <a:uLnTx/>
                <a:uFillTx/>
                <a:latin typeface="Tahoma"/>
                <a:ea typeface="Tahoma"/>
                <a:cs typeface="Tahoma"/>
                <a:sym typeface="Tahoma"/>
              </a:rPr>
              <a:t>Frecuencia</a:t>
            </a:r>
            <a:endParaRPr kumimoji="0" sz="22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55" name="Google Shape;455;p29"/>
          <p:cNvSpPr txBox="1"/>
          <p:nvPr/>
        </p:nvSpPr>
        <p:spPr>
          <a:xfrm>
            <a:off x="10630316" y="2735786"/>
            <a:ext cx="1437640" cy="354584"/>
          </a:xfrm>
          <a:prstGeom prst="rect">
            <a:avLst/>
          </a:prstGeom>
          <a:noFill/>
          <a:ln>
            <a:noFill/>
          </a:ln>
        </p:spPr>
        <p:txBody>
          <a:bodyPr spcFirstLastPara="1" wrap="square" lIns="0" tIns="158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a:ln>
                  <a:noFill/>
                </a:ln>
                <a:solidFill>
                  <a:srgbClr val="181818"/>
                </a:solidFill>
                <a:effectLst/>
                <a:uLnTx/>
                <a:uFillTx/>
                <a:latin typeface="Tahoma"/>
                <a:ea typeface="Tahoma"/>
                <a:cs typeface="Tahoma"/>
                <a:sym typeface="Tahoma"/>
              </a:rPr>
              <a:t>Línea base</a:t>
            </a:r>
            <a:endParaRPr kumimoji="0" sz="22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56" name="Google Shape;456;p29"/>
          <p:cNvSpPr txBox="1"/>
          <p:nvPr/>
        </p:nvSpPr>
        <p:spPr>
          <a:xfrm>
            <a:off x="707468" y="2740072"/>
            <a:ext cx="642620" cy="354584"/>
          </a:xfrm>
          <a:prstGeom prst="rect">
            <a:avLst/>
          </a:prstGeom>
          <a:noFill/>
          <a:ln>
            <a:noFill/>
          </a:ln>
        </p:spPr>
        <p:txBody>
          <a:bodyPr spcFirstLastPara="1" wrap="square" lIns="0" tIns="158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Área</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57" name="Google Shape;457;p29"/>
          <p:cNvSpPr txBox="1">
            <a:spLocks noGrp="1"/>
          </p:cNvSpPr>
          <p:nvPr>
            <p:ph type="title"/>
          </p:nvPr>
        </p:nvSpPr>
        <p:spPr>
          <a:xfrm>
            <a:off x="347503" y="88048"/>
            <a:ext cx="2171065" cy="617220"/>
          </a:xfrm>
          <a:prstGeom prst="rect">
            <a:avLst/>
          </a:prstGeom>
          <a:noFill/>
          <a:ln>
            <a:noFill/>
          </a:ln>
        </p:spPr>
        <p:txBody>
          <a:bodyPr spcFirstLastPara="1" wrap="square" lIns="0" tIns="16500" rIns="0" bIns="0" anchor="t" anchorCtr="0">
            <a:spAutoFit/>
          </a:bodyPr>
          <a:lstStyle/>
          <a:p>
            <a:pPr marL="12700" lvl="0" indent="0" algn="l" rtl="0">
              <a:lnSpc>
                <a:spcPct val="100000"/>
              </a:lnSpc>
              <a:spcBef>
                <a:spcPts val="0"/>
              </a:spcBef>
              <a:spcAft>
                <a:spcPts val="0"/>
              </a:spcAft>
              <a:buNone/>
            </a:pPr>
            <a:r>
              <a:rPr lang="es-DO" sz="3850" dirty="0">
                <a:latin typeface="Montserrat ExtraBold"/>
                <a:ea typeface="Montserrat ExtraBold"/>
                <a:cs typeface="Montserrat ExtraBold"/>
                <a:sym typeface="Montserrat ExtraBold"/>
              </a:rPr>
              <a:t>Ejemplo</a:t>
            </a:r>
            <a:endParaRPr sz="3850" dirty="0">
              <a:latin typeface="Montserrat ExtraBold"/>
              <a:ea typeface="Montserrat ExtraBold"/>
              <a:cs typeface="Montserrat ExtraBold"/>
              <a:sym typeface="Montserrat ExtraBold"/>
            </a:endParaRPr>
          </a:p>
        </p:txBody>
      </p:sp>
      <p:sp>
        <p:nvSpPr>
          <p:cNvPr id="458" name="Google Shape;458;p29"/>
          <p:cNvSpPr txBox="1"/>
          <p:nvPr/>
        </p:nvSpPr>
        <p:spPr>
          <a:xfrm>
            <a:off x="347503" y="920552"/>
            <a:ext cx="13597097" cy="600667"/>
          </a:xfrm>
          <a:prstGeom prst="rect">
            <a:avLst/>
          </a:prstGeom>
          <a:noFill/>
          <a:ln>
            <a:noFill/>
          </a:ln>
        </p:spPr>
        <p:txBody>
          <a:bodyPr spcFirstLastPara="1" wrap="square" lIns="0" tIns="16500" rIns="0" bIns="0" anchor="t" anchorCtr="0">
            <a:spAutoFit/>
          </a:bodyPr>
          <a:lstStyle/>
          <a:p>
            <a:pPr marL="1270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s-DO" sz="3450" b="1" i="0"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Matriz </a:t>
            </a:r>
            <a:r>
              <a:rPr kumimoji="0" lang="es-DO" sz="3450" b="1" i="0" u="none" strike="noStrike" kern="0" cap="none" spc="0" normalizeH="0" baseline="0" noProof="0" dirty="0" smtClean="0">
                <a:ln>
                  <a:noFill/>
                </a:ln>
                <a:solidFill>
                  <a:srgbClr val="FFFFFF"/>
                </a:solidFill>
                <a:effectLst/>
                <a:uLnTx/>
                <a:uFillTx/>
                <a:latin typeface="Montserrat ExtraBold"/>
                <a:ea typeface="Montserrat ExtraBold"/>
                <a:cs typeface="Montserrat ExtraBold"/>
                <a:sym typeface="Montserrat ExtraBold"/>
              </a:rPr>
              <a:t>- Principales Indicadores </a:t>
            </a:r>
            <a:r>
              <a:rPr kumimoji="0" lang="es-DO" sz="3450" b="1" i="0"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del Plan Operativo </a:t>
            </a:r>
            <a:r>
              <a:rPr kumimoji="0" lang="es-DO" sz="3450" b="1" i="0" u="none" strike="noStrike" kern="0" cap="none" spc="0" normalizeH="0" baseline="0" noProof="0" dirty="0" smtClean="0">
                <a:ln>
                  <a:noFill/>
                </a:ln>
                <a:solidFill>
                  <a:srgbClr val="FFFFFF"/>
                </a:solidFill>
                <a:effectLst/>
                <a:uLnTx/>
                <a:uFillTx/>
                <a:latin typeface="Montserrat ExtraBold"/>
                <a:ea typeface="Montserrat ExtraBold"/>
                <a:cs typeface="Montserrat ExtraBold"/>
                <a:sym typeface="Montserrat ExtraBold"/>
              </a:rPr>
              <a:t>Anual (POA</a:t>
            </a:r>
            <a:r>
              <a:rPr kumimoji="0" lang="es-DO" sz="3450" b="1" i="0"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a:t>
            </a:r>
            <a:endParaRPr kumimoji="0" sz="3450"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endParaRPr>
          </a:p>
        </p:txBody>
      </p:sp>
      <p:sp>
        <p:nvSpPr>
          <p:cNvPr id="459" name="Google Shape;459;p29"/>
          <p:cNvSpPr txBox="1"/>
          <p:nvPr/>
        </p:nvSpPr>
        <p:spPr>
          <a:xfrm>
            <a:off x="12898276" y="2735786"/>
            <a:ext cx="675005" cy="354584"/>
          </a:xfrm>
          <a:prstGeom prst="rect">
            <a:avLst/>
          </a:prstGeom>
          <a:noFill/>
          <a:ln>
            <a:noFill/>
          </a:ln>
        </p:spPr>
        <p:txBody>
          <a:bodyPr spcFirstLastPara="1" wrap="square" lIns="0" tIns="158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a:ln>
                  <a:noFill/>
                </a:ln>
                <a:solidFill>
                  <a:srgbClr val="181818"/>
                </a:solidFill>
                <a:effectLst/>
                <a:uLnTx/>
                <a:uFillTx/>
                <a:latin typeface="Tahoma"/>
                <a:ea typeface="Tahoma"/>
                <a:cs typeface="Tahoma"/>
                <a:sym typeface="Tahoma"/>
              </a:rPr>
              <a:t>Meta</a:t>
            </a:r>
            <a:endParaRPr kumimoji="0" sz="22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60" name="Google Shape;460;p29"/>
          <p:cNvSpPr txBox="1"/>
          <p:nvPr/>
        </p:nvSpPr>
        <p:spPr>
          <a:xfrm>
            <a:off x="14356474" y="2735786"/>
            <a:ext cx="1346200" cy="354584"/>
          </a:xfrm>
          <a:prstGeom prst="rect">
            <a:avLst/>
          </a:prstGeom>
          <a:noFill/>
          <a:ln>
            <a:noFill/>
          </a:ln>
        </p:spPr>
        <p:txBody>
          <a:bodyPr spcFirstLastPara="1" wrap="square" lIns="0" tIns="158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a:ln>
                  <a:noFill/>
                </a:ln>
                <a:solidFill>
                  <a:srgbClr val="181818"/>
                </a:solidFill>
                <a:effectLst/>
                <a:uLnTx/>
                <a:uFillTx/>
                <a:latin typeface="Tahoma"/>
                <a:ea typeface="Tahoma"/>
                <a:cs typeface="Tahoma"/>
                <a:sym typeface="Tahoma"/>
              </a:rPr>
              <a:t>Resultado</a:t>
            </a:r>
            <a:endParaRPr kumimoji="0" sz="22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61" name="Google Shape;461;p29"/>
          <p:cNvSpPr txBox="1"/>
          <p:nvPr/>
        </p:nvSpPr>
        <p:spPr>
          <a:xfrm>
            <a:off x="156717" y="3514906"/>
            <a:ext cx="1830848" cy="1434752"/>
          </a:xfrm>
          <a:prstGeom prst="rect">
            <a:avLst/>
          </a:prstGeom>
          <a:noFill/>
          <a:ln>
            <a:noFill/>
          </a:ln>
        </p:spPr>
        <p:txBody>
          <a:bodyPr spcFirstLastPara="1" wrap="square" lIns="0" tIns="12700" rIns="0" bIns="0" anchor="t" anchorCtr="0">
            <a:spAutoFit/>
          </a:bodyPr>
          <a:lstStyle/>
          <a:p>
            <a:pPr marL="12700" marR="5080" lvl="0" indent="0" algn="l" defTabSz="914400" rtl="0" eaLnBrk="1" fontAlgn="auto" latinLnBrk="0" hangingPunct="1">
              <a:lnSpc>
                <a:spcPct val="1053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Viceministerio  de Recursos  Costeros y  Marinos</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2" name="Google Shape;462;p29"/>
          <p:cNvSpPr txBox="1"/>
          <p:nvPr/>
        </p:nvSpPr>
        <p:spPr>
          <a:xfrm>
            <a:off x="2279712" y="3552215"/>
            <a:ext cx="2220852" cy="1434752"/>
          </a:xfrm>
          <a:prstGeom prst="rect">
            <a:avLst/>
          </a:prstGeom>
          <a:noFill/>
          <a:ln>
            <a:noFill/>
          </a:ln>
        </p:spPr>
        <p:txBody>
          <a:bodyPr spcFirstLastPara="1" wrap="square" lIns="0" tIns="12700" rIns="0" bIns="0" anchor="t" anchorCtr="0">
            <a:spAutoFit/>
          </a:bodyPr>
          <a:lstStyle/>
          <a:p>
            <a:pPr marL="12700" marR="5080" lvl="0" indent="0" algn="l" defTabSz="914400" rtl="0" eaLnBrk="1" fontAlgn="auto" latinLnBrk="0" hangingPunct="1">
              <a:lnSpc>
                <a:spcPct val="1053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Manejo integrado  de recursos  costeros y marinos</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3" name="Google Shape;463;p29"/>
          <p:cNvSpPr txBox="1"/>
          <p:nvPr/>
        </p:nvSpPr>
        <p:spPr>
          <a:xfrm>
            <a:off x="4792586" y="3685438"/>
            <a:ext cx="3487575" cy="723788"/>
          </a:xfrm>
          <a:prstGeom prst="rect">
            <a:avLst/>
          </a:prstGeom>
          <a:noFill/>
          <a:ln>
            <a:noFill/>
          </a:ln>
        </p:spPr>
        <p:txBody>
          <a:bodyPr spcFirstLastPara="1" wrap="square" lIns="0" tIns="12700" rIns="0" bIns="0" anchor="t" anchorCtr="0">
            <a:spAutoFit/>
          </a:bodyPr>
          <a:lstStyle/>
          <a:p>
            <a:pPr marL="12700" marR="5080" lvl="0" indent="0" algn="l" defTabSz="914400" rtl="0" eaLnBrk="1" fontAlgn="auto" latinLnBrk="0" hangingPunct="1">
              <a:lnSpc>
                <a:spcPct val="1053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Longitud costera restauradas  y </a:t>
            </a:r>
            <a:r>
              <a:rPr kumimoji="0" lang="es-DO" sz="2200" b="0" i="0" u="none" strike="noStrike" kern="0" cap="none" spc="0" normalizeH="0" baseline="0" noProof="0" dirty="0" smtClean="0">
                <a:ln>
                  <a:noFill/>
                </a:ln>
                <a:solidFill>
                  <a:srgbClr val="181818"/>
                </a:solidFill>
                <a:effectLst/>
                <a:uLnTx/>
                <a:uFillTx/>
                <a:latin typeface="Tahoma"/>
                <a:ea typeface="Tahoma"/>
                <a:cs typeface="Tahoma"/>
                <a:sym typeface="Tahoma"/>
              </a:rPr>
              <a:t>recuperadas</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4" name="Google Shape;464;p29"/>
          <p:cNvSpPr txBox="1"/>
          <p:nvPr/>
        </p:nvSpPr>
        <p:spPr>
          <a:xfrm>
            <a:off x="10392092" y="3923080"/>
            <a:ext cx="1812787" cy="718130"/>
          </a:xfrm>
          <a:prstGeom prst="rect">
            <a:avLst/>
          </a:prstGeom>
          <a:noFill/>
          <a:ln>
            <a:noFill/>
          </a:ln>
        </p:spPr>
        <p:txBody>
          <a:bodyPr spcFirstLastPara="1" wrap="square" lIns="0" tIns="279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(2016-2020)</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a:p>
            <a:pPr marL="12700" marR="0" lvl="0" indent="0" algn="l" defTabSz="914400" rtl="0" eaLnBrk="1" fontAlgn="auto" latinLnBrk="0" hangingPunct="1">
              <a:lnSpc>
                <a:spcPct val="100000"/>
              </a:lnSpc>
              <a:spcBef>
                <a:spcPts val="12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349 km</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5" name="Google Shape;465;p29"/>
          <p:cNvSpPr txBox="1"/>
          <p:nvPr/>
        </p:nvSpPr>
        <p:spPr>
          <a:xfrm>
            <a:off x="12518781" y="3903739"/>
            <a:ext cx="1349573" cy="718130"/>
          </a:xfrm>
          <a:prstGeom prst="rect">
            <a:avLst/>
          </a:prstGeom>
          <a:noFill/>
          <a:ln>
            <a:noFill/>
          </a:ln>
        </p:spPr>
        <p:txBody>
          <a:bodyPr spcFirstLastPara="1" wrap="square" lIns="0" tIns="279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Año 2021:</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a:p>
            <a:pPr marL="12700" marR="0" lvl="0" indent="0" algn="l" defTabSz="914400" rtl="0" eaLnBrk="1" fontAlgn="auto" latinLnBrk="0" hangingPunct="1">
              <a:lnSpc>
                <a:spcPct val="100000"/>
              </a:lnSpc>
              <a:spcBef>
                <a:spcPts val="12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40 km</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6" name="Google Shape;466;p29"/>
          <p:cNvSpPr txBox="1"/>
          <p:nvPr/>
        </p:nvSpPr>
        <p:spPr>
          <a:xfrm>
            <a:off x="14217854" y="3682536"/>
            <a:ext cx="1928075" cy="1434752"/>
          </a:xfrm>
          <a:prstGeom prst="rect">
            <a:avLst/>
          </a:prstGeom>
          <a:noFill/>
          <a:ln>
            <a:noFill/>
          </a:ln>
        </p:spPr>
        <p:txBody>
          <a:bodyPr spcFirstLastPara="1" wrap="square" lIns="0" tIns="12700" rIns="0" bIns="0" anchor="t" anchorCtr="0">
            <a:spAutoFit/>
          </a:bodyPr>
          <a:lstStyle/>
          <a:p>
            <a:pPr marL="12700" marR="5080" lvl="0" indent="0" algn="l" defTabSz="914400" rtl="0" eaLnBrk="1" fontAlgn="auto" latinLnBrk="0" hangingPunct="1">
              <a:lnSpc>
                <a:spcPct val="1053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20 km de  recursos  costeros  </a:t>
            </a:r>
            <a:r>
              <a:rPr kumimoji="0" lang="es-DO" sz="2200" b="0" i="0" u="none" strike="noStrike" kern="0" cap="none" spc="0" normalizeH="0" baseline="0" noProof="0" dirty="0" smtClean="0">
                <a:ln>
                  <a:noFill/>
                </a:ln>
                <a:solidFill>
                  <a:srgbClr val="181818"/>
                </a:solidFill>
                <a:effectLst/>
                <a:uLnTx/>
                <a:uFillTx/>
                <a:latin typeface="Tahoma"/>
                <a:ea typeface="Tahoma"/>
                <a:cs typeface="Tahoma"/>
                <a:sym typeface="Tahoma"/>
              </a:rPr>
              <a:t>capturados</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7" name="Google Shape;467;p29"/>
          <p:cNvSpPr txBox="1"/>
          <p:nvPr/>
        </p:nvSpPr>
        <p:spPr>
          <a:xfrm>
            <a:off x="8505527" y="3918213"/>
            <a:ext cx="1421777" cy="351378"/>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Trimestral</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8" name="Google Shape;468;p29"/>
          <p:cNvSpPr txBox="1"/>
          <p:nvPr/>
        </p:nvSpPr>
        <p:spPr>
          <a:xfrm>
            <a:off x="86260" y="6225353"/>
            <a:ext cx="2026367" cy="723788"/>
          </a:xfrm>
          <a:prstGeom prst="rect">
            <a:avLst/>
          </a:prstGeom>
          <a:noFill/>
          <a:ln>
            <a:noFill/>
          </a:ln>
        </p:spPr>
        <p:txBody>
          <a:bodyPr spcFirstLastPara="1" wrap="square" lIns="0" tIns="12700" rIns="0" bIns="0" anchor="t" anchorCtr="0">
            <a:spAutoFit/>
          </a:bodyPr>
          <a:lstStyle/>
          <a:p>
            <a:pPr marL="12700" marR="5080" lvl="0" indent="0" algn="l" defTabSz="914400" rtl="0" eaLnBrk="1" fontAlgn="auto" latinLnBrk="0" hangingPunct="1">
              <a:lnSpc>
                <a:spcPct val="1053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Dirección de  Comunicaciones</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9" name="Google Shape;469;p29"/>
          <p:cNvSpPr txBox="1"/>
          <p:nvPr/>
        </p:nvSpPr>
        <p:spPr>
          <a:xfrm>
            <a:off x="2254456" y="6036317"/>
            <a:ext cx="2263310" cy="1079270"/>
          </a:xfrm>
          <a:prstGeom prst="rect">
            <a:avLst/>
          </a:prstGeom>
          <a:noFill/>
          <a:ln>
            <a:noFill/>
          </a:ln>
        </p:spPr>
        <p:txBody>
          <a:bodyPr spcFirstLastPara="1" wrap="square" lIns="0" tIns="12700" rIns="0" bIns="0" anchor="t" anchorCtr="0">
            <a:spAutoFit/>
          </a:bodyPr>
          <a:lstStyle/>
          <a:p>
            <a:pPr marL="12700" marR="5080" lvl="0" indent="0" algn="l" defTabSz="914400" rtl="0" eaLnBrk="1" fontAlgn="auto" latinLnBrk="0" hangingPunct="1">
              <a:lnSpc>
                <a:spcPct val="1053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Redacción y  difusión de notas  de prensa</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70" name="Google Shape;470;p29"/>
          <p:cNvSpPr txBox="1"/>
          <p:nvPr/>
        </p:nvSpPr>
        <p:spPr>
          <a:xfrm>
            <a:off x="4741333" y="6259209"/>
            <a:ext cx="3262629" cy="689932"/>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Cantidad de notas </a:t>
            </a:r>
            <a:r>
              <a:rPr kumimoji="0" lang="es-DO" sz="2200" b="0" i="0" u="none" strike="noStrike" kern="0" cap="none" spc="0" normalizeH="0" baseline="0" noProof="0" dirty="0" smtClean="0">
                <a:ln>
                  <a:noFill/>
                </a:ln>
                <a:solidFill>
                  <a:srgbClr val="181818"/>
                </a:solidFill>
                <a:effectLst/>
                <a:uLnTx/>
                <a:uFillTx/>
                <a:latin typeface="Tahoma"/>
                <a:ea typeface="Tahoma"/>
                <a:cs typeface="Tahoma"/>
                <a:sym typeface="Tahoma"/>
              </a:rPr>
              <a:t>difundidas</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71" name="Google Shape;471;p29"/>
          <p:cNvSpPr txBox="1"/>
          <p:nvPr/>
        </p:nvSpPr>
        <p:spPr>
          <a:xfrm>
            <a:off x="8564470" y="6351503"/>
            <a:ext cx="1223770" cy="351378"/>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Mensual</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72" name="Google Shape;472;p29"/>
          <p:cNvSpPr txBox="1"/>
          <p:nvPr/>
        </p:nvSpPr>
        <p:spPr>
          <a:xfrm>
            <a:off x="10485536" y="6245110"/>
            <a:ext cx="1665509" cy="718130"/>
          </a:xfrm>
          <a:prstGeom prst="rect">
            <a:avLst/>
          </a:prstGeom>
          <a:noFill/>
          <a:ln>
            <a:noFill/>
          </a:ln>
        </p:spPr>
        <p:txBody>
          <a:bodyPr spcFirstLastPara="1" wrap="square" lIns="0" tIns="279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(2021)</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a:p>
            <a:pPr marL="12700" marR="0" lvl="0" indent="0" algn="l" defTabSz="914400" rtl="0" eaLnBrk="1" fontAlgn="auto" latinLnBrk="0" hangingPunct="1">
              <a:lnSpc>
                <a:spcPct val="100000"/>
              </a:lnSpc>
              <a:spcBef>
                <a:spcPts val="12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120 notas</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73" name="Google Shape;473;p29"/>
          <p:cNvSpPr txBox="1"/>
          <p:nvPr/>
        </p:nvSpPr>
        <p:spPr>
          <a:xfrm>
            <a:off x="12455489" y="6257976"/>
            <a:ext cx="1408677" cy="718130"/>
          </a:xfrm>
          <a:prstGeom prst="rect">
            <a:avLst/>
          </a:prstGeom>
          <a:noFill/>
          <a:ln>
            <a:noFill/>
          </a:ln>
        </p:spPr>
        <p:txBody>
          <a:bodyPr spcFirstLastPara="1" wrap="square" lIns="0" tIns="279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(2022)</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a:p>
            <a:pPr marL="12700" marR="0" lvl="0" indent="0" algn="l" defTabSz="914400" rtl="0" eaLnBrk="1" fontAlgn="auto" latinLnBrk="0" hangingPunct="1">
              <a:lnSpc>
                <a:spcPct val="100000"/>
              </a:lnSpc>
              <a:spcBef>
                <a:spcPts val="12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180 notas</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74" name="Google Shape;474;p29"/>
          <p:cNvSpPr txBox="1"/>
          <p:nvPr/>
        </p:nvSpPr>
        <p:spPr>
          <a:xfrm>
            <a:off x="14432029" y="6516812"/>
            <a:ext cx="1374181" cy="351378"/>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90 notas</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75" name="Google Shape;475;p29"/>
          <p:cNvSpPr txBox="1"/>
          <p:nvPr/>
        </p:nvSpPr>
        <p:spPr>
          <a:xfrm>
            <a:off x="16403239" y="2490396"/>
            <a:ext cx="1449070" cy="750190"/>
          </a:xfrm>
          <a:prstGeom prst="rect">
            <a:avLst/>
          </a:prstGeom>
          <a:noFill/>
          <a:ln>
            <a:noFill/>
          </a:ln>
        </p:spPr>
        <p:txBody>
          <a:bodyPr spcFirstLastPara="1" wrap="square" lIns="0" tIns="12050" rIns="0" bIns="0" anchor="t" anchorCtr="0">
            <a:spAutoFit/>
          </a:bodyPr>
          <a:lstStyle/>
          <a:p>
            <a:pPr marL="53975" marR="5080" lvl="0" indent="-41910" algn="l" defTabSz="914400" rtl="0" eaLnBrk="1" fontAlgn="auto" latinLnBrk="0" hangingPunct="1">
              <a:lnSpc>
                <a:spcPct val="1087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Porcentaje  de avance</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76" name="Google Shape;476;p29"/>
          <p:cNvSpPr txBox="1"/>
          <p:nvPr/>
        </p:nvSpPr>
        <p:spPr>
          <a:xfrm>
            <a:off x="16737622" y="4113791"/>
            <a:ext cx="893966" cy="351378"/>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a:ln>
                  <a:noFill/>
                </a:ln>
                <a:solidFill>
                  <a:srgbClr val="181818"/>
                </a:solidFill>
                <a:effectLst/>
                <a:uLnTx/>
                <a:uFillTx/>
                <a:latin typeface="Tahoma"/>
                <a:ea typeface="Tahoma"/>
                <a:cs typeface="Tahoma"/>
                <a:sym typeface="Tahoma"/>
              </a:rPr>
              <a:t>50%</a:t>
            </a:r>
            <a:endParaRPr kumimoji="0" sz="22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77" name="Google Shape;477;p29"/>
          <p:cNvSpPr txBox="1"/>
          <p:nvPr/>
        </p:nvSpPr>
        <p:spPr>
          <a:xfrm>
            <a:off x="16816369" y="6341123"/>
            <a:ext cx="736472" cy="351378"/>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DO" sz="2200" b="0" i="0" u="none" strike="noStrike" kern="0" cap="none" spc="0" normalizeH="0" baseline="0" noProof="0" dirty="0">
                <a:ln>
                  <a:noFill/>
                </a:ln>
                <a:solidFill>
                  <a:srgbClr val="181818"/>
                </a:solidFill>
                <a:effectLst/>
                <a:uLnTx/>
                <a:uFillTx/>
                <a:latin typeface="Tahoma"/>
                <a:ea typeface="Tahoma"/>
                <a:cs typeface="Tahoma"/>
                <a:sym typeface="Tahoma"/>
              </a:rPr>
              <a:t>50%</a:t>
            </a:r>
            <a:endParaRPr kumimoji="0" sz="22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2" name="TextBox 1"/>
          <p:cNvSpPr txBox="1"/>
          <p:nvPr/>
        </p:nvSpPr>
        <p:spPr>
          <a:xfrm>
            <a:off x="1350088" y="8343900"/>
            <a:ext cx="3208535" cy="369332"/>
          </a:xfrm>
          <a:prstGeom prst="rect">
            <a:avLst/>
          </a:prstGeom>
          <a:noFill/>
        </p:spPr>
        <p:txBody>
          <a:bodyPr wrap="square" rtlCol="0">
            <a:spAutoFit/>
          </a:bodyPr>
          <a:lstStyle/>
          <a:p>
            <a:r>
              <a:rPr lang="es-DO" dirty="0" smtClean="0"/>
              <a:t>Bajar </a:t>
            </a:r>
            <a:endParaRPr lang="es-DO" dirty="0"/>
          </a:p>
        </p:txBody>
      </p:sp>
    </p:spTree>
    <p:extLst>
      <p:ext uri="{BB962C8B-B14F-4D97-AF65-F5344CB8AC3E}">
        <p14:creationId xmlns:p14="http://schemas.microsoft.com/office/powerpoint/2010/main" val="16321197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77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21B624-5CC5-4762-93B4-0F69BCE43D7C}"/>
              </a:ext>
            </a:extLst>
          </p:cNvPr>
          <p:cNvPicPr>
            <a:picLocks noChangeAspect="1"/>
          </p:cNvPicPr>
          <p:nvPr/>
        </p:nvPicPr>
        <p:blipFill>
          <a:blip r:embed="rId2"/>
          <a:stretch>
            <a:fillRect/>
          </a:stretch>
        </p:blipFill>
        <p:spPr>
          <a:xfrm>
            <a:off x="1415327" y="1104900"/>
            <a:ext cx="6660858" cy="8588113"/>
          </a:xfrm>
          <a:prstGeom prst="rect">
            <a:avLst/>
          </a:prstGeom>
        </p:spPr>
      </p:pic>
      <p:pic>
        <p:nvPicPr>
          <p:cNvPr id="3" name="Picture 2">
            <a:extLst>
              <a:ext uri="{FF2B5EF4-FFF2-40B4-BE49-F238E27FC236}">
                <a16:creationId xmlns:a16="http://schemas.microsoft.com/office/drawing/2014/main" id="{65810383-D113-42EF-B5D8-A3C5D7136A05}"/>
              </a:ext>
            </a:extLst>
          </p:cNvPr>
          <p:cNvPicPr>
            <a:picLocks noChangeAspect="1"/>
          </p:cNvPicPr>
          <p:nvPr/>
        </p:nvPicPr>
        <p:blipFill>
          <a:blip r:embed="rId3"/>
          <a:stretch>
            <a:fillRect/>
          </a:stretch>
        </p:blipFill>
        <p:spPr>
          <a:xfrm>
            <a:off x="9100586" y="2324100"/>
            <a:ext cx="7756848" cy="6553200"/>
          </a:xfrm>
          <a:prstGeom prst="rect">
            <a:avLst/>
          </a:prstGeom>
        </p:spPr>
      </p:pic>
      <p:pic>
        <p:nvPicPr>
          <p:cNvPr id="15" name="object 13">
            <a:extLst>
              <a:ext uri="{FF2B5EF4-FFF2-40B4-BE49-F238E27FC236}">
                <a16:creationId xmlns:a16="http://schemas.microsoft.com/office/drawing/2014/main" id="{E74A67BA-5832-46D2-9DF5-8B1BDDDABFFA}"/>
              </a:ext>
            </a:extLst>
          </p:cNvPr>
          <p:cNvPicPr/>
          <p:nvPr/>
        </p:nvPicPr>
        <p:blipFill>
          <a:blip r:embed="rId4" cstate="print"/>
          <a:stretch>
            <a:fillRect/>
          </a:stretch>
        </p:blipFill>
        <p:spPr>
          <a:xfrm>
            <a:off x="16611600" y="391900"/>
            <a:ext cx="1098095" cy="1425999"/>
          </a:xfrm>
          <a:prstGeom prst="rect">
            <a:avLst/>
          </a:prstGeom>
        </p:spPr>
      </p:pic>
      <p:sp>
        <p:nvSpPr>
          <p:cNvPr id="16" name="object 20">
            <a:extLst>
              <a:ext uri="{FF2B5EF4-FFF2-40B4-BE49-F238E27FC236}">
                <a16:creationId xmlns:a16="http://schemas.microsoft.com/office/drawing/2014/main" id="{8484AC76-F84D-481D-A851-81D91EFA9128}"/>
              </a:ext>
            </a:extLst>
          </p:cNvPr>
          <p:cNvSpPr txBox="1"/>
          <p:nvPr/>
        </p:nvSpPr>
        <p:spPr>
          <a:xfrm>
            <a:off x="578305" y="345728"/>
            <a:ext cx="9253697" cy="503984"/>
          </a:xfrm>
          <a:prstGeom prst="rect">
            <a:avLst/>
          </a:prstGeom>
        </p:spPr>
        <p:txBody>
          <a:bodyPr vert="horz" wrap="square" lIns="0" tIns="16510" rIns="0" bIns="0" rtlCol="0">
            <a:spAutoFit/>
          </a:bodyPr>
          <a:lstStyle/>
          <a:p>
            <a:pPr marL="12700" marR="0" lvl="0" indent="0" algn="l" defTabSz="914400" rtl="0" eaLnBrk="1" fontAlgn="auto" latinLnBrk="0" hangingPunct="1">
              <a:lnSpc>
                <a:spcPts val="3795"/>
              </a:lnSpc>
              <a:spcBef>
                <a:spcPts val="130"/>
              </a:spcBef>
              <a:spcAft>
                <a:spcPts val="0"/>
              </a:spcAft>
              <a:buClrTx/>
              <a:buSzTx/>
              <a:buFontTx/>
              <a:buNone/>
              <a:tabLst/>
              <a:defRPr/>
            </a:pPr>
            <a:r>
              <a:rPr kumimoji="0" lang="es-DO" sz="3450" b="0" i="0" u="none" strike="noStrike" kern="1200" cap="none" spc="0" normalizeH="0" baseline="0" noProof="0" dirty="0">
                <a:ln>
                  <a:noFill/>
                </a:ln>
                <a:solidFill>
                  <a:prstClr val="white"/>
                </a:solidFill>
                <a:effectLst/>
                <a:uLnTx/>
                <a:uFillTx/>
                <a:latin typeface="Montserrat ExtraBold" pitchFamily="2" charset="0"/>
                <a:ea typeface="+mn-ea"/>
                <a:cs typeface="Verdana"/>
              </a:rPr>
              <a:t>Resumen Plan de Compras</a:t>
            </a:r>
            <a:endParaRPr kumimoji="0" sz="3450" b="0" i="0" u="none" strike="noStrike" kern="1200" cap="none" spc="0" normalizeH="0" baseline="0" noProof="0" dirty="0">
              <a:ln>
                <a:noFill/>
              </a:ln>
              <a:solidFill>
                <a:prstClr val="white"/>
              </a:solidFill>
              <a:effectLst/>
              <a:uLnTx/>
              <a:uFillTx/>
              <a:latin typeface="Montserrat ExtraBold" pitchFamily="2" charset="0"/>
              <a:ea typeface="+mn-ea"/>
              <a:cs typeface="Verdana"/>
            </a:endParaRPr>
          </a:p>
        </p:txBody>
      </p:sp>
      <p:grpSp>
        <p:nvGrpSpPr>
          <p:cNvPr id="6" name="Group 8"/>
          <p:cNvGrpSpPr/>
          <p:nvPr/>
        </p:nvGrpSpPr>
        <p:grpSpPr>
          <a:xfrm>
            <a:off x="0" y="10073952"/>
            <a:ext cx="9448800" cy="213048"/>
            <a:chOff x="0" y="0"/>
            <a:chExt cx="2263891" cy="462567"/>
          </a:xfrm>
        </p:grpSpPr>
        <p:sp>
          <p:nvSpPr>
            <p:cNvPr id="7" name="Freeform 9"/>
            <p:cNvSpPr/>
            <p:nvPr/>
          </p:nvSpPr>
          <p:spPr>
            <a:xfrm>
              <a:off x="0" y="0"/>
              <a:ext cx="2263891" cy="462567"/>
            </a:xfrm>
            <a:custGeom>
              <a:avLst/>
              <a:gdLst/>
              <a:ahLst/>
              <a:cxnLst/>
              <a:rect l="l" t="t" r="r" b="b"/>
              <a:pathLst>
                <a:path w="2263891" h="462567">
                  <a:moveTo>
                    <a:pt x="0" y="0"/>
                  </a:moveTo>
                  <a:lnTo>
                    <a:pt x="2263891" y="0"/>
                  </a:lnTo>
                  <a:lnTo>
                    <a:pt x="2263891" y="462567"/>
                  </a:lnTo>
                  <a:lnTo>
                    <a:pt x="0" y="462567"/>
                  </a:lnTo>
                  <a:close/>
                </a:path>
              </a:pathLst>
            </a:custGeom>
            <a:gradFill rotWithShape="1">
              <a:gsLst>
                <a:gs pos="0">
                  <a:srgbClr val="FFFFFF">
                    <a:alpha val="44000"/>
                  </a:srgbClr>
                </a:gs>
                <a:gs pos="100000">
                  <a:srgbClr val="374F59">
                    <a:alpha val="44000"/>
                  </a:srgbClr>
                </a:gs>
              </a:gsLst>
              <a:lin ang="0"/>
            </a:gradFill>
          </p:spPr>
        </p:sp>
        <p:sp>
          <p:nvSpPr>
            <p:cNvPr id="8" name="TextBox 10"/>
            <p:cNvSpPr txBox="1"/>
            <p:nvPr/>
          </p:nvSpPr>
          <p:spPr>
            <a:xfrm>
              <a:off x="0" y="-38100"/>
              <a:ext cx="2263891" cy="500667"/>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5"/>
          <p:cNvGrpSpPr/>
          <p:nvPr/>
        </p:nvGrpSpPr>
        <p:grpSpPr>
          <a:xfrm>
            <a:off x="10091989" y="-38100"/>
            <a:ext cx="8196012" cy="274402"/>
            <a:chOff x="0" y="0"/>
            <a:chExt cx="2263891" cy="593995"/>
          </a:xfrm>
        </p:grpSpPr>
        <p:sp>
          <p:nvSpPr>
            <p:cNvPr id="10" name="Freeform 6"/>
            <p:cNvSpPr/>
            <p:nvPr/>
          </p:nvSpPr>
          <p:spPr>
            <a:xfrm>
              <a:off x="0" y="0"/>
              <a:ext cx="2263891" cy="593995"/>
            </a:xfrm>
            <a:custGeom>
              <a:avLst/>
              <a:gdLst/>
              <a:ahLst/>
              <a:cxnLst/>
              <a:rect l="l" t="t" r="r" b="b"/>
              <a:pathLst>
                <a:path w="2263891" h="593995">
                  <a:moveTo>
                    <a:pt x="0" y="0"/>
                  </a:moveTo>
                  <a:lnTo>
                    <a:pt x="2263891" y="0"/>
                  </a:lnTo>
                  <a:lnTo>
                    <a:pt x="2263891" y="593995"/>
                  </a:lnTo>
                  <a:lnTo>
                    <a:pt x="0" y="593995"/>
                  </a:lnTo>
                  <a:close/>
                </a:path>
              </a:pathLst>
            </a:custGeom>
            <a:gradFill rotWithShape="1">
              <a:gsLst>
                <a:gs pos="0">
                  <a:srgbClr val="FFFFFF">
                    <a:alpha val="44000"/>
                  </a:srgbClr>
                </a:gs>
                <a:gs pos="100000">
                  <a:srgbClr val="374F59">
                    <a:alpha val="44000"/>
                  </a:srgbClr>
                </a:gs>
              </a:gsLst>
              <a:lin ang="0"/>
            </a:gradFill>
          </p:spPr>
        </p:sp>
        <p:sp>
          <p:nvSpPr>
            <p:cNvPr id="11" name="TextBox 7"/>
            <p:cNvSpPr txBox="1"/>
            <p:nvPr/>
          </p:nvSpPr>
          <p:spPr>
            <a:xfrm>
              <a:off x="0" y="-38100"/>
              <a:ext cx="2263891" cy="632095"/>
            </a:xfrm>
            <a:prstGeom prst="rect">
              <a:avLst/>
            </a:prstGeom>
          </p:spPr>
          <p:txBody>
            <a:bodyPr lIns="50800" tIns="50800" rIns="50800" bIns="50800" rtlCol="0" anchor="ctr"/>
            <a:lstStyle/>
            <a:p>
              <a:pPr marL="0" marR="0" lvl="0" indent="0" algn="ctr" defTabSz="914400" rtl="0" eaLnBrk="1" fontAlgn="auto" latinLnBrk="0" hangingPunct="1">
                <a:lnSpc>
                  <a:spcPts val="16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428143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extBox 5"/>
          <p:cNvSpPr txBox="1"/>
          <p:nvPr/>
        </p:nvSpPr>
        <p:spPr>
          <a:xfrm>
            <a:off x="270589" y="571500"/>
            <a:ext cx="12659895" cy="1166986"/>
          </a:xfrm>
          <a:prstGeom prst="rect">
            <a:avLst/>
          </a:prstGeom>
        </p:spPr>
        <p:txBody>
          <a:bodyPr wrap="square" lIns="0" tIns="0" rIns="0" bIns="0" rtlCol="0" anchor="t">
            <a:spAutoFit/>
          </a:bodyPr>
          <a:lstStyle/>
          <a:p>
            <a:pPr marL="0" marR="0" lvl="0" indent="0" algn="l" defTabSz="914400" rtl="0" eaLnBrk="1" fontAlgn="auto" latinLnBrk="0" hangingPunct="1">
              <a:lnSpc>
                <a:spcPts val="9098"/>
              </a:lnSpc>
              <a:spcBef>
                <a:spcPts val="0"/>
              </a:spcBef>
              <a:spcAft>
                <a:spcPts val="0"/>
              </a:spcAft>
              <a:buClrTx/>
              <a:buSzTx/>
              <a:buFontTx/>
              <a:buNone/>
              <a:tabLst/>
              <a:defRPr/>
            </a:pPr>
            <a:r>
              <a:rPr kumimoji="0" lang="en-US" sz="6400" b="0" i="0" u="none" strike="noStrike" kern="1200" cap="none" spc="-64" normalizeH="0" baseline="0" noProof="0" dirty="0">
                <a:ln>
                  <a:noFill/>
                </a:ln>
                <a:solidFill>
                  <a:srgbClr val="1B4965"/>
                </a:solidFill>
                <a:effectLst/>
                <a:uLnTx/>
                <a:uFillTx/>
                <a:latin typeface="Montserrat Classic Bold"/>
                <a:ea typeface="+mn-ea"/>
                <a:cs typeface="+mn-cs"/>
              </a:rPr>
              <a:t>Estructura de la </a:t>
            </a:r>
            <a:r>
              <a:rPr kumimoji="0" lang="en-US" sz="6400" b="0" i="0" u="none" strike="noStrike" kern="1200" cap="none" spc="-64" normalizeH="0" baseline="0" noProof="0" dirty="0" err="1" smtClean="0">
                <a:ln>
                  <a:noFill/>
                </a:ln>
                <a:solidFill>
                  <a:srgbClr val="1B4965"/>
                </a:solidFill>
                <a:effectLst/>
                <a:uLnTx/>
                <a:uFillTx/>
                <a:latin typeface="Montserrat Classic Bold"/>
                <a:ea typeface="+mn-ea"/>
                <a:cs typeface="+mn-cs"/>
              </a:rPr>
              <a:t>Memoria</a:t>
            </a:r>
            <a:endParaRPr kumimoji="0" lang="en-US" sz="6400" b="0" i="0" u="none" strike="noStrike" kern="1200" cap="none" spc="-64" normalizeH="0" baseline="0" noProof="0" dirty="0">
              <a:ln>
                <a:noFill/>
              </a:ln>
              <a:solidFill>
                <a:srgbClr val="1B4965"/>
              </a:solidFill>
              <a:effectLst/>
              <a:uLnTx/>
              <a:uFillTx/>
              <a:latin typeface="Montserrat Classic Bold"/>
              <a:ea typeface="+mn-ea"/>
              <a:cs typeface="+mn-cs"/>
            </a:endParaRPr>
          </a:p>
        </p:txBody>
      </p:sp>
      <p:sp>
        <p:nvSpPr>
          <p:cNvPr id="23" name="object 4">
            <a:extLst>
              <a:ext uri="{FF2B5EF4-FFF2-40B4-BE49-F238E27FC236}">
                <a16:creationId xmlns:a16="http://schemas.microsoft.com/office/drawing/2014/main" id="{4190C0EB-C61B-4EC0-ACE0-5899CA2F0921}"/>
              </a:ext>
            </a:extLst>
          </p:cNvPr>
          <p:cNvSpPr/>
          <p:nvPr/>
        </p:nvSpPr>
        <p:spPr>
          <a:xfrm>
            <a:off x="337649" y="1721296"/>
            <a:ext cx="1828800" cy="141635"/>
          </a:xfrm>
          <a:custGeom>
            <a:avLst/>
            <a:gdLst/>
            <a:ahLst/>
            <a:cxnLst/>
            <a:rect l="l" t="t" r="r" b="b"/>
            <a:pathLst>
              <a:path w="3209925">
                <a:moveTo>
                  <a:pt x="0" y="0"/>
                </a:moveTo>
                <a:lnTo>
                  <a:pt x="3209851" y="0"/>
                </a:lnTo>
              </a:path>
            </a:pathLst>
          </a:custGeom>
          <a:ln w="104775">
            <a:solidFill>
              <a:srgbClr val="E639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6ECEE5FF-7720-2A26-1765-0A23BB78CB6A}"/>
              </a:ext>
            </a:extLst>
          </p:cNvPr>
          <p:cNvSpPr txBox="1"/>
          <p:nvPr/>
        </p:nvSpPr>
        <p:spPr>
          <a:xfrm>
            <a:off x="6546520" y="9425272"/>
            <a:ext cx="8978348" cy="791627"/>
          </a:xfrm>
          <a:prstGeom prst="rect">
            <a:avLst/>
          </a:prstGeom>
          <a:noFill/>
        </p:spPr>
        <p:txBody>
          <a:bodyPr wrap="square">
            <a:spAutoFit/>
          </a:bodyPr>
          <a:lstStyle/>
          <a:p>
            <a:pPr marL="0" marR="507365" lvl="0" indent="0" algn="just" defTabSz="914400" rtl="0" eaLnBrk="1" fontAlgn="auto" latinLnBrk="0" hangingPunct="1">
              <a:lnSpc>
                <a:spcPct val="142400"/>
              </a:lnSpc>
              <a:spcBef>
                <a:spcPts val="95"/>
              </a:spcBef>
              <a:spcAft>
                <a:spcPts val="0"/>
              </a:spcAft>
              <a:buClrTx/>
              <a:buSzTx/>
              <a:buFontTx/>
              <a:buNone/>
              <a:tabLst/>
              <a:defRPr/>
            </a:pPr>
            <a:r>
              <a:rPr kumimoji="0" lang="es-DO" sz="1200" b="0" i="0" u="none" strike="noStrike" kern="1200" cap="none" spc="-26" normalizeH="0" baseline="30000" noProof="0" dirty="0" smtClean="0">
                <a:ln>
                  <a:noFill/>
                </a:ln>
                <a:solidFill>
                  <a:srgbClr val="4F81BD">
                    <a:lumMod val="50000"/>
                  </a:srgbClr>
                </a:solidFill>
                <a:effectLst/>
                <a:uLnTx/>
                <a:uFillTx/>
                <a:latin typeface="Montserrat" panose="02000505000000020004" pitchFamily="2" charset="0"/>
                <a:ea typeface="+mn-ea"/>
                <a:cs typeface="+mn-cs"/>
              </a:rPr>
              <a:t>1</a:t>
            </a:r>
            <a:r>
              <a:rPr kumimoji="0" lang="es-DO" sz="1200" b="0" i="0" u="none" strike="noStrike" kern="1200" cap="none" spc="-26" normalizeH="0" baseline="0" noProof="0" dirty="0" smtClean="0">
                <a:ln>
                  <a:noFill/>
                </a:ln>
                <a:solidFill>
                  <a:srgbClr val="4F81BD">
                    <a:lumMod val="50000"/>
                  </a:srgbClr>
                </a:solidFill>
                <a:effectLst/>
                <a:uLnTx/>
                <a:uFillTx/>
                <a:latin typeface="Montserrat" panose="02000505000000020004" pitchFamily="2" charset="0"/>
                <a:ea typeface="+mn-ea"/>
                <a:cs typeface="+mn-cs"/>
              </a:rPr>
              <a:t> </a:t>
            </a:r>
            <a:r>
              <a:rPr kumimoji="0" lang="es-DO" sz="1600" b="0" i="0" u="none" strike="noStrike" kern="1200" cap="none" spc="-26" normalizeH="0" baseline="0" noProof="0" dirty="0" smtClean="0">
                <a:ln>
                  <a:noFill/>
                </a:ln>
                <a:solidFill>
                  <a:srgbClr val="4F81BD">
                    <a:lumMod val="50000"/>
                  </a:srgbClr>
                </a:solidFill>
                <a:effectLst/>
                <a:uLnTx/>
                <a:uFillTx/>
                <a:latin typeface="Montserrat" panose="02000505000000020004" pitchFamily="2" charset="0"/>
                <a:ea typeface="+mn-ea"/>
                <a:cs typeface="+mn-cs"/>
              </a:rPr>
              <a:t>Matriz de Logros </a:t>
            </a:r>
            <a:r>
              <a:rPr kumimoji="0" lang="es-DO" sz="1600" b="0" i="0" u="none" strike="noStrike" kern="1200" cap="none" spc="-26" normalizeH="0" baseline="0" noProof="0" dirty="0">
                <a:ln>
                  <a:noFill/>
                </a:ln>
                <a:solidFill>
                  <a:srgbClr val="4F81BD">
                    <a:lumMod val="50000"/>
                  </a:srgbClr>
                </a:solidFill>
                <a:effectLst/>
                <a:uLnTx/>
                <a:uFillTx/>
                <a:latin typeface="Montserrat" panose="02000505000000020004" pitchFamily="2" charset="0"/>
                <a:ea typeface="+mn-ea"/>
                <a:cs typeface="+mn-cs"/>
              </a:rPr>
              <a:t>Relevantes </a:t>
            </a:r>
            <a:r>
              <a:rPr kumimoji="0" lang="es-DO" sz="1600" b="0" i="0" u="none" strike="noStrike" kern="1200" cap="none" spc="-26" normalizeH="0" baseline="0" noProof="0" dirty="0" smtClean="0">
                <a:ln>
                  <a:noFill/>
                </a:ln>
                <a:solidFill>
                  <a:srgbClr val="4F81BD">
                    <a:lumMod val="50000"/>
                  </a:srgbClr>
                </a:solidFill>
                <a:effectLst/>
                <a:uLnTx/>
                <a:uFillTx/>
                <a:latin typeface="Montserrat" panose="02000505000000020004" pitchFamily="2" charset="0"/>
                <a:ea typeface="+mn-ea"/>
                <a:cs typeface="+mn-cs"/>
              </a:rPr>
              <a:t>| Matriz de Gestión Presupuestaria Anual | Matriz de Principales </a:t>
            </a:r>
            <a:r>
              <a:rPr kumimoji="0" lang="es-DO" sz="1600" b="0" i="0" u="none" strike="noStrike" kern="1200" cap="none" spc="-26" normalizeH="0" baseline="0" noProof="0" dirty="0">
                <a:ln>
                  <a:noFill/>
                </a:ln>
                <a:solidFill>
                  <a:srgbClr val="4F81BD">
                    <a:lumMod val="50000"/>
                  </a:srgbClr>
                </a:solidFill>
                <a:effectLst/>
                <a:uLnTx/>
                <a:uFillTx/>
                <a:latin typeface="Montserrat" panose="02000505000000020004" pitchFamily="2" charset="0"/>
                <a:ea typeface="+mn-ea"/>
                <a:cs typeface="+mn-cs"/>
              </a:rPr>
              <a:t>Indicadores </a:t>
            </a:r>
            <a:r>
              <a:rPr kumimoji="0" lang="es-DO" sz="1600" b="0" i="0" u="none" strike="noStrike" kern="1200" cap="none" spc="-26" normalizeH="0" baseline="0" noProof="0" dirty="0" smtClean="0">
                <a:ln>
                  <a:noFill/>
                </a:ln>
                <a:solidFill>
                  <a:srgbClr val="4F81BD">
                    <a:lumMod val="50000"/>
                  </a:srgbClr>
                </a:solidFill>
                <a:effectLst/>
                <a:uLnTx/>
                <a:uFillTx/>
                <a:latin typeface="Montserrat" panose="02000505000000020004" pitchFamily="2" charset="0"/>
                <a:ea typeface="+mn-ea"/>
                <a:cs typeface="+mn-cs"/>
              </a:rPr>
              <a:t>del POA | Resumen </a:t>
            </a:r>
            <a:r>
              <a:rPr kumimoji="0" lang="es-DO" sz="1600" b="0" i="0" u="none" strike="noStrike" kern="1200" cap="none" spc="-26" normalizeH="0" baseline="0" noProof="0" dirty="0">
                <a:ln>
                  <a:noFill/>
                </a:ln>
                <a:solidFill>
                  <a:srgbClr val="4F81BD">
                    <a:lumMod val="50000"/>
                  </a:srgbClr>
                </a:solidFill>
                <a:effectLst/>
                <a:uLnTx/>
                <a:uFillTx/>
                <a:latin typeface="Montserrat" panose="02000505000000020004" pitchFamily="2" charset="0"/>
                <a:ea typeface="+mn-ea"/>
                <a:cs typeface="+mn-cs"/>
              </a:rPr>
              <a:t>del Plan de Compras </a:t>
            </a:r>
          </a:p>
        </p:txBody>
      </p:sp>
      <p:sp>
        <p:nvSpPr>
          <p:cNvPr id="26" name="Rectangle: Rounded Corners 55">
            <a:extLst>
              <a:ext uri="{FF2B5EF4-FFF2-40B4-BE49-F238E27FC236}">
                <a16:creationId xmlns:a16="http://schemas.microsoft.com/office/drawing/2014/main" id="{0EC2E99E-74DD-4A3B-A776-052D7D4C8E93}"/>
              </a:ext>
            </a:extLst>
          </p:cNvPr>
          <p:cNvSpPr/>
          <p:nvPr/>
        </p:nvSpPr>
        <p:spPr>
          <a:xfrm>
            <a:off x="6416385" y="2970201"/>
            <a:ext cx="4762241" cy="761597"/>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Freeform 9">
            <a:extLst>
              <a:ext uri="{FF2B5EF4-FFF2-40B4-BE49-F238E27FC236}">
                <a16:creationId xmlns:a16="http://schemas.microsoft.com/office/drawing/2014/main" id="{F57208CF-2297-476D-8DBE-1C108F9152D0}"/>
              </a:ext>
            </a:extLst>
          </p:cNvPr>
          <p:cNvSpPr/>
          <p:nvPr/>
        </p:nvSpPr>
        <p:spPr>
          <a:xfrm>
            <a:off x="6455473" y="3011180"/>
            <a:ext cx="648688" cy="679637"/>
          </a:xfrm>
          <a:custGeom>
            <a:avLst/>
            <a:gdLst/>
            <a:ahLst/>
            <a:cxnLst/>
            <a:rect l="l" t="t" r="r" b="b"/>
            <a:pathLst>
              <a:path w="21980767" h="23029484">
                <a:moveTo>
                  <a:pt x="17583" y="11514742"/>
                </a:moveTo>
                <a:cubicBezTo>
                  <a:pt x="0" y="15446635"/>
                  <a:pt x="2087548" y="19087402"/>
                  <a:pt x="5489768" y="21058443"/>
                </a:cubicBezTo>
                <a:cubicBezTo>
                  <a:pt x="8891989" y="23029484"/>
                  <a:pt x="13088779" y="23029484"/>
                  <a:pt x="16490999" y="21058443"/>
                </a:cubicBezTo>
                <a:cubicBezTo>
                  <a:pt x="19893216" y="19087402"/>
                  <a:pt x="21980766" y="15446635"/>
                  <a:pt x="21963183" y="11514742"/>
                </a:cubicBezTo>
                <a:cubicBezTo>
                  <a:pt x="21980766" y="7582848"/>
                  <a:pt x="19893216" y="3942081"/>
                  <a:pt x="16490999" y="1971041"/>
                </a:cubicBezTo>
                <a:cubicBezTo>
                  <a:pt x="13088779" y="0"/>
                  <a:pt x="8891989" y="0"/>
                  <a:pt x="5489768" y="1971041"/>
                </a:cubicBezTo>
                <a:cubicBezTo>
                  <a:pt x="2087548" y="3942081"/>
                  <a:pt x="0" y="7582848"/>
                  <a:pt x="17583" y="11514742"/>
                </a:cubicBezTo>
                <a:close/>
              </a:path>
            </a:pathLst>
          </a:custGeom>
          <a:solidFill>
            <a:schemeClr val="bg1"/>
          </a:solidFill>
        </p:spPr>
      </p:sp>
      <p:sp>
        <p:nvSpPr>
          <p:cNvPr id="28" name="TextBox 15">
            <a:extLst>
              <a:ext uri="{FF2B5EF4-FFF2-40B4-BE49-F238E27FC236}">
                <a16:creationId xmlns:a16="http://schemas.microsoft.com/office/drawing/2014/main" id="{1330DA77-DCB4-4523-B35A-984DB2D44C19}"/>
              </a:ext>
            </a:extLst>
          </p:cNvPr>
          <p:cNvSpPr txBox="1"/>
          <p:nvPr/>
        </p:nvSpPr>
        <p:spPr>
          <a:xfrm>
            <a:off x="7303100" y="3130457"/>
            <a:ext cx="3681966" cy="421654"/>
          </a:xfrm>
          <a:prstGeom prst="rect">
            <a:avLst/>
          </a:prstGeom>
        </p:spPr>
        <p:txBody>
          <a:bodyPr wrap="square" lIns="0" tIns="0" rIns="0" bIns="0" rtlCol="0" anchor="t">
            <a:spAutoFit/>
          </a:bodyPr>
          <a:lstStyle/>
          <a:p>
            <a:pPr marL="0" marR="0" lvl="0" indent="0" algn="l" defTabSz="914400" rtl="0" eaLnBrk="1" fontAlgn="auto" latinLnBrk="0" hangingPunct="1">
              <a:lnSpc>
                <a:spcPts val="3488"/>
              </a:lnSpc>
              <a:spcBef>
                <a:spcPts val="0"/>
              </a:spcBef>
              <a:spcAft>
                <a:spcPts val="0"/>
              </a:spcAft>
              <a:buClrTx/>
              <a:buSzTx/>
              <a:buFontTx/>
              <a:buNone/>
              <a:tabLst/>
              <a:defRPr/>
            </a:pPr>
            <a:r>
              <a:rPr kumimoji="0" lang="en-US" sz="2683" b="0" i="0" u="none" strike="noStrike" kern="1200" cap="none" spc="-26" normalizeH="0" baseline="0" noProof="0" dirty="0">
                <a:ln>
                  <a:noFill/>
                </a:ln>
                <a:solidFill>
                  <a:prstClr val="white"/>
                </a:solidFill>
                <a:effectLst/>
                <a:uLnTx/>
                <a:uFillTx/>
                <a:latin typeface="Montserrat" panose="02000505000000020004" pitchFamily="2" charset="0"/>
                <a:ea typeface="+mn-ea"/>
                <a:cs typeface="+mn-cs"/>
              </a:rPr>
              <a:t>Resumen Ejecutivo</a:t>
            </a:r>
          </a:p>
        </p:txBody>
      </p:sp>
      <p:sp>
        <p:nvSpPr>
          <p:cNvPr id="30" name="TextBox 10">
            <a:extLst>
              <a:ext uri="{FF2B5EF4-FFF2-40B4-BE49-F238E27FC236}">
                <a16:creationId xmlns:a16="http://schemas.microsoft.com/office/drawing/2014/main" id="{3A850E9C-6824-4961-AE1C-17D829578213}"/>
              </a:ext>
            </a:extLst>
          </p:cNvPr>
          <p:cNvSpPr txBox="1"/>
          <p:nvPr/>
        </p:nvSpPr>
        <p:spPr>
          <a:xfrm>
            <a:off x="6566996" y="3188036"/>
            <a:ext cx="412096" cy="346249"/>
          </a:xfrm>
          <a:prstGeom prst="rect">
            <a:avLst/>
          </a:prstGeom>
        </p:spPr>
        <p:txBody>
          <a:bodyPr lIns="0" tIns="0" rIns="0" bIns="0" rtlCol="0" anchor="t">
            <a:spAutoFit/>
          </a:bodyPr>
          <a:lstStyle/>
          <a:p>
            <a:pPr marL="0" marR="0" lvl="0" indent="0" algn="ctr" defTabSz="914400" rtl="0" eaLnBrk="1" fontAlgn="auto" latinLnBrk="0" hangingPunct="1">
              <a:lnSpc>
                <a:spcPts val="2716"/>
              </a:lnSpc>
              <a:spcBef>
                <a:spcPts val="0"/>
              </a:spcBef>
              <a:spcAft>
                <a:spcPts val="0"/>
              </a:spcAft>
              <a:buClrTx/>
              <a:buSzTx/>
              <a:buFontTx/>
              <a:buNone/>
              <a:tabLst/>
              <a:defRPr/>
            </a:pPr>
            <a:r>
              <a:rPr kumimoji="0" lang="en-US" sz="2089" b="0" i="0" u="none" strike="noStrike" kern="1200" cap="none" spc="-20" normalizeH="0" baseline="0" noProof="0" dirty="0">
                <a:ln>
                  <a:noFill/>
                </a:ln>
                <a:solidFill>
                  <a:srgbClr val="4F81BD">
                    <a:lumMod val="50000"/>
                  </a:srgbClr>
                </a:solidFill>
                <a:effectLst/>
                <a:uLnTx/>
                <a:uFillTx/>
                <a:latin typeface="Montserrat" panose="02000505000000020004" pitchFamily="2" charset="0"/>
                <a:ea typeface="+mn-ea"/>
                <a:cs typeface="+mn-cs"/>
              </a:rPr>
              <a:t>1</a:t>
            </a:r>
          </a:p>
        </p:txBody>
      </p:sp>
      <p:sp>
        <p:nvSpPr>
          <p:cNvPr id="31" name="Rectangle: Rounded Corners 59">
            <a:extLst>
              <a:ext uri="{FF2B5EF4-FFF2-40B4-BE49-F238E27FC236}">
                <a16:creationId xmlns:a16="http://schemas.microsoft.com/office/drawing/2014/main" id="{56B3DCAA-B12B-4794-B266-D51C36224DE8}"/>
              </a:ext>
            </a:extLst>
          </p:cNvPr>
          <p:cNvSpPr/>
          <p:nvPr/>
        </p:nvSpPr>
        <p:spPr>
          <a:xfrm>
            <a:off x="6414052" y="3916383"/>
            <a:ext cx="5615285" cy="761597"/>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9">
            <a:extLst>
              <a:ext uri="{FF2B5EF4-FFF2-40B4-BE49-F238E27FC236}">
                <a16:creationId xmlns:a16="http://schemas.microsoft.com/office/drawing/2014/main" id="{8979D31E-203B-469F-9880-41DE33390887}"/>
              </a:ext>
            </a:extLst>
          </p:cNvPr>
          <p:cNvSpPr/>
          <p:nvPr/>
        </p:nvSpPr>
        <p:spPr>
          <a:xfrm>
            <a:off x="6453140" y="3955954"/>
            <a:ext cx="648688" cy="679637"/>
          </a:xfrm>
          <a:custGeom>
            <a:avLst/>
            <a:gdLst/>
            <a:ahLst/>
            <a:cxnLst/>
            <a:rect l="l" t="t" r="r" b="b"/>
            <a:pathLst>
              <a:path w="21980767" h="23029484">
                <a:moveTo>
                  <a:pt x="17583" y="11514742"/>
                </a:moveTo>
                <a:cubicBezTo>
                  <a:pt x="0" y="15446635"/>
                  <a:pt x="2087548" y="19087402"/>
                  <a:pt x="5489768" y="21058443"/>
                </a:cubicBezTo>
                <a:cubicBezTo>
                  <a:pt x="8891989" y="23029484"/>
                  <a:pt x="13088779" y="23029484"/>
                  <a:pt x="16490999" y="21058443"/>
                </a:cubicBezTo>
                <a:cubicBezTo>
                  <a:pt x="19893216" y="19087402"/>
                  <a:pt x="21980766" y="15446635"/>
                  <a:pt x="21963183" y="11514742"/>
                </a:cubicBezTo>
                <a:cubicBezTo>
                  <a:pt x="21980766" y="7582848"/>
                  <a:pt x="19893216" y="3942081"/>
                  <a:pt x="16490999" y="1971041"/>
                </a:cubicBezTo>
                <a:cubicBezTo>
                  <a:pt x="13088779" y="0"/>
                  <a:pt x="8891989" y="0"/>
                  <a:pt x="5489768" y="1971041"/>
                </a:cubicBezTo>
                <a:cubicBezTo>
                  <a:pt x="2087548" y="3942081"/>
                  <a:pt x="0" y="7582848"/>
                  <a:pt x="17583" y="11514742"/>
                </a:cubicBezTo>
                <a:close/>
              </a:path>
            </a:pathLst>
          </a:custGeom>
          <a:solidFill>
            <a:schemeClr val="bg1"/>
          </a:solidFill>
        </p:spPr>
      </p:sp>
      <p:sp>
        <p:nvSpPr>
          <p:cNvPr id="33" name="TextBox 10">
            <a:extLst>
              <a:ext uri="{FF2B5EF4-FFF2-40B4-BE49-F238E27FC236}">
                <a16:creationId xmlns:a16="http://schemas.microsoft.com/office/drawing/2014/main" id="{B1AB73DE-116D-4E65-AE8A-D212BF3B3290}"/>
              </a:ext>
            </a:extLst>
          </p:cNvPr>
          <p:cNvSpPr txBox="1"/>
          <p:nvPr/>
        </p:nvSpPr>
        <p:spPr>
          <a:xfrm>
            <a:off x="6564663" y="4132810"/>
            <a:ext cx="412096" cy="346249"/>
          </a:xfrm>
          <a:prstGeom prst="rect">
            <a:avLst/>
          </a:prstGeom>
        </p:spPr>
        <p:txBody>
          <a:bodyPr lIns="0" tIns="0" rIns="0" bIns="0" rtlCol="0" anchor="t">
            <a:spAutoFit/>
          </a:bodyPr>
          <a:lstStyle/>
          <a:p>
            <a:pPr marL="0" marR="0" lvl="0" indent="0" algn="ctr" defTabSz="914400" rtl="0" eaLnBrk="1" fontAlgn="auto" latinLnBrk="0" hangingPunct="1">
              <a:lnSpc>
                <a:spcPts val="2716"/>
              </a:lnSpc>
              <a:spcBef>
                <a:spcPts val="0"/>
              </a:spcBef>
              <a:spcAft>
                <a:spcPts val="0"/>
              </a:spcAft>
              <a:buClrTx/>
              <a:buSzTx/>
              <a:buFontTx/>
              <a:buNone/>
              <a:tabLst/>
              <a:defRPr/>
            </a:pPr>
            <a:r>
              <a:rPr kumimoji="0" lang="en-US" sz="2089" b="0" i="0" u="none" strike="noStrike" kern="1200" cap="none" spc="-20" normalizeH="0" baseline="0" noProof="0" dirty="0">
                <a:ln>
                  <a:noFill/>
                </a:ln>
                <a:solidFill>
                  <a:srgbClr val="4F81BD">
                    <a:lumMod val="50000"/>
                  </a:srgbClr>
                </a:solidFill>
                <a:effectLst/>
                <a:uLnTx/>
                <a:uFillTx/>
                <a:latin typeface="Montserrat" panose="02000505000000020004" pitchFamily="2" charset="0"/>
                <a:ea typeface="+mn-ea"/>
                <a:cs typeface="+mn-cs"/>
              </a:rPr>
              <a:t>2</a:t>
            </a:r>
          </a:p>
        </p:txBody>
      </p:sp>
      <p:sp>
        <p:nvSpPr>
          <p:cNvPr id="35" name="TextBox 15">
            <a:extLst>
              <a:ext uri="{FF2B5EF4-FFF2-40B4-BE49-F238E27FC236}">
                <a16:creationId xmlns:a16="http://schemas.microsoft.com/office/drawing/2014/main" id="{025686CA-0754-4478-9EDA-5A0D4E8B4B46}"/>
              </a:ext>
            </a:extLst>
          </p:cNvPr>
          <p:cNvSpPr txBox="1"/>
          <p:nvPr/>
        </p:nvSpPr>
        <p:spPr>
          <a:xfrm>
            <a:off x="7327476" y="4072302"/>
            <a:ext cx="4762241" cy="421654"/>
          </a:xfrm>
          <a:prstGeom prst="rect">
            <a:avLst/>
          </a:prstGeom>
        </p:spPr>
        <p:txBody>
          <a:bodyPr wrap="square" lIns="0" tIns="0" rIns="0" bIns="0" rtlCol="0" anchor="t">
            <a:spAutoFit/>
          </a:bodyPr>
          <a:lstStyle/>
          <a:p>
            <a:pPr marL="0" marR="0" lvl="0" indent="0" algn="l" defTabSz="914400" rtl="0" eaLnBrk="1" fontAlgn="auto" latinLnBrk="0" hangingPunct="1">
              <a:lnSpc>
                <a:spcPts val="3488"/>
              </a:lnSpc>
              <a:spcBef>
                <a:spcPts val="0"/>
              </a:spcBef>
              <a:spcAft>
                <a:spcPts val="0"/>
              </a:spcAft>
              <a:buClrTx/>
              <a:buSzTx/>
              <a:buFontTx/>
              <a:buNone/>
              <a:tabLst/>
              <a:defRPr/>
            </a:pPr>
            <a:r>
              <a:rPr kumimoji="0" lang="en-US" sz="2683" b="0" i="0" u="none" strike="noStrike" kern="1200" cap="none" spc="-26" normalizeH="0" baseline="0" noProof="0" dirty="0">
                <a:ln>
                  <a:noFill/>
                </a:ln>
                <a:solidFill>
                  <a:prstClr val="white"/>
                </a:solidFill>
                <a:effectLst/>
                <a:uLnTx/>
                <a:uFillTx/>
                <a:latin typeface="Montserrat" panose="02000505000000020004" pitchFamily="2" charset="0"/>
                <a:ea typeface="+mn-ea"/>
                <a:cs typeface="+mn-cs"/>
              </a:rPr>
              <a:t>Información Institucional</a:t>
            </a:r>
          </a:p>
        </p:txBody>
      </p:sp>
      <p:sp>
        <p:nvSpPr>
          <p:cNvPr id="36" name="Rectangle: Rounded Corners 63">
            <a:extLst>
              <a:ext uri="{FF2B5EF4-FFF2-40B4-BE49-F238E27FC236}">
                <a16:creationId xmlns:a16="http://schemas.microsoft.com/office/drawing/2014/main" id="{40CF1470-DD2F-41E1-96AA-34856140358E}"/>
              </a:ext>
            </a:extLst>
          </p:cNvPr>
          <p:cNvSpPr/>
          <p:nvPr/>
        </p:nvSpPr>
        <p:spPr>
          <a:xfrm>
            <a:off x="6416806" y="4839873"/>
            <a:ext cx="5089550" cy="761597"/>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9">
            <a:extLst>
              <a:ext uri="{FF2B5EF4-FFF2-40B4-BE49-F238E27FC236}">
                <a16:creationId xmlns:a16="http://schemas.microsoft.com/office/drawing/2014/main" id="{245AC9C7-6B47-4120-BF85-4AED94D95FAD}"/>
              </a:ext>
            </a:extLst>
          </p:cNvPr>
          <p:cNvSpPr/>
          <p:nvPr/>
        </p:nvSpPr>
        <p:spPr>
          <a:xfrm>
            <a:off x="6455894" y="4880852"/>
            <a:ext cx="648688" cy="679637"/>
          </a:xfrm>
          <a:custGeom>
            <a:avLst/>
            <a:gdLst/>
            <a:ahLst/>
            <a:cxnLst/>
            <a:rect l="l" t="t" r="r" b="b"/>
            <a:pathLst>
              <a:path w="21980767" h="23029484">
                <a:moveTo>
                  <a:pt x="17583" y="11514742"/>
                </a:moveTo>
                <a:cubicBezTo>
                  <a:pt x="0" y="15446635"/>
                  <a:pt x="2087548" y="19087402"/>
                  <a:pt x="5489768" y="21058443"/>
                </a:cubicBezTo>
                <a:cubicBezTo>
                  <a:pt x="8891989" y="23029484"/>
                  <a:pt x="13088779" y="23029484"/>
                  <a:pt x="16490999" y="21058443"/>
                </a:cubicBezTo>
                <a:cubicBezTo>
                  <a:pt x="19893216" y="19087402"/>
                  <a:pt x="21980766" y="15446635"/>
                  <a:pt x="21963183" y="11514742"/>
                </a:cubicBezTo>
                <a:cubicBezTo>
                  <a:pt x="21980766" y="7582848"/>
                  <a:pt x="19893216" y="3942081"/>
                  <a:pt x="16490999" y="1971041"/>
                </a:cubicBezTo>
                <a:cubicBezTo>
                  <a:pt x="13088779" y="0"/>
                  <a:pt x="8891989" y="0"/>
                  <a:pt x="5489768" y="1971041"/>
                </a:cubicBezTo>
                <a:cubicBezTo>
                  <a:pt x="2087548" y="3942081"/>
                  <a:pt x="0" y="7582848"/>
                  <a:pt x="17583" y="11514742"/>
                </a:cubicBezTo>
                <a:close/>
              </a:path>
            </a:pathLst>
          </a:custGeom>
          <a:solidFill>
            <a:schemeClr val="bg1"/>
          </a:solidFill>
        </p:spPr>
      </p:sp>
      <p:sp>
        <p:nvSpPr>
          <p:cNvPr id="38" name="TextBox 15">
            <a:extLst>
              <a:ext uri="{FF2B5EF4-FFF2-40B4-BE49-F238E27FC236}">
                <a16:creationId xmlns:a16="http://schemas.microsoft.com/office/drawing/2014/main" id="{40445BAD-C6A2-4E2A-A215-2C1C73DC2A55}"/>
              </a:ext>
            </a:extLst>
          </p:cNvPr>
          <p:cNvSpPr txBox="1"/>
          <p:nvPr/>
        </p:nvSpPr>
        <p:spPr>
          <a:xfrm>
            <a:off x="7303520" y="5000129"/>
            <a:ext cx="4050435" cy="421654"/>
          </a:xfrm>
          <a:prstGeom prst="rect">
            <a:avLst/>
          </a:prstGeom>
        </p:spPr>
        <p:txBody>
          <a:bodyPr wrap="square" lIns="0" tIns="0" rIns="0" bIns="0" rtlCol="0" anchor="t">
            <a:spAutoFit/>
          </a:bodyPr>
          <a:lstStyle/>
          <a:p>
            <a:pPr marL="0" marR="0" lvl="0" indent="0" algn="l" defTabSz="914400" rtl="0" eaLnBrk="1" fontAlgn="auto" latinLnBrk="0" hangingPunct="1">
              <a:lnSpc>
                <a:spcPts val="3488"/>
              </a:lnSpc>
              <a:spcBef>
                <a:spcPts val="0"/>
              </a:spcBef>
              <a:spcAft>
                <a:spcPts val="0"/>
              </a:spcAft>
              <a:buClrTx/>
              <a:buSzTx/>
              <a:buFontTx/>
              <a:buNone/>
              <a:tabLst/>
              <a:defRPr/>
            </a:pPr>
            <a:r>
              <a:rPr kumimoji="0" lang="en-US" sz="2683" b="0" i="0" u="none" strike="noStrike" kern="1200" cap="none" spc="-26" normalizeH="0" baseline="0" noProof="0" dirty="0">
                <a:ln>
                  <a:noFill/>
                </a:ln>
                <a:solidFill>
                  <a:prstClr val="white"/>
                </a:solidFill>
                <a:effectLst/>
                <a:uLnTx/>
                <a:uFillTx/>
                <a:latin typeface="Montserrat" panose="02000505000000020004" pitchFamily="2" charset="0"/>
                <a:ea typeface="+mn-ea"/>
                <a:cs typeface="+mn-cs"/>
              </a:rPr>
              <a:t>Resultados Misionales</a:t>
            </a:r>
          </a:p>
        </p:txBody>
      </p:sp>
      <p:sp>
        <p:nvSpPr>
          <p:cNvPr id="39" name="TextBox 10">
            <a:extLst>
              <a:ext uri="{FF2B5EF4-FFF2-40B4-BE49-F238E27FC236}">
                <a16:creationId xmlns:a16="http://schemas.microsoft.com/office/drawing/2014/main" id="{4E088F6F-3A23-4E8C-8067-B058711A9027}"/>
              </a:ext>
            </a:extLst>
          </p:cNvPr>
          <p:cNvSpPr txBox="1"/>
          <p:nvPr/>
        </p:nvSpPr>
        <p:spPr>
          <a:xfrm>
            <a:off x="6567417" y="5057708"/>
            <a:ext cx="412096" cy="346249"/>
          </a:xfrm>
          <a:prstGeom prst="rect">
            <a:avLst/>
          </a:prstGeom>
        </p:spPr>
        <p:txBody>
          <a:bodyPr lIns="0" tIns="0" rIns="0" bIns="0" rtlCol="0" anchor="t">
            <a:spAutoFit/>
          </a:bodyPr>
          <a:lstStyle/>
          <a:p>
            <a:pPr marL="0" marR="0" lvl="0" indent="0" algn="ctr" defTabSz="914400" rtl="0" eaLnBrk="1" fontAlgn="auto" latinLnBrk="0" hangingPunct="1">
              <a:lnSpc>
                <a:spcPts val="2716"/>
              </a:lnSpc>
              <a:spcBef>
                <a:spcPts val="0"/>
              </a:spcBef>
              <a:spcAft>
                <a:spcPts val="0"/>
              </a:spcAft>
              <a:buClrTx/>
              <a:buSzTx/>
              <a:buFontTx/>
              <a:buNone/>
              <a:tabLst/>
              <a:defRPr/>
            </a:pPr>
            <a:r>
              <a:rPr kumimoji="0" lang="en-US" sz="2089" b="0" i="0" u="none" strike="noStrike" kern="1200" cap="none" spc="-20" normalizeH="0" baseline="0" noProof="0" dirty="0">
                <a:ln>
                  <a:noFill/>
                </a:ln>
                <a:solidFill>
                  <a:srgbClr val="4F81BD">
                    <a:lumMod val="50000"/>
                  </a:srgbClr>
                </a:solidFill>
                <a:effectLst/>
                <a:uLnTx/>
                <a:uFillTx/>
                <a:latin typeface="Montserrat" panose="02000505000000020004" pitchFamily="2" charset="0"/>
                <a:ea typeface="+mn-ea"/>
                <a:cs typeface="+mn-cs"/>
              </a:rPr>
              <a:t>3</a:t>
            </a:r>
          </a:p>
        </p:txBody>
      </p:sp>
      <p:sp>
        <p:nvSpPr>
          <p:cNvPr id="40" name="Rectangle: Rounded Corners 67">
            <a:extLst>
              <a:ext uri="{FF2B5EF4-FFF2-40B4-BE49-F238E27FC236}">
                <a16:creationId xmlns:a16="http://schemas.microsoft.com/office/drawing/2014/main" id="{9D0F9ED1-5EB0-474B-B726-01C44D914EAD}"/>
              </a:ext>
            </a:extLst>
          </p:cNvPr>
          <p:cNvSpPr/>
          <p:nvPr/>
        </p:nvSpPr>
        <p:spPr>
          <a:xfrm>
            <a:off x="6416806" y="5779758"/>
            <a:ext cx="8366150" cy="761597"/>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9">
            <a:extLst>
              <a:ext uri="{FF2B5EF4-FFF2-40B4-BE49-F238E27FC236}">
                <a16:creationId xmlns:a16="http://schemas.microsoft.com/office/drawing/2014/main" id="{C6F8790A-25F5-4269-8CEA-7EBB8E95831C}"/>
              </a:ext>
            </a:extLst>
          </p:cNvPr>
          <p:cNvSpPr/>
          <p:nvPr/>
        </p:nvSpPr>
        <p:spPr>
          <a:xfrm>
            <a:off x="6455894" y="5820737"/>
            <a:ext cx="648688" cy="679637"/>
          </a:xfrm>
          <a:custGeom>
            <a:avLst/>
            <a:gdLst/>
            <a:ahLst/>
            <a:cxnLst/>
            <a:rect l="l" t="t" r="r" b="b"/>
            <a:pathLst>
              <a:path w="21980767" h="23029484">
                <a:moveTo>
                  <a:pt x="17583" y="11514742"/>
                </a:moveTo>
                <a:cubicBezTo>
                  <a:pt x="0" y="15446635"/>
                  <a:pt x="2087548" y="19087402"/>
                  <a:pt x="5489768" y="21058443"/>
                </a:cubicBezTo>
                <a:cubicBezTo>
                  <a:pt x="8891989" y="23029484"/>
                  <a:pt x="13088779" y="23029484"/>
                  <a:pt x="16490999" y="21058443"/>
                </a:cubicBezTo>
                <a:cubicBezTo>
                  <a:pt x="19893216" y="19087402"/>
                  <a:pt x="21980766" y="15446635"/>
                  <a:pt x="21963183" y="11514742"/>
                </a:cubicBezTo>
                <a:cubicBezTo>
                  <a:pt x="21980766" y="7582848"/>
                  <a:pt x="19893216" y="3942081"/>
                  <a:pt x="16490999" y="1971041"/>
                </a:cubicBezTo>
                <a:cubicBezTo>
                  <a:pt x="13088779" y="0"/>
                  <a:pt x="8891989" y="0"/>
                  <a:pt x="5489768" y="1971041"/>
                </a:cubicBezTo>
                <a:cubicBezTo>
                  <a:pt x="2087548" y="3942081"/>
                  <a:pt x="0" y="7582848"/>
                  <a:pt x="17583" y="11514742"/>
                </a:cubicBezTo>
                <a:close/>
              </a:path>
            </a:pathLst>
          </a:custGeom>
          <a:solidFill>
            <a:schemeClr val="bg1"/>
          </a:solidFill>
        </p:spPr>
      </p:sp>
      <p:sp>
        <p:nvSpPr>
          <p:cNvPr id="42" name="TextBox 15">
            <a:extLst>
              <a:ext uri="{FF2B5EF4-FFF2-40B4-BE49-F238E27FC236}">
                <a16:creationId xmlns:a16="http://schemas.microsoft.com/office/drawing/2014/main" id="{780EBD5B-FB04-46F5-9520-AA6620CF41A4}"/>
              </a:ext>
            </a:extLst>
          </p:cNvPr>
          <p:cNvSpPr txBox="1"/>
          <p:nvPr/>
        </p:nvSpPr>
        <p:spPr>
          <a:xfrm>
            <a:off x="7303520" y="5940014"/>
            <a:ext cx="7479436" cy="448841"/>
          </a:xfrm>
          <a:prstGeom prst="rect">
            <a:avLst/>
          </a:prstGeom>
        </p:spPr>
        <p:txBody>
          <a:bodyPr wrap="square" lIns="0" tIns="0" rIns="0" bIns="0" rtlCol="0" anchor="t">
            <a:spAutoFit/>
          </a:bodyPr>
          <a:lstStyle/>
          <a:p>
            <a:pPr marL="0" marR="0" lvl="0" indent="0" algn="l" defTabSz="914400" rtl="0" eaLnBrk="1" fontAlgn="auto" latinLnBrk="0" hangingPunct="1">
              <a:lnSpc>
                <a:spcPts val="3488"/>
              </a:lnSpc>
              <a:spcBef>
                <a:spcPts val="0"/>
              </a:spcBef>
              <a:spcAft>
                <a:spcPts val="0"/>
              </a:spcAft>
              <a:buClrTx/>
              <a:buSzTx/>
              <a:buFontTx/>
              <a:buNone/>
              <a:tabLst/>
              <a:defRPr/>
            </a:pPr>
            <a:r>
              <a:rPr kumimoji="0" lang="en-US" sz="2683" b="0" i="0" u="none" strike="noStrike" kern="1200" cap="none" spc="-26" normalizeH="0" baseline="0" noProof="0" dirty="0">
                <a:ln>
                  <a:noFill/>
                </a:ln>
                <a:solidFill>
                  <a:prstClr val="white"/>
                </a:solidFill>
                <a:effectLst/>
                <a:uLnTx/>
                <a:uFillTx/>
                <a:latin typeface="Montserrat" panose="02000505000000020004" pitchFamily="2" charset="0"/>
                <a:ea typeface="+mn-ea"/>
                <a:cs typeface="+mn-cs"/>
              </a:rPr>
              <a:t>Resultados Áreas </a:t>
            </a:r>
            <a:r>
              <a:rPr kumimoji="0" lang="en-US" sz="2683" b="0" i="0" u="none" strike="noStrike" kern="1200" cap="none" spc="-26" normalizeH="0" baseline="0" noProof="0" dirty="0" smtClean="0">
                <a:ln>
                  <a:noFill/>
                </a:ln>
                <a:solidFill>
                  <a:prstClr val="white"/>
                </a:solidFill>
                <a:effectLst/>
                <a:uLnTx/>
                <a:uFillTx/>
                <a:latin typeface="Montserrat" panose="02000505000000020004" pitchFamily="2" charset="0"/>
                <a:ea typeface="+mn-ea"/>
                <a:cs typeface="+mn-cs"/>
              </a:rPr>
              <a:t>Transversales</a:t>
            </a:r>
            <a:endParaRPr kumimoji="0" lang="en-US" sz="2683" b="0" i="0" u="none" strike="noStrike" kern="1200" cap="none" spc="-26" normalizeH="0" baseline="0" noProof="0" dirty="0">
              <a:ln>
                <a:noFill/>
              </a:ln>
              <a:solidFill>
                <a:prstClr val="white"/>
              </a:solidFill>
              <a:effectLst/>
              <a:uLnTx/>
              <a:uFillTx/>
              <a:latin typeface="Montserrat" panose="02000505000000020004" pitchFamily="2" charset="0"/>
              <a:ea typeface="+mn-ea"/>
              <a:cs typeface="+mn-cs"/>
            </a:endParaRPr>
          </a:p>
        </p:txBody>
      </p:sp>
      <p:sp>
        <p:nvSpPr>
          <p:cNvPr id="43" name="TextBox 10">
            <a:extLst>
              <a:ext uri="{FF2B5EF4-FFF2-40B4-BE49-F238E27FC236}">
                <a16:creationId xmlns:a16="http://schemas.microsoft.com/office/drawing/2014/main" id="{F616BA32-ABAC-400B-9D08-7B35CFF2E69F}"/>
              </a:ext>
            </a:extLst>
          </p:cNvPr>
          <p:cNvSpPr txBox="1"/>
          <p:nvPr/>
        </p:nvSpPr>
        <p:spPr>
          <a:xfrm>
            <a:off x="6567417" y="5997593"/>
            <a:ext cx="412096" cy="346249"/>
          </a:xfrm>
          <a:prstGeom prst="rect">
            <a:avLst/>
          </a:prstGeom>
        </p:spPr>
        <p:txBody>
          <a:bodyPr lIns="0" tIns="0" rIns="0" bIns="0" rtlCol="0" anchor="t">
            <a:spAutoFit/>
          </a:bodyPr>
          <a:lstStyle/>
          <a:p>
            <a:pPr marL="0" marR="0" lvl="0" indent="0" algn="ctr" defTabSz="914400" rtl="0" eaLnBrk="1" fontAlgn="auto" latinLnBrk="0" hangingPunct="1">
              <a:lnSpc>
                <a:spcPts val="2716"/>
              </a:lnSpc>
              <a:spcBef>
                <a:spcPts val="0"/>
              </a:spcBef>
              <a:spcAft>
                <a:spcPts val="0"/>
              </a:spcAft>
              <a:buClrTx/>
              <a:buSzTx/>
              <a:buFontTx/>
              <a:buNone/>
              <a:tabLst/>
              <a:defRPr/>
            </a:pPr>
            <a:r>
              <a:rPr kumimoji="0" lang="en-US" sz="2089" b="0" i="0" u="none" strike="noStrike" kern="1200" cap="none" spc="-20" normalizeH="0" baseline="0" noProof="0" dirty="0">
                <a:ln>
                  <a:noFill/>
                </a:ln>
                <a:solidFill>
                  <a:srgbClr val="4F81BD">
                    <a:lumMod val="50000"/>
                  </a:srgbClr>
                </a:solidFill>
                <a:effectLst/>
                <a:uLnTx/>
                <a:uFillTx/>
                <a:latin typeface="Montserrat" panose="02000505000000020004" pitchFamily="2" charset="0"/>
                <a:ea typeface="+mn-ea"/>
                <a:cs typeface="+mn-cs"/>
              </a:rPr>
              <a:t>4</a:t>
            </a:r>
          </a:p>
        </p:txBody>
      </p:sp>
      <p:sp>
        <p:nvSpPr>
          <p:cNvPr id="44" name="Rectangle: Rounded Corners 71">
            <a:extLst>
              <a:ext uri="{FF2B5EF4-FFF2-40B4-BE49-F238E27FC236}">
                <a16:creationId xmlns:a16="http://schemas.microsoft.com/office/drawing/2014/main" id="{75159D84-A0EB-481A-9D80-B8C4FC9A2929}"/>
              </a:ext>
            </a:extLst>
          </p:cNvPr>
          <p:cNvSpPr/>
          <p:nvPr/>
        </p:nvSpPr>
        <p:spPr>
          <a:xfrm>
            <a:off x="6453140" y="6742896"/>
            <a:ext cx="9701416" cy="761597"/>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Freeform 9">
            <a:extLst>
              <a:ext uri="{FF2B5EF4-FFF2-40B4-BE49-F238E27FC236}">
                <a16:creationId xmlns:a16="http://schemas.microsoft.com/office/drawing/2014/main" id="{87F4A2E8-3AC3-4AFA-8E54-B67479073A9C}"/>
              </a:ext>
            </a:extLst>
          </p:cNvPr>
          <p:cNvSpPr/>
          <p:nvPr/>
        </p:nvSpPr>
        <p:spPr>
          <a:xfrm>
            <a:off x="6492228" y="6783875"/>
            <a:ext cx="648688" cy="679637"/>
          </a:xfrm>
          <a:custGeom>
            <a:avLst/>
            <a:gdLst/>
            <a:ahLst/>
            <a:cxnLst/>
            <a:rect l="l" t="t" r="r" b="b"/>
            <a:pathLst>
              <a:path w="21980767" h="23029484">
                <a:moveTo>
                  <a:pt x="17583" y="11514742"/>
                </a:moveTo>
                <a:cubicBezTo>
                  <a:pt x="0" y="15446635"/>
                  <a:pt x="2087548" y="19087402"/>
                  <a:pt x="5489768" y="21058443"/>
                </a:cubicBezTo>
                <a:cubicBezTo>
                  <a:pt x="8891989" y="23029484"/>
                  <a:pt x="13088779" y="23029484"/>
                  <a:pt x="16490999" y="21058443"/>
                </a:cubicBezTo>
                <a:cubicBezTo>
                  <a:pt x="19893216" y="19087402"/>
                  <a:pt x="21980766" y="15446635"/>
                  <a:pt x="21963183" y="11514742"/>
                </a:cubicBezTo>
                <a:cubicBezTo>
                  <a:pt x="21980766" y="7582848"/>
                  <a:pt x="19893216" y="3942081"/>
                  <a:pt x="16490999" y="1971041"/>
                </a:cubicBezTo>
                <a:cubicBezTo>
                  <a:pt x="13088779" y="0"/>
                  <a:pt x="8891989" y="0"/>
                  <a:pt x="5489768" y="1971041"/>
                </a:cubicBezTo>
                <a:cubicBezTo>
                  <a:pt x="2087548" y="3942081"/>
                  <a:pt x="0" y="7582848"/>
                  <a:pt x="17583" y="11514742"/>
                </a:cubicBezTo>
                <a:close/>
              </a:path>
            </a:pathLst>
          </a:custGeom>
          <a:solidFill>
            <a:schemeClr val="bg1"/>
          </a:solidFill>
        </p:spPr>
      </p:sp>
      <p:sp>
        <p:nvSpPr>
          <p:cNvPr id="46" name="TextBox 15">
            <a:extLst>
              <a:ext uri="{FF2B5EF4-FFF2-40B4-BE49-F238E27FC236}">
                <a16:creationId xmlns:a16="http://schemas.microsoft.com/office/drawing/2014/main" id="{27CF2C65-6AFF-4D18-91B7-6582E94CE40A}"/>
              </a:ext>
            </a:extLst>
          </p:cNvPr>
          <p:cNvSpPr txBox="1"/>
          <p:nvPr/>
        </p:nvSpPr>
        <p:spPr>
          <a:xfrm>
            <a:off x="7339853" y="6903152"/>
            <a:ext cx="8628881" cy="448841"/>
          </a:xfrm>
          <a:prstGeom prst="rect">
            <a:avLst/>
          </a:prstGeom>
        </p:spPr>
        <p:txBody>
          <a:bodyPr wrap="square" lIns="0" tIns="0" rIns="0" bIns="0" rtlCol="0" anchor="t">
            <a:spAutoFit/>
          </a:bodyPr>
          <a:lstStyle/>
          <a:p>
            <a:pPr marL="0" marR="0" lvl="0" indent="0" algn="l" defTabSz="914400" rtl="0" eaLnBrk="1" fontAlgn="auto" latinLnBrk="0" hangingPunct="1">
              <a:lnSpc>
                <a:spcPts val="3488"/>
              </a:lnSpc>
              <a:spcBef>
                <a:spcPts val="0"/>
              </a:spcBef>
              <a:spcAft>
                <a:spcPts val="0"/>
              </a:spcAft>
              <a:buClrTx/>
              <a:buSzTx/>
              <a:buFontTx/>
              <a:buNone/>
              <a:tabLst/>
              <a:defRPr/>
            </a:pPr>
            <a:r>
              <a:rPr kumimoji="0" lang="en-US" sz="2683" b="0" i="0" u="none" strike="noStrike" kern="1200" cap="none" spc="-26" normalizeH="0" baseline="0" noProof="0" dirty="0">
                <a:ln>
                  <a:noFill/>
                </a:ln>
                <a:solidFill>
                  <a:prstClr val="white"/>
                </a:solidFill>
                <a:effectLst/>
                <a:uLnTx/>
                <a:uFillTx/>
                <a:latin typeface="Montserrat" panose="02000505000000020004" pitchFamily="2" charset="0"/>
                <a:ea typeface="+mn-ea"/>
                <a:cs typeface="+mn-cs"/>
              </a:rPr>
              <a:t>Servicio </a:t>
            </a:r>
            <a:r>
              <a:rPr kumimoji="0" lang="en-US" sz="2683" b="0" i="0" u="none" strike="noStrike" kern="1200" cap="none" spc="-26" normalizeH="0" baseline="0" noProof="0" dirty="0" smtClean="0">
                <a:ln>
                  <a:noFill/>
                </a:ln>
                <a:solidFill>
                  <a:prstClr val="white"/>
                </a:solidFill>
                <a:effectLst/>
                <a:uLnTx/>
                <a:uFillTx/>
                <a:latin typeface="Montserrat" panose="02000505000000020004" pitchFamily="2" charset="0"/>
                <a:ea typeface="+mn-ea"/>
                <a:cs typeface="+mn-cs"/>
              </a:rPr>
              <a:t>a la Ciudadanía </a:t>
            </a:r>
            <a:r>
              <a:rPr kumimoji="0" lang="en-US" sz="2683" b="0" i="0" u="none" strike="noStrike" kern="1200" cap="none" spc="-26" normalizeH="0" baseline="0" noProof="0" dirty="0">
                <a:ln>
                  <a:noFill/>
                </a:ln>
                <a:solidFill>
                  <a:prstClr val="white"/>
                </a:solidFill>
                <a:effectLst/>
                <a:uLnTx/>
                <a:uFillTx/>
                <a:latin typeface="Montserrat" panose="02000505000000020004" pitchFamily="2" charset="0"/>
                <a:ea typeface="+mn-ea"/>
                <a:cs typeface="+mn-cs"/>
              </a:rPr>
              <a:t>y Transparencia Institucional</a:t>
            </a:r>
          </a:p>
        </p:txBody>
      </p:sp>
      <p:sp>
        <p:nvSpPr>
          <p:cNvPr id="47" name="TextBox 10">
            <a:extLst>
              <a:ext uri="{FF2B5EF4-FFF2-40B4-BE49-F238E27FC236}">
                <a16:creationId xmlns:a16="http://schemas.microsoft.com/office/drawing/2014/main" id="{5B864DDF-4FCC-4DC2-BD6A-42553D9B9442}"/>
              </a:ext>
            </a:extLst>
          </p:cNvPr>
          <p:cNvSpPr txBox="1"/>
          <p:nvPr/>
        </p:nvSpPr>
        <p:spPr>
          <a:xfrm>
            <a:off x="6603751" y="6960731"/>
            <a:ext cx="412096" cy="346249"/>
          </a:xfrm>
          <a:prstGeom prst="rect">
            <a:avLst/>
          </a:prstGeom>
        </p:spPr>
        <p:txBody>
          <a:bodyPr lIns="0" tIns="0" rIns="0" bIns="0" rtlCol="0" anchor="t">
            <a:spAutoFit/>
          </a:bodyPr>
          <a:lstStyle/>
          <a:p>
            <a:pPr marL="0" marR="0" lvl="0" indent="0" algn="ctr" defTabSz="914400" rtl="0" eaLnBrk="1" fontAlgn="auto" latinLnBrk="0" hangingPunct="1">
              <a:lnSpc>
                <a:spcPts val="2716"/>
              </a:lnSpc>
              <a:spcBef>
                <a:spcPts val="0"/>
              </a:spcBef>
              <a:spcAft>
                <a:spcPts val="0"/>
              </a:spcAft>
              <a:buClrTx/>
              <a:buSzTx/>
              <a:buFontTx/>
              <a:buNone/>
              <a:tabLst/>
              <a:defRPr/>
            </a:pPr>
            <a:r>
              <a:rPr kumimoji="0" lang="en-US" sz="2089" b="0" i="0" u="none" strike="noStrike" kern="1200" cap="none" spc="-20" normalizeH="0" baseline="0" noProof="0" dirty="0">
                <a:ln>
                  <a:noFill/>
                </a:ln>
                <a:solidFill>
                  <a:srgbClr val="4F81BD">
                    <a:lumMod val="50000"/>
                  </a:srgbClr>
                </a:solidFill>
                <a:effectLst/>
                <a:uLnTx/>
                <a:uFillTx/>
                <a:latin typeface="Montserrat" panose="02000505000000020004" pitchFamily="2" charset="0"/>
                <a:ea typeface="+mn-ea"/>
                <a:cs typeface="+mn-cs"/>
              </a:rPr>
              <a:t>5</a:t>
            </a:r>
          </a:p>
        </p:txBody>
      </p:sp>
      <p:sp>
        <p:nvSpPr>
          <p:cNvPr id="48" name="Rectangle: Rounded Corners 75">
            <a:extLst>
              <a:ext uri="{FF2B5EF4-FFF2-40B4-BE49-F238E27FC236}">
                <a16:creationId xmlns:a16="http://schemas.microsoft.com/office/drawing/2014/main" id="{3E948E58-A7C4-4FA8-B508-71A7BC9F0DA4}"/>
              </a:ext>
            </a:extLst>
          </p:cNvPr>
          <p:cNvSpPr/>
          <p:nvPr/>
        </p:nvSpPr>
        <p:spPr>
          <a:xfrm>
            <a:off x="6416385" y="7676885"/>
            <a:ext cx="3565971" cy="761597"/>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9">
            <a:extLst>
              <a:ext uri="{FF2B5EF4-FFF2-40B4-BE49-F238E27FC236}">
                <a16:creationId xmlns:a16="http://schemas.microsoft.com/office/drawing/2014/main" id="{E0E02371-A481-46A2-BC2F-46A29C7E5D3A}"/>
              </a:ext>
            </a:extLst>
          </p:cNvPr>
          <p:cNvSpPr/>
          <p:nvPr/>
        </p:nvSpPr>
        <p:spPr>
          <a:xfrm>
            <a:off x="6455473" y="7717864"/>
            <a:ext cx="648688" cy="679637"/>
          </a:xfrm>
          <a:custGeom>
            <a:avLst/>
            <a:gdLst/>
            <a:ahLst/>
            <a:cxnLst/>
            <a:rect l="l" t="t" r="r" b="b"/>
            <a:pathLst>
              <a:path w="21980767" h="23029484">
                <a:moveTo>
                  <a:pt x="17583" y="11514742"/>
                </a:moveTo>
                <a:cubicBezTo>
                  <a:pt x="0" y="15446635"/>
                  <a:pt x="2087548" y="19087402"/>
                  <a:pt x="5489768" y="21058443"/>
                </a:cubicBezTo>
                <a:cubicBezTo>
                  <a:pt x="8891989" y="23029484"/>
                  <a:pt x="13088779" y="23029484"/>
                  <a:pt x="16490999" y="21058443"/>
                </a:cubicBezTo>
                <a:cubicBezTo>
                  <a:pt x="19893216" y="19087402"/>
                  <a:pt x="21980766" y="15446635"/>
                  <a:pt x="21963183" y="11514742"/>
                </a:cubicBezTo>
                <a:cubicBezTo>
                  <a:pt x="21980766" y="7582848"/>
                  <a:pt x="19893216" y="3942081"/>
                  <a:pt x="16490999" y="1971041"/>
                </a:cubicBezTo>
                <a:cubicBezTo>
                  <a:pt x="13088779" y="0"/>
                  <a:pt x="8891989" y="0"/>
                  <a:pt x="5489768" y="1971041"/>
                </a:cubicBezTo>
                <a:cubicBezTo>
                  <a:pt x="2087548" y="3942081"/>
                  <a:pt x="0" y="7582848"/>
                  <a:pt x="17583" y="11514742"/>
                </a:cubicBezTo>
                <a:close/>
              </a:path>
            </a:pathLst>
          </a:custGeom>
          <a:solidFill>
            <a:schemeClr val="bg1"/>
          </a:solidFill>
        </p:spPr>
      </p:sp>
      <p:sp>
        <p:nvSpPr>
          <p:cNvPr id="50" name="TextBox 15">
            <a:extLst>
              <a:ext uri="{FF2B5EF4-FFF2-40B4-BE49-F238E27FC236}">
                <a16:creationId xmlns:a16="http://schemas.microsoft.com/office/drawing/2014/main" id="{33E156D7-099D-4E31-BDB6-AC28F18E410C}"/>
              </a:ext>
            </a:extLst>
          </p:cNvPr>
          <p:cNvSpPr txBox="1"/>
          <p:nvPr/>
        </p:nvSpPr>
        <p:spPr>
          <a:xfrm>
            <a:off x="7303100" y="7810500"/>
            <a:ext cx="2603056" cy="421654"/>
          </a:xfrm>
          <a:prstGeom prst="rect">
            <a:avLst/>
          </a:prstGeom>
        </p:spPr>
        <p:txBody>
          <a:bodyPr wrap="square" lIns="0" tIns="0" rIns="0" bIns="0" rtlCol="0" anchor="t">
            <a:spAutoFit/>
          </a:bodyPr>
          <a:lstStyle/>
          <a:p>
            <a:pPr marL="0" marR="0" lvl="0" indent="0" algn="l" defTabSz="914400" rtl="0" eaLnBrk="1" fontAlgn="auto" latinLnBrk="0" hangingPunct="1">
              <a:lnSpc>
                <a:spcPts val="3488"/>
              </a:lnSpc>
              <a:spcBef>
                <a:spcPts val="0"/>
              </a:spcBef>
              <a:spcAft>
                <a:spcPts val="0"/>
              </a:spcAft>
              <a:buClrTx/>
              <a:buSzTx/>
              <a:buFontTx/>
              <a:buNone/>
              <a:tabLst/>
              <a:defRPr/>
            </a:pPr>
            <a:r>
              <a:rPr kumimoji="0" lang="en-US" sz="2683" b="0" i="0" u="none" strike="noStrike" kern="1200" cap="none" spc="-26" normalizeH="0" baseline="0" noProof="0" dirty="0">
                <a:ln>
                  <a:noFill/>
                </a:ln>
                <a:solidFill>
                  <a:prstClr val="white"/>
                </a:solidFill>
                <a:effectLst/>
                <a:uLnTx/>
                <a:uFillTx/>
                <a:latin typeface="Montserrat" panose="02000505000000020004" pitchFamily="2" charset="0"/>
                <a:ea typeface="+mn-ea"/>
                <a:cs typeface="+mn-cs"/>
              </a:rPr>
              <a:t>Proyecciones</a:t>
            </a:r>
          </a:p>
        </p:txBody>
      </p:sp>
      <p:sp>
        <p:nvSpPr>
          <p:cNvPr id="51" name="TextBox 10">
            <a:extLst>
              <a:ext uri="{FF2B5EF4-FFF2-40B4-BE49-F238E27FC236}">
                <a16:creationId xmlns:a16="http://schemas.microsoft.com/office/drawing/2014/main" id="{1646BB3B-E7B8-4B2E-8674-CEF9FB82FA4F}"/>
              </a:ext>
            </a:extLst>
          </p:cNvPr>
          <p:cNvSpPr txBox="1"/>
          <p:nvPr/>
        </p:nvSpPr>
        <p:spPr>
          <a:xfrm>
            <a:off x="6566996" y="7894720"/>
            <a:ext cx="412096" cy="346249"/>
          </a:xfrm>
          <a:prstGeom prst="rect">
            <a:avLst/>
          </a:prstGeom>
        </p:spPr>
        <p:txBody>
          <a:bodyPr lIns="0" tIns="0" rIns="0" bIns="0" rtlCol="0" anchor="t">
            <a:spAutoFit/>
          </a:bodyPr>
          <a:lstStyle/>
          <a:p>
            <a:pPr marL="0" marR="0" lvl="0" indent="0" algn="ctr" defTabSz="914400" rtl="0" eaLnBrk="1" fontAlgn="auto" latinLnBrk="0" hangingPunct="1">
              <a:lnSpc>
                <a:spcPts val="2716"/>
              </a:lnSpc>
              <a:spcBef>
                <a:spcPts val="0"/>
              </a:spcBef>
              <a:spcAft>
                <a:spcPts val="0"/>
              </a:spcAft>
              <a:buClrTx/>
              <a:buSzTx/>
              <a:buFontTx/>
              <a:buNone/>
              <a:tabLst/>
              <a:defRPr/>
            </a:pPr>
            <a:r>
              <a:rPr kumimoji="0" lang="en-US" sz="2089" b="0" i="0" u="none" strike="noStrike" kern="1200" cap="none" spc="-20" normalizeH="0" baseline="0" noProof="0" dirty="0">
                <a:ln>
                  <a:noFill/>
                </a:ln>
                <a:solidFill>
                  <a:srgbClr val="4F81BD">
                    <a:lumMod val="50000"/>
                  </a:srgbClr>
                </a:solidFill>
                <a:effectLst/>
                <a:uLnTx/>
                <a:uFillTx/>
                <a:latin typeface="Montserrat" panose="02000505000000020004" pitchFamily="2" charset="0"/>
                <a:ea typeface="+mn-ea"/>
                <a:cs typeface="+mn-cs"/>
              </a:rPr>
              <a:t>6</a:t>
            </a:r>
          </a:p>
        </p:txBody>
      </p:sp>
      <p:sp>
        <p:nvSpPr>
          <p:cNvPr id="52" name="Rectangle: Rounded Corners 79">
            <a:extLst>
              <a:ext uri="{FF2B5EF4-FFF2-40B4-BE49-F238E27FC236}">
                <a16:creationId xmlns:a16="http://schemas.microsoft.com/office/drawing/2014/main" id="{0F3D848B-525C-4621-B48A-D6754DDFF5EA}"/>
              </a:ext>
            </a:extLst>
          </p:cNvPr>
          <p:cNvSpPr/>
          <p:nvPr/>
        </p:nvSpPr>
        <p:spPr>
          <a:xfrm>
            <a:off x="6416451" y="8610874"/>
            <a:ext cx="2727705" cy="761597"/>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9">
            <a:extLst>
              <a:ext uri="{FF2B5EF4-FFF2-40B4-BE49-F238E27FC236}">
                <a16:creationId xmlns:a16="http://schemas.microsoft.com/office/drawing/2014/main" id="{1853C2A8-623A-4322-BACF-9E7837DEE47C}"/>
              </a:ext>
            </a:extLst>
          </p:cNvPr>
          <p:cNvSpPr/>
          <p:nvPr/>
        </p:nvSpPr>
        <p:spPr>
          <a:xfrm>
            <a:off x="6455539" y="8651853"/>
            <a:ext cx="648688" cy="679637"/>
          </a:xfrm>
          <a:custGeom>
            <a:avLst/>
            <a:gdLst/>
            <a:ahLst/>
            <a:cxnLst/>
            <a:rect l="l" t="t" r="r" b="b"/>
            <a:pathLst>
              <a:path w="21980767" h="23029484">
                <a:moveTo>
                  <a:pt x="17583" y="11514742"/>
                </a:moveTo>
                <a:cubicBezTo>
                  <a:pt x="0" y="15446635"/>
                  <a:pt x="2087548" y="19087402"/>
                  <a:pt x="5489768" y="21058443"/>
                </a:cubicBezTo>
                <a:cubicBezTo>
                  <a:pt x="8891989" y="23029484"/>
                  <a:pt x="13088779" y="23029484"/>
                  <a:pt x="16490999" y="21058443"/>
                </a:cubicBezTo>
                <a:cubicBezTo>
                  <a:pt x="19893216" y="19087402"/>
                  <a:pt x="21980766" y="15446635"/>
                  <a:pt x="21963183" y="11514742"/>
                </a:cubicBezTo>
                <a:cubicBezTo>
                  <a:pt x="21980766" y="7582848"/>
                  <a:pt x="19893216" y="3942081"/>
                  <a:pt x="16490999" y="1971041"/>
                </a:cubicBezTo>
                <a:cubicBezTo>
                  <a:pt x="13088779" y="0"/>
                  <a:pt x="8891989" y="0"/>
                  <a:pt x="5489768" y="1971041"/>
                </a:cubicBezTo>
                <a:cubicBezTo>
                  <a:pt x="2087548" y="3942081"/>
                  <a:pt x="0" y="7582848"/>
                  <a:pt x="17583" y="11514742"/>
                </a:cubicBezTo>
                <a:close/>
              </a:path>
            </a:pathLst>
          </a:custGeom>
          <a:solidFill>
            <a:schemeClr val="bg1"/>
          </a:solidFill>
        </p:spPr>
      </p:sp>
      <p:sp>
        <p:nvSpPr>
          <p:cNvPr id="54" name="TextBox 15">
            <a:extLst>
              <a:ext uri="{FF2B5EF4-FFF2-40B4-BE49-F238E27FC236}">
                <a16:creationId xmlns:a16="http://schemas.microsoft.com/office/drawing/2014/main" id="{EB12B1BB-C481-4528-B26A-A76806FC12B6}"/>
              </a:ext>
            </a:extLst>
          </p:cNvPr>
          <p:cNvSpPr txBox="1"/>
          <p:nvPr/>
        </p:nvSpPr>
        <p:spPr>
          <a:xfrm>
            <a:off x="7303166" y="8771130"/>
            <a:ext cx="2603056" cy="421654"/>
          </a:xfrm>
          <a:prstGeom prst="rect">
            <a:avLst/>
          </a:prstGeom>
        </p:spPr>
        <p:txBody>
          <a:bodyPr wrap="square" lIns="0" tIns="0" rIns="0" bIns="0" rtlCol="0" anchor="t">
            <a:spAutoFit/>
          </a:bodyPr>
          <a:lstStyle/>
          <a:p>
            <a:pPr marL="0" marR="0" lvl="0" indent="0" algn="l" defTabSz="914400" rtl="0" eaLnBrk="1" fontAlgn="auto" latinLnBrk="0" hangingPunct="1">
              <a:lnSpc>
                <a:spcPts val="3488"/>
              </a:lnSpc>
              <a:spcBef>
                <a:spcPts val="0"/>
              </a:spcBef>
              <a:spcAft>
                <a:spcPts val="0"/>
              </a:spcAft>
              <a:buClrTx/>
              <a:buSzTx/>
              <a:buFontTx/>
              <a:buNone/>
              <a:tabLst/>
              <a:defRPr/>
            </a:pPr>
            <a:r>
              <a:rPr kumimoji="0" lang="en-US" sz="2683" b="0" i="0" u="none" strike="noStrike" kern="1200" cap="none" spc="-26" normalizeH="0" baseline="0" noProof="0" dirty="0" smtClean="0">
                <a:ln>
                  <a:noFill/>
                </a:ln>
                <a:solidFill>
                  <a:prstClr val="white"/>
                </a:solidFill>
                <a:effectLst/>
                <a:uLnTx/>
                <a:uFillTx/>
                <a:latin typeface="Montserrat" panose="02000505000000020004" pitchFamily="2" charset="0"/>
                <a:ea typeface="+mn-ea"/>
                <a:cs typeface="+mn-cs"/>
              </a:rPr>
              <a:t>Anexos</a:t>
            </a:r>
            <a:r>
              <a:rPr kumimoji="0" lang="en-US" sz="2000" b="0" i="0" u="none" strike="noStrike" kern="1200" cap="none" spc="-26" normalizeH="0" baseline="30000" noProof="0" dirty="0" smtClean="0">
                <a:ln>
                  <a:noFill/>
                </a:ln>
                <a:solidFill>
                  <a:prstClr val="white"/>
                </a:solidFill>
                <a:effectLst/>
                <a:uLnTx/>
                <a:uFillTx/>
                <a:latin typeface="Montserrat" panose="02000505000000020004" pitchFamily="2" charset="0"/>
                <a:ea typeface="+mn-ea"/>
                <a:cs typeface="+mn-cs"/>
              </a:rPr>
              <a:t>1</a:t>
            </a:r>
            <a:endParaRPr kumimoji="0" lang="en-US" sz="2000" b="0" i="0" u="none" strike="noStrike" kern="1200" cap="none" spc="-26" normalizeH="0" baseline="30000" noProof="0" dirty="0">
              <a:ln>
                <a:noFill/>
              </a:ln>
              <a:solidFill>
                <a:prstClr val="white"/>
              </a:solidFill>
              <a:effectLst/>
              <a:uLnTx/>
              <a:uFillTx/>
              <a:latin typeface="Montserrat" panose="02000505000000020004" pitchFamily="2" charset="0"/>
              <a:ea typeface="+mn-ea"/>
              <a:cs typeface="+mn-cs"/>
            </a:endParaRPr>
          </a:p>
        </p:txBody>
      </p:sp>
      <p:sp>
        <p:nvSpPr>
          <p:cNvPr id="55" name="TextBox 10">
            <a:extLst>
              <a:ext uri="{FF2B5EF4-FFF2-40B4-BE49-F238E27FC236}">
                <a16:creationId xmlns:a16="http://schemas.microsoft.com/office/drawing/2014/main" id="{33AE2797-F270-4719-B093-970933CADA88}"/>
              </a:ext>
            </a:extLst>
          </p:cNvPr>
          <p:cNvSpPr txBox="1"/>
          <p:nvPr/>
        </p:nvSpPr>
        <p:spPr>
          <a:xfrm>
            <a:off x="6567062" y="8828709"/>
            <a:ext cx="412096" cy="346249"/>
          </a:xfrm>
          <a:prstGeom prst="rect">
            <a:avLst/>
          </a:prstGeom>
        </p:spPr>
        <p:txBody>
          <a:bodyPr lIns="0" tIns="0" rIns="0" bIns="0" rtlCol="0" anchor="t">
            <a:spAutoFit/>
          </a:bodyPr>
          <a:lstStyle/>
          <a:p>
            <a:pPr marL="0" marR="0" lvl="0" indent="0" algn="ctr" defTabSz="914400" rtl="0" eaLnBrk="1" fontAlgn="auto" latinLnBrk="0" hangingPunct="1">
              <a:lnSpc>
                <a:spcPts val="2716"/>
              </a:lnSpc>
              <a:spcBef>
                <a:spcPts val="0"/>
              </a:spcBef>
              <a:spcAft>
                <a:spcPts val="0"/>
              </a:spcAft>
              <a:buClrTx/>
              <a:buSzTx/>
              <a:buFontTx/>
              <a:buNone/>
              <a:tabLst/>
              <a:defRPr/>
            </a:pPr>
            <a:r>
              <a:rPr kumimoji="0" lang="en-US" sz="2089" b="0" i="0" u="none" strike="noStrike" kern="1200" cap="none" spc="-20" normalizeH="0" baseline="0" noProof="0" dirty="0">
                <a:ln>
                  <a:noFill/>
                </a:ln>
                <a:solidFill>
                  <a:srgbClr val="4F81BD">
                    <a:lumMod val="50000"/>
                  </a:srgbClr>
                </a:solidFill>
                <a:effectLst/>
                <a:uLnTx/>
                <a:uFillTx/>
                <a:latin typeface="Montserrat" panose="02000505000000020004" pitchFamily="2" charset="0"/>
                <a:ea typeface="+mn-ea"/>
                <a:cs typeface="+mn-cs"/>
              </a:rPr>
              <a:t>7</a:t>
            </a:r>
          </a:p>
        </p:txBody>
      </p:sp>
      <p:sp>
        <p:nvSpPr>
          <p:cNvPr id="56" name="Rectangle: Rounded Corners 55">
            <a:extLst>
              <a:ext uri="{FF2B5EF4-FFF2-40B4-BE49-F238E27FC236}">
                <a16:creationId xmlns:a16="http://schemas.microsoft.com/office/drawing/2014/main" id="{0EC2E99E-74DD-4A3B-A776-052D7D4C8E93}"/>
              </a:ext>
            </a:extLst>
          </p:cNvPr>
          <p:cNvSpPr/>
          <p:nvPr/>
        </p:nvSpPr>
        <p:spPr>
          <a:xfrm>
            <a:off x="6400800" y="2089845"/>
            <a:ext cx="4762241" cy="761597"/>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TextBox 15">
            <a:extLst>
              <a:ext uri="{FF2B5EF4-FFF2-40B4-BE49-F238E27FC236}">
                <a16:creationId xmlns:a16="http://schemas.microsoft.com/office/drawing/2014/main" id="{1330DA77-DCB4-4523-B35A-984DB2D44C19}"/>
              </a:ext>
            </a:extLst>
          </p:cNvPr>
          <p:cNvSpPr txBox="1"/>
          <p:nvPr/>
        </p:nvSpPr>
        <p:spPr>
          <a:xfrm>
            <a:off x="7287515" y="2250101"/>
            <a:ext cx="3681966" cy="421654"/>
          </a:xfrm>
          <a:prstGeom prst="rect">
            <a:avLst/>
          </a:prstGeom>
        </p:spPr>
        <p:txBody>
          <a:bodyPr wrap="square" lIns="0" tIns="0" rIns="0" bIns="0" rtlCol="0" anchor="t">
            <a:spAutoFit/>
          </a:bodyPr>
          <a:lstStyle/>
          <a:p>
            <a:pPr marL="0" marR="0" lvl="0" indent="0" algn="l" defTabSz="914400" rtl="0" eaLnBrk="1" fontAlgn="auto" latinLnBrk="0" hangingPunct="1">
              <a:lnSpc>
                <a:spcPts val="3488"/>
              </a:lnSpc>
              <a:spcBef>
                <a:spcPts val="0"/>
              </a:spcBef>
              <a:spcAft>
                <a:spcPts val="0"/>
              </a:spcAft>
              <a:buClrTx/>
              <a:buSzTx/>
              <a:buFontTx/>
              <a:buNone/>
              <a:tabLst/>
              <a:defRPr/>
            </a:pPr>
            <a:r>
              <a:rPr kumimoji="0" lang="en-US" sz="2683" b="0" i="0" u="none" strike="noStrike" kern="1200" cap="none" spc="-26" normalizeH="0" baseline="0" noProof="0" dirty="0" smtClean="0">
                <a:ln>
                  <a:noFill/>
                </a:ln>
                <a:solidFill>
                  <a:prstClr val="white"/>
                </a:solidFill>
                <a:effectLst/>
                <a:uLnTx/>
                <a:uFillTx/>
                <a:latin typeface="Montserrat" panose="02000505000000020004" pitchFamily="2" charset="0"/>
                <a:ea typeface="+mn-ea"/>
                <a:cs typeface="+mn-cs"/>
              </a:rPr>
              <a:t>Presentación</a:t>
            </a:r>
            <a:endParaRPr kumimoji="0" lang="en-US" sz="2683" b="0" i="0" u="none" strike="noStrike" kern="1200" cap="none" spc="-26" normalizeH="0" baseline="0" noProof="0" dirty="0">
              <a:ln>
                <a:noFill/>
              </a:ln>
              <a:solidFill>
                <a:prstClr val="white"/>
              </a:solidFill>
              <a:effectLst/>
              <a:uLnTx/>
              <a:uFillTx/>
              <a:latin typeface="Montserrat" panose="02000505000000020004" pitchFamily="2" charset="0"/>
              <a:ea typeface="+mn-ea"/>
              <a:cs typeface="+mn-cs"/>
            </a:endParaRPr>
          </a:p>
        </p:txBody>
      </p:sp>
      <p:sp>
        <p:nvSpPr>
          <p:cNvPr id="59" name="Freeform 18"/>
          <p:cNvSpPr/>
          <p:nvPr/>
        </p:nvSpPr>
        <p:spPr>
          <a:xfrm>
            <a:off x="15568043" y="7764277"/>
            <a:ext cx="2754593" cy="2888594"/>
          </a:xfrm>
          <a:custGeom>
            <a:avLst/>
            <a:gdLst/>
            <a:ahLst/>
            <a:cxnLst/>
            <a:rect l="l" t="t" r="r" b="b"/>
            <a:pathLst>
              <a:path w="4987309" h="4987309">
                <a:moveTo>
                  <a:pt x="0" y="0"/>
                </a:moveTo>
                <a:lnTo>
                  <a:pt x="4987308" y="0"/>
                </a:lnTo>
                <a:lnTo>
                  <a:pt x="4987308" y="4987308"/>
                </a:lnTo>
                <a:lnTo>
                  <a:pt x="0" y="4987308"/>
                </a:lnTo>
                <a:lnTo>
                  <a:pt x="0" y="0"/>
                </a:lnTo>
                <a:close/>
              </a:path>
            </a:pathLst>
          </a:custGeom>
          <a:blipFill>
            <a:blip r:embed="rId3">
              <a:alphaModFix amt="60000"/>
              <a:duotone>
                <a:schemeClr val="accent1">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Lst>
            </a:blip>
            <a:stretch>
              <a:fillRect/>
            </a:stretch>
          </a:blipFill>
        </p:spPr>
      </p:sp>
    </p:spTree>
    <p:extLst>
      <p:ext uri="{BB962C8B-B14F-4D97-AF65-F5344CB8AC3E}">
        <p14:creationId xmlns:p14="http://schemas.microsoft.com/office/powerpoint/2010/main" val="3957575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sp>
      <p:sp>
        <p:nvSpPr>
          <p:cNvPr id="3" name="AutoShape 3"/>
          <p:cNvSpPr/>
          <p:nvPr/>
        </p:nvSpPr>
        <p:spPr>
          <a:xfrm rot="-2700000">
            <a:off x="13404779" y="-5141853"/>
            <a:ext cx="6665510" cy="6664206"/>
          </a:xfrm>
          <a:prstGeom prst="rect">
            <a:avLst/>
          </a:prstGeom>
          <a:solidFill>
            <a:srgbClr val="001B3A"/>
          </a:solidFill>
        </p:spPr>
      </p:sp>
      <p:sp>
        <p:nvSpPr>
          <p:cNvPr id="4" name="AutoShape 4"/>
          <p:cNvSpPr/>
          <p:nvPr/>
        </p:nvSpPr>
        <p:spPr>
          <a:xfrm rot="-2700000">
            <a:off x="-866788" y="8667638"/>
            <a:ext cx="4725548" cy="4724623"/>
          </a:xfrm>
          <a:prstGeom prst="rect">
            <a:avLst/>
          </a:prstGeom>
          <a:solidFill>
            <a:srgbClr val="001B3A"/>
          </a:solidFill>
        </p:spPr>
      </p:sp>
      <p:sp>
        <p:nvSpPr>
          <p:cNvPr id="5" name="AutoShape 5"/>
          <p:cNvSpPr/>
          <p:nvPr/>
        </p:nvSpPr>
        <p:spPr>
          <a:xfrm rot="-2700000">
            <a:off x="13472213" y="-2300287"/>
            <a:ext cx="57378" cy="6072282"/>
          </a:xfrm>
          <a:prstGeom prst="rect">
            <a:avLst/>
          </a:prstGeom>
          <a:solidFill>
            <a:srgbClr val="F8FBFD"/>
          </a:solidFill>
        </p:spPr>
      </p:sp>
      <p:sp>
        <p:nvSpPr>
          <p:cNvPr id="6" name="AutoShape 6"/>
          <p:cNvSpPr/>
          <p:nvPr/>
        </p:nvSpPr>
        <p:spPr>
          <a:xfrm rot="-2700000">
            <a:off x="18518683" y="8749507"/>
            <a:ext cx="43907" cy="3580261"/>
          </a:xfrm>
          <a:prstGeom prst="rect">
            <a:avLst/>
          </a:prstGeom>
          <a:solidFill>
            <a:srgbClr val="053D57"/>
          </a:solidFill>
        </p:spPr>
      </p:sp>
      <p:sp>
        <p:nvSpPr>
          <p:cNvPr id="7" name="TextBox 7"/>
          <p:cNvSpPr txBox="1"/>
          <p:nvPr/>
        </p:nvSpPr>
        <p:spPr>
          <a:xfrm>
            <a:off x="2619937" y="5474523"/>
            <a:ext cx="13048128" cy="1641475"/>
          </a:xfrm>
          <a:prstGeom prst="rect">
            <a:avLst/>
          </a:prstGeom>
        </p:spPr>
        <p:txBody>
          <a:bodyPr lIns="0" tIns="0" rIns="0" bIns="0" rtlCol="0" anchor="t">
            <a:spAutoFit/>
          </a:bodyPr>
          <a:lstStyle/>
          <a:p>
            <a:pPr marL="0" marR="0" lvl="0" indent="0" algn="ctr" defTabSz="914400" rtl="0" eaLnBrk="1" fontAlgn="auto" latinLnBrk="0" hangingPunct="1">
              <a:lnSpc>
                <a:spcPts val="6414"/>
              </a:lnSpc>
              <a:spcBef>
                <a:spcPts val="0"/>
              </a:spcBef>
              <a:spcAft>
                <a:spcPts val="0"/>
              </a:spcAft>
              <a:buClrTx/>
              <a:buSzTx/>
              <a:buFontTx/>
              <a:buNone/>
              <a:tabLst/>
              <a:defRPr/>
            </a:pPr>
            <a:r>
              <a:rPr kumimoji="0" lang="en-US" sz="5345" b="1" i="0" u="none" strike="noStrike" kern="1200" cap="none" spc="53" normalizeH="0" baseline="0" noProof="0" dirty="0" smtClean="0">
                <a:ln>
                  <a:noFill/>
                </a:ln>
                <a:solidFill>
                  <a:srgbClr val="001B3A"/>
                </a:solidFill>
                <a:effectLst/>
                <a:uLnTx/>
                <a:uFillTx/>
                <a:latin typeface="Montserrat Classic Bold"/>
                <a:ea typeface="Montserrat Classic Bold"/>
                <a:cs typeface="Montserrat Classic Bold"/>
                <a:sym typeface="Montserrat Classic Bold"/>
              </a:rPr>
              <a:t>Sistema de Administración de </a:t>
            </a:r>
            <a:r>
              <a:rPr kumimoji="0" lang="en-US" sz="5345" b="1" i="0" u="none" strike="noStrike" kern="1200" cap="none" spc="53" normalizeH="0" baseline="0" noProof="0" dirty="0" err="1" smtClean="0">
                <a:ln>
                  <a:noFill/>
                </a:ln>
                <a:solidFill>
                  <a:srgbClr val="001B3A"/>
                </a:solidFill>
                <a:effectLst/>
                <a:uLnTx/>
                <a:uFillTx/>
                <a:latin typeface="Montserrat Classic Bold"/>
                <a:ea typeface="Montserrat Classic Bold"/>
                <a:cs typeface="Montserrat Classic Bold"/>
                <a:sym typeface="Montserrat Classic Bold"/>
              </a:rPr>
              <a:t>Memorias</a:t>
            </a:r>
            <a:r>
              <a:rPr kumimoji="0" lang="en-US" sz="5345" b="1" i="0" u="none" strike="noStrike" kern="1200" cap="none" spc="53" normalizeH="0" baseline="0" noProof="0" dirty="0" smtClean="0">
                <a:ln>
                  <a:noFill/>
                </a:ln>
                <a:solidFill>
                  <a:srgbClr val="001B3A"/>
                </a:solidFill>
                <a:effectLst/>
                <a:uLnTx/>
                <a:uFillTx/>
                <a:latin typeface="Montserrat Classic Bold"/>
                <a:ea typeface="Montserrat Classic Bold"/>
                <a:cs typeface="Montserrat Classic Bold"/>
                <a:sym typeface="Montserrat Classic Bold"/>
              </a:rPr>
              <a:t> </a:t>
            </a:r>
            <a:r>
              <a:rPr kumimoji="0" lang="en-US" sz="5345" b="1" i="0" u="none" strike="noStrike" kern="1200" cap="none" spc="53" normalizeH="0" baseline="0" noProof="0" dirty="0" err="1" smtClean="0">
                <a:ln>
                  <a:noFill/>
                </a:ln>
                <a:solidFill>
                  <a:srgbClr val="001B3A"/>
                </a:solidFill>
                <a:effectLst/>
                <a:uLnTx/>
                <a:uFillTx/>
                <a:latin typeface="Montserrat Classic Bold"/>
                <a:ea typeface="Montserrat Classic Bold"/>
                <a:cs typeface="Montserrat Classic Bold"/>
                <a:sym typeface="Montserrat Classic Bold"/>
              </a:rPr>
              <a:t>Institucionales</a:t>
            </a:r>
            <a:r>
              <a:rPr kumimoji="0" lang="en-US" sz="5345" b="1" i="0" u="none" strike="noStrike" kern="1200" cap="none" spc="53" normalizeH="0" baseline="0" noProof="0" dirty="0" smtClean="0">
                <a:ln>
                  <a:noFill/>
                </a:ln>
                <a:solidFill>
                  <a:srgbClr val="001B3A"/>
                </a:solidFill>
                <a:effectLst/>
                <a:uLnTx/>
                <a:uFillTx/>
                <a:latin typeface="Montserrat Classic Bold"/>
                <a:ea typeface="Montserrat Classic Bold"/>
                <a:cs typeface="Montserrat Classic Bold"/>
                <a:sym typeface="Montserrat Classic Bold"/>
              </a:rPr>
              <a:t> </a:t>
            </a:r>
            <a:endParaRPr kumimoji="0" lang="en-US" sz="5345" b="1" i="0" u="none" strike="noStrike" kern="1200" cap="none" spc="53" normalizeH="0" baseline="0" noProof="0" dirty="0">
              <a:ln>
                <a:noFill/>
              </a:ln>
              <a:solidFill>
                <a:srgbClr val="001B3A"/>
              </a:solidFill>
              <a:effectLst/>
              <a:uLnTx/>
              <a:uFillTx/>
              <a:latin typeface="Montserrat Classic Bold"/>
              <a:ea typeface="Montserrat Classic Bold"/>
              <a:cs typeface="Montserrat Classic Bold"/>
              <a:sym typeface="Montserrat Classic Bold"/>
            </a:endParaRPr>
          </a:p>
        </p:txBody>
      </p:sp>
      <p:grpSp>
        <p:nvGrpSpPr>
          <p:cNvPr id="8" name="Group 8"/>
          <p:cNvGrpSpPr/>
          <p:nvPr/>
        </p:nvGrpSpPr>
        <p:grpSpPr>
          <a:xfrm rot="5400000">
            <a:off x="9126993" y="3976752"/>
            <a:ext cx="34013" cy="1869783"/>
            <a:chOff x="0" y="0"/>
            <a:chExt cx="12543" cy="689528"/>
          </a:xfrm>
        </p:grpSpPr>
        <p:sp>
          <p:nvSpPr>
            <p:cNvPr id="9" name="Freeform 9"/>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053D57"/>
            </a:solidFill>
          </p:spPr>
        </p:sp>
        <p:sp>
          <p:nvSpPr>
            <p:cNvPr id="10" name="TextBox 10"/>
            <p:cNvSpPr txBox="1"/>
            <p:nvPr/>
          </p:nvSpPr>
          <p:spPr>
            <a:xfrm>
              <a:off x="0" y="-19050"/>
              <a:ext cx="12543" cy="708578"/>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AutoShape 11"/>
          <p:cNvSpPr/>
          <p:nvPr/>
        </p:nvSpPr>
        <p:spPr>
          <a:xfrm rot="-2700000">
            <a:off x="-274591" y="-2042767"/>
            <a:ext cx="43907" cy="3580261"/>
          </a:xfrm>
          <a:prstGeom prst="rect">
            <a:avLst/>
          </a:prstGeom>
          <a:solidFill>
            <a:srgbClr val="053D57"/>
          </a:solidFill>
        </p:spPr>
      </p:sp>
      <p:sp>
        <p:nvSpPr>
          <p:cNvPr id="12" name="Freeform 12"/>
          <p:cNvSpPr/>
          <p:nvPr/>
        </p:nvSpPr>
        <p:spPr>
          <a:xfrm>
            <a:off x="8509652" y="3580657"/>
            <a:ext cx="1268696" cy="1180630"/>
          </a:xfrm>
          <a:custGeom>
            <a:avLst/>
            <a:gdLst/>
            <a:ahLst/>
            <a:cxnLst/>
            <a:rect l="l" t="t" r="r" b="b"/>
            <a:pathLst>
              <a:path w="1268696" h="1180630">
                <a:moveTo>
                  <a:pt x="0" y="0"/>
                </a:moveTo>
                <a:lnTo>
                  <a:pt x="1268696" y="0"/>
                </a:lnTo>
                <a:lnTo>
                  <a:pt x="1268696" y="1180630"/>
                </a:lnTo>
                <a:lnTo>
                  <a:pt x="0" y="1180630"/>
                </a:lnTo>
                <a:lnTo>
                  <a:pt x="0" y="0"/>
                </a:lnTo>
                <a:close/>
              </a:path>
            </a:pathLst>
          </a:custGeom>
          <a:blipFill>
            <a:blip r:embed="rId3"/>
            <a:stretch>
              <a:fillRect/>
            </a:stretch>
          </a:blipFill>
        </p:spPr>
      </p:sp>
    </p:spTree>
    <p:extLst>
      <p:ext uri="{BB962C8B-B14F-4D97-AF65-F5344CB8AC3E}">
        <p14:creationId xmlns:p14="http://schemas.microsoft.com/office/powerpoint/2010/main" val="8824537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657297" y="-35158"/>
            <a:ext cx="17021103" cy="1368658"/>
            <a:chOff x="0" y="-19050"/>
            <a:chExt cx="4482924" cy="741596"/>
          </a:xfrm>
        </p:grpSpPr>
        <p:sp>
          <p:nvSpPr>
            <p:cNvPr id="3" name="Freeform 3"/>
            <p:cNvSpPr/>
            <p:nvPr/>
          </p:nvSpPr>
          <p:spPr>
            <a:xfrm>
              <a:off x="0" y="103221"/>
              <a:ext cx="4482924" cy="619325"/>
            </a:xfrm>
            <a:custGeom>
              <a:avLst/>
              <a:gdLst/>
              <a:ahLst/>
              <a:cxnLst/>
              <a:rect l="l" t="t" r="r" b="b"/>
              <a:pathLst>
                <a:path w="4482924" h="722546">
                  <a:moveTo>
                    <a:pt x="0" y="0"/>
                  </a:moveTo>
                  <a:lnTo>
                    <a:pt x="4482924" y="0"/>
                  </a:lnTo>
                  <a:lnTo>
                    <a:pt x="4482924" y="722546"/>
                  </a:lnTo>
                  <a:lnTo>
                    <a:pt x="0" y="722546"/>
                  </a:lnTo>
                  <a:close/>
                </a:path>
              </a:pathLst>
            </a:custGeom>
            <a:solidFill>
              <a:srgbClr val="2F4D64"/>
            </a:solidFill>
          </p:spPr>
        </p:sp>
        <p:sp>
          <p:nvSpPr>
            <p:cNvPr id="4" name="TextBox 4"/>
            <p:cNvSpPr txBox="1"/>
            <p:nvPr/>
          </p:nvSpPr>
          <p:spPr>
            <a:xfrm>
              <a:off x="0" y="-19050"/>
              <a:ext cx="4482924" cy="741596"/>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657297" y="190500"/>
            <a:ext cx="17021103" cy="1143000"/>
          </a:xfrm>
          <a:custGeom>
            <a:avLst/>
            <a:gdLst/>
            <a:ahLst/>
            <a:cxnLst/>
            <a:rect l="l" t="t" r="r" b="b"/>
            <a:pathLst>
              <a:path w="17021103" h="2743417">
                <a:moveTo>
                  <a:pt x="0" y="0"/>
                </a:moveTo>
                <a:lnTo>
                  <a:pt x="17021104" y="0"/>
                </a:lnTo>
                <a:lnTo>
                  <a:pt x="17021104" y="2743417"/>
                </a:lnTo>
                <a:lnTo>
                  <a:pt x="0" y="2743417"/>
                </a:lnTo>
                <a:lnTo>
                  <a:pt x="0" y="0"/>
                </a:lnTo>
                <a:close/>
              </a:path>
            </a:pathLst>
          </a:custGeom>
          <a:blipFill>
            <a:blip r:embed="rId2">
              <a:alphaModFix amt="18000"/>
            </a:blip>
            <a:stretch>
              <a:fillRect t="-27373" b="-197508"/>
            </a:stretch>
          </a:blipFill>
        </p:spPr>
      </p:sp>
      <p:sp>
        <p:nvSpPr>
          <p:cNvPr id="7" name="TextBox 7"/>
          <p:cNvSpPr txBox="1"/>
          <p:nvPr/>
        </p:nvSpPr>
        <p:spPr>
          <a:xfrm>
            <a:off x="1530008" y="396639"/>
            <a:ext cx="14980750" cy="727635"/>
          </a:xfrm>
          <a:prstGeom prst="rect">
            <a:avLst/>
          </a:prstGeom>
        </p:spPr>
        <p:txBody>
          <a:bodyPr lIns="0" tIns="0" rIns="0" bIns="0" rtlCol="0" anchor="t">
            <a:spAutoFit/>
          </a:bodyPr>
          <a:lstStyle/>
          <a:p>
            <a:pPr marL="0" marR="0" lvl="0" indent="0" algn="ctr" defTabSz="914400" rtl="0" eaLnBrk="1" fontAlgn="auto" latinLnBrk="0" hangingPunct="1">
              <a:lnSpc>
                <a:spcPts val="6209"/>
              </a:lnSpc>
              <a:spcBef>
                <a:spcPct val="0"/>
              </a:spcBef>
              <a:spcAft>
                <a:spcPts val="0"/>
              </a:spcAft>
              <a:buClrTx/>
              <a:buSzTx/>
              <a:buFontTx/>
              <a:buNone/>
              <a:tabLst/>
              <a:defRPr/>
            </a:pPr>
            <a:r>
              <a:rPr kumimoji="0" lang="en-US" sz="4500" b="1" i="0" u="none" strike="noStrike" kern="1200" cap="none" spc="441" normalizeH="0" baseline="0" noProof="0" dirty="0" smtClean="0">
                <a:ln>
                  <a:noFill/>
                </a:ln>
                <a:solidFill>
                  <a:srgbClr val="FFFFFF"/>
                </a:solidFill>
                <a:effectLst/>
                <a:uLnTx/>
                <a:uFillTx/>
                <a:latin typeface="Monserrat"/>
                <a:ea typeface="Codec Pro ExtraBold"/>
                <a:cs typeface="Codec Pro ExtraBold"/>
                <a:sym typeface="Codec Pro ExtraBold"/>
              </a:rPr>
              <a:t>Sistema de Administración de Memorias</a:t>
            </a:r>
            <a:endParaRPr kumimoji="0" lang="en-US" sz="4500" b="1" i="0" u="none" strike="noStrike" kern="1200" cap="none" spc="441" normalizeH="0" baseline="0" noProof="0" dirty="0">
              <a:ln>
                <a:noFill/>
              </a:ln>
              <a:solidFill>
                <a:srgbClr val="FFFFFF"/>
              </a:solidFill>
              <a:effectLst/>
              <a:uLnTx/>
              <a:uFillTx/>
              <a:latin typeface="Monserrat"/>
              <a:ea typeface="Codec Pro ExtraBold"/>
              <a:cs typeface="Codec Pro ExtraBold"/>
              <a:sym typeface="Codec Pro ExtraBold"/>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33300"/>
          <a:stretch/>
        </p:blipFill>
        <p:spPr>
          <a:xfrm>
            <a:off x="427650" y="2438398"/>
            <a:ext cx="17550885" cy="6515101"/>
          </a:xfrm>
          <a:prstGeom prst="rect">
            <a:avLst/>
          </a:prstGeom>
        </p:spPr>
      </p:pic>
      <p:sp>
        <p:nvSpPr>
          <p:cNvPr id="11" name="Right Arrow 10"/>
          <p:cNvSpPr/>
          <p:nvPr/>
        </p:nvSpPr>
        <p:spPr>
          <a:xfrm rot="5400000">
            <a:off x="1339508" y="4876800"/>
            <a:ext cx="762000" cy="381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DO"/>
          </a:p>
        </p:txBody>
      </p:sp>
      <p:sp>
        <p:nvSpPr>
          <p:cNvPr id="12" name="Right Arrow 11"/>
          <p:cNvSpPr/>
          <p:nvPr/>
        </p:nvSpPr>
        <p:spPr>
          <a:xfrm rot="5400000">
            <a:off x="9255967" y="3276600"/>
            <a:ext cx="762000" cy="381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DO"/>
          </a:p>
        </p:txBody>
      </p:sp>
      <p:sp>
        <p:nvSpPr>
          <p:cNvPr id="13" name="Right Arrow 12"/>
          <p:cNvSpPr/>
          <p:nvPr/>
        </p:nvSpPr>
        <p:spPr>
          <a:xfrm rot="5400000">
            <a:off x="13677900" y="3248889"/>
            <a:ext cx="762000" cy="381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DO"/>
          </a:p>
        </p:txBody>
      </p:sp>
      <p:sp>
        <p:nvSpPr>
          <p:cNvPr id="14" name="Right Arrow 13"/>
          <p:cNvSpPr/>
          <p:nvPr/>
        </p:nvSpPr>
        <p:spPr>
          <a:xfrm>
            <a:off x="3124200" y="7119959"/>
            <a:ext cx="762000" cy="381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DO"/>
          </a:p>
        </p:txBody>
      </p:sp>
      <p:sp>
        <p:nvSpPr>
          <p:cNvPr id="15" name="TextBox 14"/>
          <p:cNvSpPr txBox="1"/>
          <p:nvPr/>
        </p:nvSpPr>
        <p:spPr>
          <a:xfrm>
            <a:off x="8970217" y="6941127"/>
            <a:ext cx="952500" cy="738664"/>
          </a:xfrm>
          <a:prstGeom prst="rect">
            <a:avLst/>
          </a:prstGeom>
          <a:solidFill>
            <a:schemeClr val="bg1">
              <a:lumMod val="95000"/>
            </a:schemeClr>
          </a:solidFill>
        </p:spPr>
        <p:txBody>
          <a:bodyPr wrap="square" rtlCol="0">
            <a:spAutoFit/>
          </a:bodyPr>
          <a:lstStyle/>
          <a:p>
            <a:r>
              <a:rPr lang="es-DO" sz="1400" dirty="0" smtClean="0">
                <a:solidFill>
                  <a:schemeClr val="bg1">
                    <a:lumMod val="50000"/>
                  </a:schemeClr>
                </a:solidFill>
              </a:rPr>
              <a:t>Pendiente de </a:t>
            </a:r>
          </a:p>
          <a:p>
            <a:r>
              <a:rPr lang="es-DO" sz="1400" dirty="0" smtClean="0">
                <a:solidFill>
                  <a:schemeClr val="bg1">
                    <a:lumMod val="50000"/>
                  </a:schemeClr>
                </a:solidFill>
              </a:rPr>
              <a:t>Revisión</a:t>
            </a:r>
            <a:endParaRPr lang="es-DO" sz="1400" dirty="0">
              <a:solidFill>
                <a:schemeClr val="bg1">
                  <a:lumMod val="50000"/>
                </a:schemeClr>
              </a:solidFill>
            </a:endParaRPr>
          </a:p>
        </p:txBody>
      </p:sp>
      <p:sp>
        <p:nvSpPr>
          <p:cNvPr id="16" name="Right Arrow 15"/>
          <p:cNvSpPr/>
          <p:nvPr/>
        </p:nvSpPr>
        <p:spPr>
          <a:xfrm rot="16200000">
            <a:off x="9065467" y="8229599"/>
            <a:ext cx="762000" cy="381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DO"/>
          </a:p>
        </p:txBody>
      </p:sp>
      <p:sp>
        <p:nvSpPr>
          <p:cNvPr id="17" name="Right Arrow 16"/>
          <p:cNvSpPr/>
          <p:nvPr/>
        </p:nvSpPr>
        <p:spPr>
          <a:xfrm rot="16200000">
            <a:off x="16040100" y="7764194"/>
            <a:ext cx="762000" cy="381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DO"/>
          </a:p>
        </p:txBody>
      </p:sp>
      <p:sp>
        <p:nvSpPr>
          <p:cNvPr id="6" name="TextBox 5"/>
          <p:cNvSpPr txBox="1"/>
          <p:nvPr/>
        </p:nvSpPr>
        <p:spPr>
          <a:xfrm>
            <a:off x="3657600" y="8943107"/>
            <a:ext cx="13868400" cy="938719"/>
          </a:xfrm>
          <a:prstGeom prst="rect">
            <a:avLst/>
          </a:prstGeom>
          <a:noFill/>
        </p:spPr>
        <p:txBody>
          <a:bodyPr wrap="square" rtlCol="0">
            <a:spAutoFit/>
          </a:bodyPr>
          <a:lstStyle/>
          <a:p>
            <a:pPr algn="just">
              <a:lnSpc>
                <a:spcPts val="2186"/>
              </a:lnSpc>
              <a:spcBef>
                <a:spcPts val="600"/>
              </a:spcBef>
              <a:spcAft>
                <a:spcPts val="600"/>
              </a:spcAft>
              <a:defRPr/>
            </a:pPr>
            <a:r>
              <a:rPr lang="es-DO" sz="2000" b="1" spc="155" dirty="0">
                <a:solidFill>
                  <a:srgbClr val="2F4D64"/>
                </a:solidFill>
                <a:latin typeface="Monserrat"/>
                <a:ea typeface="Codec Pro ExtraBold"/>
                <a:cs typeface="Codec Pro ExtraBold"/>
              </a:rPr>
              <a:t>Esperar la aprobación</a:t>
            </a:r>
            <a:r>
              <a:rPr lang="es-DO" sz="2000" spc="155" dirty="0">
                <a:solidFill>
                  <a:srgbClr val="2F4D64"/>
                </a:solidFill>
                <a:latin typeface="Monserrat"/>
                <a:ea typeface="Codec Pro ExtraBold"/>
                <a:cs typeface="Codec Pro ExtraBold"/>
              </a:rPr>
              <a:t>.  En caso de que la memoria institucional sea devuelta, verificar los detalles en el ícono de conversación.  Además, recibirá una notificación por correo electrónico con el detalle de los aspectos que debe corregir. </a:t>
            </a:r>
          </a:p>
        </p:txBody>
      </p:sp>
    </p:spTree>
    <p:extLst>
      <p:ext uri="{BB962C8B-B14F-4D97-AF65-F5344CB8AC3E}">
        <p14:creationId xmlns:p14="http://schemas.microsoft.com/office/powerpoint/2010/main" val="310902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6" grpId="0" animBg="1"/>
      <p:bldP spid="16" grpId="1" animBg="1"/>
      <p:bldP spid="17" grpId="0" animBg="1"/>
      <p:bldP spid="1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633448" y="69273"/>
            <a:ext cx="17021103" cy="1219200"/>
            <a:chOff x="0" y="0"/>
            <a:chExt cx="4482924" cy="722546"/>
          </a:xfrm>
        </p:grpSpPr>
        <p:sp>
          <p:nvSpPr>
            <p:cNvPr id="3" name="Freeform 3"/>
            <p:cNvSpPr/>
            <p:nvPr/>
          </p:nvSpPr>
          <p:spPr>
            <a:xfrm>
              <a:off x="0" y="0"/>
              <a:ext cx="4482924" cy="722546"/>
            </a:xfrm>
            <a:custGeom>
              <a:avLst/>
              <a:gdLst/>
              <a:ahLst/>
              <a:cxnLst/>
              <a:rect l="l" t="t" r="r" b="b"/>
              <a:pathLst>
                <a:path w="4482924" h="722546">
                  <a:moveTo>
                    <a:pt x="0" y="0"/>
                  </a:moveTo>
                  <a:lnTo>
                    <a:pt x="4482924" y="0"/>
                  </a:lnTo>
                  <a:lnTo>
                    <a:pt x="4482924" y="722546"/>
                  </a:lnTo>
                  <a:lnTo>
                    <a:pt x="0" y="722546"/>
                  </a:lnTo>
                  <a:close/>
                </a:path>
              </a:pathLst>
            </a:custGeom>
            <a:solidFill>
              <a:srgbClr val="2F4D64"/>
            </a:solidFill>
          </p:spPr>
        </p:sp>
        <p:sp>
          <p:nvSpPr>
            <p:cNvPr id="4" name="TextBox 4"/>
            <p:cNvSpPr txBox="1"/>
            <p:nvPr/>
          </p:nvSpPr>
          <p:spPr>
            <a:xfrm>
              <a:off x="0" y="-19050"/>
              <a:ext cx="4482924" cy="741596"/>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605739" y="88323"/>
            <a:ext cx="17021103" cy="1219200"/>
          </a:xfrm>
          <a:custGeom>
            <a:avLst/>
            <a:gdLst/>
            <a:ahLst/>
            <a:cxnLst/>
            <a:rect l="l" t="t" r="r" b="b"/>
            <a:pathLst>
              <a:path w="17021103" h="2743417">
                <a:moveTo>
                  <a:pt x="0" y="0"/>
                </a:moveTo>
                <a:lnTo>
                  <a:pt x="17021104" y="0"/>
                </a:lnTo>
                <a:lnTo>
                  <a:pt x="17021104" y="2743417"/>
                </a:lnTo>
                <a:lnTo>
                  <a:pt x="0" y="2743417"/>
                </a:lnTo>
                <a:lnTo>
                  <a:pt x="0" y="0"/>
                </a:lnTo>
                <a:close/>
              </a:path>
            </a:pathLst>
          </a:custGeom>
          <a:blipFill>
            <a:blip r:embed="rId2">
              <a:alphaModFix amt="18000"/>
            </a:blip>
            <a:stretch>
              <a:fillRect t="-27373" b="-197508"/>
            </a:stretch>
          </a:blipFill>
        </p:spPr>
      </p:sp>
      <p:sp>
        <p:nvSpPr>
          <p:cNvPr id="7" name="TextBox 7"/>
          <p:cNvSpPr txBox="1"/>
          <p:nvPr/>
        </p:nvSpPr>
        <p:spPr>
          <a:xfrm>
            <a:off x="1653624" y="346716"/>
            <a:ext cx="14980750" cy="727635"/>
          </a:xfrm>
          <a:prstGeom prst="rect">
            <a:avLst/>
          </a:prstGeom>
        </p:spPr>
        <p:txBody>
          <a:bodyPr lIns="0" tIns="0" rIns="0" bIns="0" rtlCol="0" anchor="t">
            <a:spAutoFit/>
          </a:bodyPr>
          <a:lstStyle/>
          <a:p>
            <a:pPr marL="0" marR="0" lvl="0" indent="0" algn="ctr" defTabSz="914400" rtl="0" eaLnBrk="1" fontAlgn="auto" latinLnBrk="0" hangingPunct="1">
              <a:lnSpc>
                <a:spcPts val="6209"/>
              </a:lnSpc>
              <a:spcBef>
                <a:spcPct val="0"/>
              </a:spcBef>
              <a:spcAft>
                <a:spcPts val="0"/>
              </a:spcAft>
              <a:buClrTx/>
              <a:buSzTx/>
              <a:buFontTx/>
              <a:buNone/>
              <a:tabLst/>
              <a:defRPr/>
            </a:pPr>
            <a:r>
              <a:rPr kumimoji="0" lang="en-US" sz="4500" b="1" i="0" u="none" strike="noStrike" kern="1200" cap="none" spc="441" normalizeH="0" baseline="0" noProof="0" dirty="0" smtClean="0">
                <a:ln>
                  <a:noFill/>
                </a:ln>
                <a:solidFill>
                  <a:srgbClr val="FFFFFF"/>
                </a:solidFill>
                <a:effectLst/>
                <a:uLnTx/>
                <a:uFillTx/>
                <a:latin typeface="Monserrat"/>
                <a:ea typeface="Codec Pro ExtraBold"/>
                <a:cs typeface="Codec Pro ExtraBold"/>
                <a:sym typeface="Codec Pro ExtraBold"/>
              </a:rPr>
              <a:t>Sistema de Administración de Memorias</a:t>
            </a:r>
            <a:endParaRPr kumimoji="0" lang="en-US" sz="4500" b="1" i="0" u="none" strike="noStrike" kern="1200" cap="none" spc="441" normalizeH="0" baseline="0" noProof="0" dirty="0">
              <a:ln>
                <a:noFill/>
              </a:ln>
              <a:solidFill>
                <a:srgbClr val="FFFFFF"/>
              </a:solidFill>
              <a:effectLst/>
              <a:uLnTx/>
              <a:uFillTx/>
              <a:latin typeface="Monserrat"/>
              <a:ea typeface="Codec Pro ExtraBold"/>
              <a:cs typeface="Codec Pro ExtraBold"/>
              <a:sym typeface="Codec Pro ExtraBold"/>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40791"/>
          <a:stretch/>
        </p:blipFill>
        <p:spPr>
          <a:xfrm>
            <a:off x="461388" y="1974272"/>
            <a:ext cx="17448026" cy="6064828"/>
          </a:xfrm>
          <a:prstGeom prst="rect">
            <a:avLst/>
          </a:prstGeom>
        </p:spPr>
      </p:pic>
      <p:sp>
        <p:nvSpPr>
          <p:cNvPr id="11" name="Oval 10"/>
          <p:cNvSpPr/>
          <p:nvPr/>
        </p:nvSpPr>
        <p:spPr>
          <a:xfrm>
            <a:off x="633448" y="4765964"/>
            <a:ext cx="2414552" cy="1143000"/>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DO"/>
          </a:p>
        </p:txBody>
      </p:sp>
      <p:sp>
        <p:nvSpPr>
          <p:cNvPr id="12" name="Oval 11"/>
          <p:cNvSpPr/>
          <p:nvPr/>
        </p:nvSpPr>
        <p:spPr>
          <a:xfrm>
            <a:off x="7962900" y="3390900"/>
            <a:ext cx="1257300" cy="762000"/>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DO"/>
          </a:p>
        </p:txBody>
      </p:sp>
      <p:sp>
        <p:nvSpPr>
          <p:cNvPr id="13" name="Oval 12"/>
          <p:cNvSpPr/>
          <p:nvPr/>
        </p:nvSpPr>
        <p:spPr>
          <a:xfrm>
            <a:off x="14935201" y="3200400"/>
            <a:ext cx="2719350" cy="1143000"/>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DO"/>
          </a:p>
        </p:txBody>
      </p:sp>
      <p:sp>
        <p:nvSpPr>
          <p:cNvPr id="14" name="Oval 13"/>
          <p:cNvSpPr/>
          <p:nvPr/>
        </p:nvSpPr>
        <p:spPr>
          <a:xfrm>
            <a:off x="3810000" y="6255327"/>
            <a:ext cx="4000500" cy="876300"/>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DO"/>
          </a:p>
        </p:txBody>
      </p:sp>
      <p:sp>
        <p:nvSpPr>
          <p:cNvPr id="15" name="Oval 14"/>
          <p:cNvSpPr/>
          <p:nvPr/>
        </p:nvSpPr>
        <p:spPr>
          <a:xfrm>
            <a:off x="12268200" y="5676900"/>
            <a:ext cx="914400" cy="838200"/>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DO"/>
          </a:p>
        </p:txBody>
      </p:sp>
      <p:sp>
        <p:nvSpPr>
          <p:cNvPr id="16" name="TextBox 15"/>
          <p:cNvSpPr txBox="1"/>
          <p:nvPr/>
        </p:nvSpPr>
        <p:spPr>
          <a:xfrm>
            <a:off x="3810000" y="7576668"/>
            <a:ext cx="13868400" cy="1656864"/>
          </a:xfrm>
          <a:prstGeom prst="rect">
            <a:avLst/>
          </a:prstGeom>
          <a:noFill/>
        </p:spPr>
        <p:txBody>
          <a:bodyPr wrap="square" rtlCol="0">
            <a:spAutoFit/>
          </a:bodyPr>
          <a:lstStyle/>
          <a:p>
            <a:pPr algn="just">
              <a:lnSpc>
                <a:spcPts val="2186"/>
              </a:lnSpc>
              <a:spcBef>
                <a:spcPts val="600"/>
              </a:spcBef>
              <a:spcAft>
                <a:spcPts val="600"/>
              </a:spcAft>
              <a:defRPr/>
            </a:pPr>
            <a:r>
              <a:rPr lang="es-DO" sz="2000" b="1" spc="155" dirty="0" smtClean="0">
                <a:solidFill>
                  <a:srgbClr val="2F4D64"/>
                </a:solidFill>
                <a:latin typeface="Monserrat"/>
                <a:ea typeface="Codec Pro ExtraBold"/>
                <a:cs typeface="Codec Pro ExtraBold"/>
              </a:rPr>
              <a:t>Al concluir el registro de logros, pulsar el botón “</a:t>
            </a:r>
            <a:r>
              <a:rPr lang="es-DO" sz="2000" b="1" i="1" spc="155" dirty="0" smtClean="0">
                <a:solidFill>
                  <a:srgbClr val="2F4D64"/>
                </a:solidFill>
                <a:latin typeface="Monserrat"/>
                <a:ea typeface="Codec Pro ExtraBold"/>
                <a:cs typeface="Codec Pro ExtraBold"/>
              </a:rPr>
              <a:t>Someter a Revisión</a:t>
            </a:r>
            <a:r>
              <a:rPr lang="es-DO" sz="2000" b="1" spc="155" dirty="0" smtClean="0">
                <a:solidFill>
                  <a:srgbClr val="2F4D64"/>
                </a:solidFill>
                <a:latin typeface="Monserrat"/>
                <a:ea typeface="Codec Pro ExtraBold"/>
                <a:cs typeface="Codec Pro ExtraBold"/>
              </a:rPr>
              <a:t>”. </a:t>
            </a:r>
            <a:r>
              <a:rPr lang="es-DO" sz="2000" spc="155" dirty="0" smtClean="0">
                <a:solidFill>
                  <a:srgbClr val="2F4D64"/>
                </a:solidFill>
                <a:latin typeface="Monserrat"/>
                <a:ea typeface="Codec Pro ExtraBold"/>
                <a:cs typeface="Codec Pro ExtraBold"/>
              </a:rPr>
              <a:t>Si no realiza esta acción, los logros no se reflejan en la bandeja del equipo evaluador. </a:t>
            </a:r>
          </a:p>
          <a:p>
            <a:pPr algn="just">
              <a:lnSpc>
                <a:spcPts val="2186"/>
              </a:lnSpc>
              <a:spcBef>
                <a:spcPts val="600"/>
              </a:spcBef>
              <a:spcAft>
                <a:spcPts val="600"/>
              </a:spcAft>
              <a:defRPr/>
            </a:pPr>
            <a:r>
              <a:rPr lang="es-DO" sz="2000" spc="155" dirty="0" smtClean="0">
                <a:solidFill>
                  <a:srgbClr val="2F4D64"/>
                </a:solidFill>
                <a:latin typeface="Monserrat"/>
                <a:ea typeface="Codec Pro ExtraBold"/>
                <a:cs typeface="Codec Pro ExtraBold"/>
              </a:rPr>
              <a:t>Esperar </a:t>
            </a:r>
            <a:r>
              <a:rPr lang="es-DO" sz="2000" spc="155" dirty="0">
                <a:solidFill>
                  <a:srgbClr val="2F4D64"/>
                </a:solidFill>
                <a:latin typeface="Monserrat"/>
                <a:ea typeface="Codec Pro ExtraBold"/>
                <a:cs typeface="Codec Pro ExtraBold"/>
              </a:rPr>
              <a:t>la aprobación.  En caso de que </a:t>
            </a:r>
            <a:r>
              <a:rPr lang="es-DO" sz="2000" spc="155" dirty="0" smtClean="0">
                <a:solidFill>
                  <a:srgbClr val="2F4D64"/>
                </a:solidFill>
                <a:latin typeface="Monserrat"/>
                <a:ea typeface="Codec Pro ExtraBold"/>
                <a:cs typeface="Codec Pro ExtraBold"/>
              </a:rPr>
              <a:t>el </a:t>
            </a:r>
            <a:r>
              <a:rPr lang="es-DO" sz="2000" b="1" spc="155" dirty="0" smtClean="0">
                <a:solidFill>
                  <a:srgbClr val="2F4D64"/>
                </a:solidFill>
                <a:latin typeface="Monserrat"/>
                <a:ea typeface="Codec Pro ExtraBold"/>
                <a:cs typeface="Codec Pro ExtraBold"/>
              </a:rPr>
              <a:t>Registro de Logros </a:t>
            </a:r>
            <a:r>
              <a:rPr lang="es-DO" sz="2000" spc="155" dirty="0">
                <a:solidFill>
                  <a:srgbClr val="2F4D64"/>
                </a:solidFill>
                <a:latin typeface="Monserrat"/>
                <a:ea typeface="Codec Pro ExtraBold"/>
                <a:cs typeface="Codec Pro ExtraBold"/>
              </a:rPr>
              <a:t>sea </a:t>
            </a:r>
            <a:r>
              <a:rPr lang="es-DO" sz="2000" spc="155" dirty="0" smtClean="0">
                <a:solidFill>
                  <a:srgbClr val="2F4D64"/>
                </a:solidFill>
                <a:latin typeface="Monserrat"/>
                <a:ea typeface="Codec Pro ExtraBold"/>
                <a:cs typeface="Codec Pro ExtraBold"/>
              </a:rPr>
              <a:t>devuelto, </a:t>
            </a:r>
            <a:r>
              <a:rPr lang="es-DO" sz="2000" spc="155" dirty="0">
                <a:solidFill>
                  <a:srgbClr val="2F4D64"/>
                </a:solidFill>
                <a:latin typeface="Monserrat"/>
                <a:ea typeface="Codec Pro ExtraBold"/>
                <a:cs typeface="Codec Pro ExtraBold"/>
              </a:rPr>
              <a:t>verificar los </a:t>
            </a:r>
            <a:r>
              <a:rPr lang="es-DO" sz="2000" spc="155" dirty="0" smtClean="0">
                <a:solidFill>
                  <a:srgbClr val="2F4D64"/>
                </a:solidFill>
                <a:latin typeface="Monserrat"/>
                <a:ea typeface="Codec Pro ExtraBold"/>
                <a:cs typeface="Codec Pro ExtraBold"/>
              </a:rPr>
              <a:t>detalles.  </a:t>
            </a:r>
            <a:r>
              <a:rPr lang="es-DO" sz="2000" spc="155" dirty="0">
                <a:solidFill>
                  <a:srgbClr val="2F4D64"/>
                </a:solidFill>
                <a:latin typeface="Monserrat"/>
                <a:ea typeface="Codec Pro ExtraBold"/>
                <a:cs typeface="Codec Pro ExtraBold"/>
              </a:rPr>
              <a:t>Además, recibirá una notificación por correo electrónico con el detalle de los aspectos que debe corregir. </a:t>
            </a:r>
          </a:p>
        </p:txBody>
      </p:sp>
    </p:spTree>
    <p:extLst>
      <p:ext uri="{BB962C8B-B14F-4D97-AF65-F5344CB8AC3E}">
        <p14:creationId xmlns:p14="http://schemas.microsoft.com/office/powerpoint/2010/main" val="85660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499" t="-30529" r="-4137"/>
            </a:stretch>
          </a:blipFill>
        </p:spPr>
      </p:sp>
      <p:sp>
        <p:nvSpPr>
          <p:cNvPr id="3" name="AutoShape 3"/>
          <p:cNvSpPr/>
          <p:nvPr/>
        </p:nvSpPr>
        <p:spPr>
          <a:xfrm rot="-2700000">
            <a:off x="13404779" y="-5141853"/>
            <a:ext cx="6665510" cy="6664206"/>
          </a:xfrm>
          <a:prstGeom prst="rect">
            <a:avLst/>
          </a:prstGeom>
          <a:solidFill>
            <a:srgbClr val="97BCC7"/>
          </a:solidFill>
        </p:spPr>
      </p:sp>
      <p:sp>
        <p:nvSpPr>
          <p:cNvPr id="4" name="AutoShape 4"/>
          <p:cNvSpPr/>
          <p:nvPr/>
        </p:nvSpPr>
        <p:spPr>
          <a:xfrm rot="-2700000">
            <a:off x="-866788" y="8667638"/>
            <a:ext cx="4725548" cy="4724623"/>
          </a:xfrm>
          <a:prstGeom prst="rect">
            <a:avLst/>
          </a:prstGeom>
          <a:solidFill>
            <a:srgbClr val="F8FBFD"/>
          </a:solidFill>
        </p:spPr>
      </p:sp>
      <p:sp>
        <p:nvSpPr>
          <p:cNvPr id="5" name="AutoShape 5"/>
          <p:cNvSpPr/>
          <p:nvPr/>
        </p:nvSpPr>
        <p:spPr>
          <a:xfrm rot="-2700000">
            <a:off x="13472213" y="-2300287"/>
            <a:ext cx="57378" cy="6072282"/>
          </a:xfrm>
          <a:prstGeom prst="rect">
            <a:avLst/>
          </a:prstGeom>
          <a:solidFill>
            <a:srgbClr val="F8FBFD"/>
          </a:solidFill>
        </p:spPr>
      </p:sp>
      <p:sp>
        <p:nvSpPr>
          <p:cNvPr id="6" name="AutoShape 6"/>
          <p:cNvSpPr/>
          <p:nvPr/>
        </p:nvSpPr>
        <p:spPr>
          <a:xfrm rot="-2700000">
            <a:off x="18518683" y="8749507"/>
            <a:ext cx="43907" cy="3580261"/>
          </a:xfrm>
          <a:prstGeom prst="rect">
            <a:avLst/>
          </a:prstGeom>
          <a:solidFill>
            <a:srgbClr val="F8FBFD"/>
          </a:solidFill>
        </p:spPr>
      </p:sp>
      <p:grpSp>
        <p:nvGrpSpPr>
          <p:cNvPr id="7" name="Group 7"/>
          <p:cNvGrpSpPr/>
          <p:nvPr/>
        </p:nvGrpSpPr>
        <p:grpSpPr>
          <a:xfrm rot="5400000">
            <a:off x="9126993" y="3976752"/>
            <a:ext cx="34013" cy="1869783"/>
            <a:chOff x="0" y="0"/>
            <a:chExt cx="12543" cy="689528"/>
          </a:xfrm>
        </p:grpSpPr>
        <p:sp>
          <p:nvSpPr>
            <p:cNvPr id="8" name="Freeform 8"/>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FFFFFF"/>
            </a:solidFill>
          </p:spPr>
        </p:sp>
        <p:sp>
          <p:nvSpPr>
            <p:cNvPr id="9" name="TextBox 9"/>
            <p:cNvSpPr txBox="1"/>
            <p:nvPr/>
          </p:nvSpPr>
          <p:spPr>
            <a:xfrm>
              <a:off x="0" y="-19050"/>
              <a:ext cx="12543" cy="708578"/>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8360955" y="3389113"/>
            <a:ext cx="1566090" cy="1545751"/>
          </a:xfrm>
          <a:custGeom>
            <a:avLst/>
            <a:gdLst/>
            <a:ahLst/>
            <a:cxnLst/>
            <a:rect l="l" t="t" r="r" b="b"/>
            <a:pathLst>
              <a:path w="1566090" h="1545751">
                <a:moveTo>
                  <a:pt x="0" y="0"/>
                </a:moveTo>
                <a:lnTo>
                  <a:pt x="1566090" y="0"/>
                </a:lnTo>
                <a:lnTo>
                  <a:pt x="1566090" y="1545751"/>
                </a:lnTo>
                <a:lnTo>
                  <a:pt x="0" y="1545751"/>
                </a:lnTo>
                <a:lnTo>
                  <a:pt x="0" y="0"/>
                </a:lnTo>
                <a:close/>
              </a:path>
            </a:pathLst>
          </a:custGeom>
          <a:blipFill>
            <a:blip r:embed="rId3"/>
            <a:stretch>
              <a:fillRect l="-29763" t="-23851" r="-29680" b="-37690"/>
            </a:stretch>
          </a:blipFill>
        </p:spPr>
      </p:sp>
      <p:sp>
        <p:nvSpPr>
          <p:cNvPr id="11" name="TextBox 11"/>
          <p:cNvSpPr txBox="1"/>
          <p:nvPr/>
        </p:nvSpPr>
        <p:spPr>
          <a:xfrm>
            <a:off x="2605423" y="5471392"/>
            <a:ext cx="13048128" cy="1641475"/>
          </a:xfrm>
          <a:prstGeom prst="rect">
            <a:avLst/>
          </a:prstGeom>
        </p:spPr>
        <p:txBody>
          <a:bodyPr lIns="0" tIns="0" rIns="0" bIns="0" rtlCol="0" anchor="t">
            <a:spAutoFit/>
          </a:bodyPr>
          <a:lstStyle/>
          <a:p>
            <a:pPr marL="0" marR="0" lvl="0" indent="0" algn="ctr" defTabSz="914400" rtl="0" eaLnBrk="1" fontAlgn="auto" latinLnBrk="0" hangingPunct="1">
              <a:lnSpc>
                <a:spcPts val="6414"/>
              </a:lnSpc>
              <a:spcBef>
                <a:spcPts val="0"/>
              </a:spcBef>
              <a:spcAft>
                <a:spcPts val="0"/>
              </a:spcAft>
              <a:buClrTx/>
              <a:buSzTx/>
              <a:buFontTx/>
              <a:buNone/>
              <a:tabLst/>
              <a:defRPr/>
            </a:pPr>
            <a:r>
              <a:rPr kumimoji="0" lang="en-US" sz="5345" b="1" i="0" u="none" strike="noStrike" kern="1200" cap="none" spc="53" normalizeH="0" baseline="0" noProof="0" dirty="0" err="1" smtClean="0">
                <a:ln>
                  <a:noFill/>
                </a:ln>
                <a:solidFill>
                  <a:srgbClr val="F8FBFD"/>
                </a:solidFill>
                <a:effectLst/>
                <a:uLnTx/>
                <a:uFillTx/>
                <a:latin typeface="Montserrat Classic Bold"/>
                <a:ea typeface="Montserrat Classic Bold"/>
                <a:cs typeface="Montserrat Classic Bold"/>
                <a:sym typeface="Montserrat Classic Bold"/>
              </a:rPr>
              <a:t>Indicador</a:t>
            </a:r>
            <a:r>
              <a:rPr kumimoji="0" lang="en-US" sz="5345" b="1" i="0" u="none" strike="noStrike" kern="1200" cap="none" spc="53" normalizeH="0" baseline="0" noProof="0" dirty="0" smtClean="0">
                <a:ln>
                  <a:noFill/>
                </a:ln>
                <a:solidFill>
                  <a:srgbClr val="F8FBFD"/>
                </a:solidFill>
                <a:effectLst/>
                <a:uLnTx/>
                <a:uFillTx/>
                <a:latin typeface="Montserrat Classic Bold"/>
                <a:ea typeface="Montserrat Classic Bold"/>
                <a:cs typeface="Montserrat Classic Bold"/>
                <a:sym typeface="Montserrat Classic Bold"/>
              </a:rPr>
              <a:t> </a:t>
            </a:r>
            <a:r>
              <a:rPr lang="en-US" sz="5345" b="1" spc="53" dirty="0" smtClean="0">
                <a:solidFill>
                  <a:srgbClr val="F8FBFD"/>
                </a:solidFill>
                <a:latin typeface="Montserrat Classic Bold"/>
                <a:ea typeface="Montserrat Classic Bold"/>
                <a:cs typeface="Montserrat Classic Bold"/>
                <a:sym typeface="Montserrat Classic Bold"/>
              </a:rPr>
              <a:t>de la </a:t>
            </a:r>
            <a:r>
              <a:rPr lang="en-US" sz="5345" b="1" spc="53" dirty="0" err="1" smtClean="0">
                <a:solidFill>
                  <a:srgbClr val="F8FBFD"/>
                </a:solidFill>
                <a:latin typeface="Montserrat Classic Bold"/>
                <a:ea typeface="Montserrat Classic Bold"/>
                <a:cs typeface="Montserrat Classic Bold"/>
                <a:sym typeface="Montserrat Classic Bold"/>
              </a:rPr>
              <a:t>Memoria</a:t>
            </a:r>
            <a:r>
              <a:rPr lang="en-US" sz="5345" b="1" spc="53" dirty="0" smtClean="0">
                <a:solidFill>
                  <a:srgbClr val="F8FBFD"/>
                </a:solidFill>
                <a:latin typeface="Montserrat Classic Bold"/>
                <a:ea typeface="Montserrat Classic Bold"/>
                <a:cs typeface="Montserrat Classic Bold"/>
                <a:sym typeface="Montserrat Classic Bold"/>
              </a:rPr>
              <a:t> </a:t>
            </a:r>
          </a:p>
          <a:p>
            <a:pPr marL="0" marR="0" lvl="0" indent="0" algn="ctr" defTabSz="914400" rtl="0" eaLnBrk="1" fontAlgn="auto" latinLnBrk="0" hangingPunct="1">
              <a:lnSpc>
                <a:spcPts val="6414"/>
              </a:lnSpc>
              <a:spcBef>
                <a:spcPts val="0"/>
              </a:spcBef>
              <a:spcAft>
                <a:spcPts val="0"/>
              </a:spcAft>
              <a:buClrTx/>
              <a:buSzTx/>
              <a:buFontTx/>
              <a:buNone/>
              <a:tabLst/>
              <a:defRPr/>
            </a:pPr>
            <a:r>
              <a:rPr lang="en-US" sz="5345" b="1" spc="53" dirty="0" smtClean="0">
                <a:solidFill>
                  <a:srgbClr val="F8FBFD"/>
                </a:solidFill>
                <a:latin typeface="Montserrat Classic Bold"/>
                <a:ea typeface="Montserrat Classic Bold"/>
                <a:cs typeface="Montserrat Classic Bold"/>
                <a:sym typeface="Montserrat Classic Bold"/>
              </a:rPr>
              <a:t>de Institucional</a:t>
            </a:r>
            <a:endParaRPr kumimoji="0" lang="en-US" sz="5345" b="1" i="0" u="none" strike="noStrike" kern="1200" cap="none" spc="53" normalizeH="0" baseline="0" noProof="0" dirty="0">
              <a:ln>
                <a:noFill/>
              </a:ln>
              <a:solidFill>
                <a:srgbClr val="F8FBFD"/>
              </a:solidFill>
              <a:effectLst/>
              <a:uLnTx/>
              <a:uFillTx/>
              <a:latin typeface="Montserrat Classic Bold"/>
              <a:ea typeface="Montserrat Classic Bold"/>
              <a:cs typeface="Montserrat Classic Bold"/>
              <a:sym typeface="Montserrat Classic Bold"/>
            </a:endParaRPr>
          </a:p>
        </p:txBody>
      </p:sp>
    </p:spTree>
    <p:extLst>
      <p:ext uri="{BB962C8B-B14F-4D97-AF65-F5344CB8AC3E}">
        <p14:creationId xmlns:p14="http://schemas.microsoft.com/office/powerpoint/2010/main" val="24662048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743417"/>
            <a:chOff x="0" y="0"/>
            <a:chExt cx="4816593" cy="722546"/>
          </a:xfrm>
        </p:grpSpPr>
        <p:sp>
          <p:nvSpPr>
            <p:cNvPr id="3" name="Freeform 3"/>
            <p:cNvSpPr/>
            <p:nvPr/>
          </p:nvSpPr>
          <p:spPr>
            <a:xfrm>
              <a:off x="0" y="0"/>
              <a:ext cx="4816592" cy="722546"/>
            </a:xfrm>
            <a:custGeom>
              <a:avLst/>
              <a:gdLst/>
              <a:ahLst/>
              <a:cxnLst/>
              <a:rect l="l" t="t" r="r" b="b"/>
              <a:pathLst>
                <a:path w="4816592" h="722546">
                  <a:moveTo>
                    <a:pt x="0" y="0"/>
                  </a:moveTo>
                  <a:lnTo>
                    <a:pt x="4816592" y="0"/>
                  </a:lnTo>
                  <a:lnTo>
                    <a:pt x="4816592" y="722546"/>
                  </a:lnTo>
                  <a:lnTo>
                    <a:pt x="0" y="722546"/>
                  </a:lnTo>
                  <a:close/>
                </a:path>
              </a:pathLst>
            </a:custGeom>
            <a:solidFill>
              <a:srgbClr val="2F4D64"/>
            </a:solidFill>
          </p:spPr>
        </p:sp>
        <p:sp>
          <p:nvSpPr>
            <p:cNvPr id="4" name="TextBox 4"/>
            <p:cNvSpPr txBox="1"/>
            <p:nvPr/>
          </p:nvSpPr>
          <p:spPr>
            <a:xfrm>
              <a:off x="0" y="-19050"/>
              <a:ext cx="4816593" cy="741596"/>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Freeform 5"/>
          <p:cNvSpPr/>
          <p:nvPr/>
        </p:nvSpPr>
        <p:spPr>
          <a:xfrm>
            <a:off x="0" y="0"/>
            <a:ext cx="18288000" cy="2743417"/>
          </a:xfrm>
          <a:custGeom>
            <a:avLst/>
            <a:gdLst/>
            <a:ahLst/>
            <a:cxnLst/>
            <a:rect l="l" t="t" r="r" b="b"/>
            <a:pathLst>
              <a:path w="18288000" h="2743417">
                <a:moveTo>
                  <a:pt x="0" y="0"/>
                </a:moveTo>
                <a:lnTo>
                  <a:pt x="18288000" y="0"/>
                </a:lnTo>
                <a:lnTo>
                  <a:pt x="18288000" y="2743417"/>
                </a:lnTo>
                <a:lnTo>
                  <a:pt x="0" y="2743417"/>
                </a:lnTo>
                <a:lnTo>
                  <a:pt x="0" y="0"/>
                </a:lnTo>
                <a:close/>
              </a:path>
            </a:pathLst>
          </a:custGeom>
          <a:blipFill>
            <a:blip r:embed="rId2">
              <a:alphaModFix amt="18000"/>
            </a:blip>
            <a:stretch>
              <a:fillRect t="-33132" b="-215930"/>
            </a:stretch>
          </a:blipFill>
        </p:spPr>
      </p:sp>
      <p:sp>
        <p:nvSpPr>
          <p:cNvPr id="6" name="Freeform 6"/>
          <p:cNvSpPr/>
          <p:nvPr/>
        </p:nvSpPr>
        <p:spPr>
          <a:xfrm>
            <a:off x="5752754" y="3459471"/>
            <a:ext cx="6077781" cy="4756190"/>
          </a:xfrm>
          <a:custGeom>
            <a:avLst/>
            <a:gdLst/>
            <a:ahLst/>
            <a:cxnLst/>
            <a:rect l="l" t="t" r="r" b="b"/>
            <a:pathLst>
              <a:path w="6077781" h="4756190">
                <a:moveTo>
                  <a:pt x="0" y="0"/>
                </a:moveTo>
                <a:lnTo>
                  <a:pt x="6077780" y="0"/>
                </a:lnTo>
                <a:lnTo>
                  <a:pt x="6077780" y="4756190"/>
                </a:lnTo>
                <a:lnTo>
                  <a:pt x="0" y="4756190"/>
                </a:lnTo>
                <a:lnTo>
                  <a:pt x="0" y="0"/>
                </a:lnTo>
                <a:close/>
              </a:path>
            </a:pathLst>
          </a:custGeom>
          <a:blipFill>
            <a:blip r:embed="rId3"/>
            <a:stretch>
              <a:fillRect/>
            </a:stretch>
          </a:blipFill>
        </p:spPr>
      </p:sp>
      <p:sp>
        <p:nvSpPr>
          <p:cNvPr id="7" name="TextBox 7"/>
          <p:cNvSpPr txBox="1"/>
          <p:nvPr/>
        </p:nvSpPr>
        <p:spPr>
          <a:xfrm>
            <a:off x="1733222" y="995661"/>
            <a:ext cx="14980750" cy="1590179"/>
          </a:xfrm>
          <a:prstGeom prst="rect">
            <a:avLst/>
          </a:prstGeom>
        </p:spPr>
        <p:txBody>
          <a:bodyPr lIns="0" tIns="0" rIns="0" bIns="0" rtlCol="0" anchor="t">
            <a:spAutoFit/>
          </a:bodyPr>
          <a:lstStyle/>
          <a:p>
            <a:pPr marL="0" marR="0" lvl="0" indent="0" algn="ctr" defTabSz="914400" rtl="0" eaLnBrk="1" fontAlgn="auto" latinLnBrk="0" hangingPunct="1">
              <a:lnSpc>
                <a:spcPts val="6209"/>
              </a:lnSpc>
              <a:spcBef>
                <a:spcPts val="0"/>
              </a:spcBef>
              <a:spcAft>
                <a:spcPts val="0"/>
              </a:spcAft>
              <a:buClrTx/>
              <a:buSzTx/>
              <a:buFontTx/>
              <a:buNone/>
              <a:tabLst/>
              <a:defRPr/>
            </a:pPr>
            <a:r>
              <a:rPr kumimoji="0" lang="en-US" sz="4500" b="1" i="0" u="none" strike="noStrike" kern="1200" cap="none" spc="441" normalizeH="0" baseline="0" noProof="0" dirty="0">
                <a:ln>
                  <a:noFill/>
                </a:ln>
                <a:solidFill>
                  <a:srgbClr val="FFFFFF"/>
                </a:solidFill>
                <a:effectLst/>
                <a:uLnTx/>
                <a:uFillTx/>
                <a:latin typeface="Monserrat"/>
                <a:ea typeface="Codec Pro ExtraBold"/>
                <a:cs typeface="Codec Pro ExtraBold"/>
                <a:sym typeface="Codec Pro ExtraBold"/>
              </a:rPr>
              <a:t>INDICADOR DE MEMORIAS Y CRITERIOS</a:t>
            </a:r>
          </a:p>
          <a:p>
            <a:pPr marL="0" marR="0" lvl="0" indent="0" algn="ctr" defTabSz="914400" rtl="0" eaLnBrk="1" fontAlgn="auto" latinLnBrk="0" hangingPunct="1">
              <a:lnSpc>
                <a:spcPts val="6209"/>
              </a:lnSpc>
              <a:spcBef>
                <a:spcPct val="0"/>
              </a:spcBef>
              <a:spcAft>
                <a:spcPts val="0"/>
              </a:spcAft>
              <a:buClrTx/>
              <a:buSzTx/>
              <a:buFontTx/>
              <a:buNone/>
              <a:tabLst/>
              <a:defRPr/>
            </a:pPr>
            <a:endParaRPr kumimoji="0" lang="en-US" sz="4500" b="1" i="0" u="none" strike="noStrike" kern="1200" cap="none" spc="441" normalizeH="0" baseline="0" noProof="0" dirty="0">
              <a:ln>
                <a:noFill/>
              </a:ln>
              <a:solidFill>
                <a:srgbClr val="FFFFFF"/>
              </a:solidFill>
              <a:effectLst/>
              <a:uLnTx/>
              <a:uFillTx/>
              <a:latin typeface="Monserrat"/>
              <a:ea typeface="Codec Pro ExtraBold"/>
              <a:cs typeface="Codec Pro ExtraBold"/>
              <a:sym typeface="Codec Pro ExtraBold"/>
            </a:endParaRPr>
          </a:p>
        </p:txBody>
      </p:sp>
      <p:sp>
        <p:nvSpPr>
          <p:cNvPr id="9" name="TextBox 9"/>
          <p:cNvSpPr txBox="1"/>
          <p:nvPr/>
        </p:nvSpPr>
        <p:spPr>
          <a:xfrm>
            <a:off x="9601200" y="3171132"/>
            <a:ext cx="3920868" cy="820738"/>
          </a:xfrm>
          <a:prstGeom prst="rect">
            <a:avLst/>
          </a:prstGeom>
        </p:spPr>
        <p:txBody>
          <a:bodyPr lIns="0" tIns="0" rIns="0" bIns="0" rtlCol="0" anchor="t">
            <a:spAutoFit/>
          </a:bodyPr>
          <a:lstStyle/>
          <a:p>
            <a:pPr marL="0" marR="0" lvl="0" indent="0" algn="r" defTabSz="914400" rtl="0" eaLnBrk="1" fontAlgn="auto" latinLnBrk="0" hangingPunct="1">
              <a:lnSpc>
                <a:spcPts val="3153"/>
              </a:lnSpc>
              <a:spcBef>
                <a:spcPts val="0"/>
              </a:spcBef>
              <a:spcAft>
                <a:spcPts val="0"/>
              </a:spcAft>
              <a:buClrTx/>
              <a:buSzTx/>
              <a:buFontTx/>
              <a:buNone/>
              <a:tabLst/>
              <a:defRPr/>
            </a:pPr>
            <a:r>
              <a:rPr kumimoji="0" lang="en-US" sz="3185" b="1" i="0" u="none" strike="noStrike" kern="1200" cap="none" spc="111" normalizeH="0" baseline="0" noProof="0" dirty="0">
                <a:ln>
                  <a:noFill/>
                </a:ln>
                <a:solidFill>
                  <a:srgbClr val="2F4D64"/>
                </a:solidFill>
                <a:effectLst/>
                <a:uLnTx/>
                <a:uFillTx/>
                <a:latin typeface="Monserrat"/>
                <a:ea typeface="Codec Pro ExtraBold"/>
                <a:cs typeface="Codec Pro ExtraBold"/>
                <a:sym typeface="Codec Pro ExtraBold"/>
              </a:rPr>
              <a:t>MEMORIA Y LOGROS</a:t>
            </a:r>
          </a:p>
        </p:txBody>
      </p:sp>
      <p:sp>
        <p:nvSpPr>
          <p:cNvPr id="10" name="TextBox 10"/>
          <p:cNvSpPr txBox="1"/>
          <p:nvPr/>
        </p:nvSpPr>
        <p:spPr>
          <a:xfrm>
            <a:off x="11187011" y="3916264"/>
            <a:ext cx="1287047" cy="769441"/>
          </a:xfrm>
          <a:prstGeom prst="rect">
            <a:avLst/>
          </a:prstGeom>
          <a:solidFill>
            <a:schemeClr val="bg1"/>
          </a:solidFill>
        </p:spPr>
        <p:txBody>
          <a:bodyPr wrap="square" lIns="0" tIns="0" rIns="0" bIns="0" rtlCol="0" anchor="t">
            <a:spAutoFit/>
          </a:bodyPr>
          <a:lstStyle/>
          <a:p>
            <a:pPr marL="0" marR="0" lvl="0" indent="0" algn="r" defTabSz="914400" rtl="0" eaLnBrk="1" fontAlgn="auto" latinLnBrk="0" hangingPunct="1">
              <a:lnSpc>
                <a:spcPts val="6047"/>
              </a:lnSpc>
              <a:spcBef>
                <a:spcPct val="0"/>
              </a:spcBef>
              <a:spcAft>
                <a:spcPts val="0"/>
              </a:spcAft>
              <a:buClrTx/>
              <a:buSzTx/>
              <a:buFontTx/>
              <a:buNone/>
              <a:tabLst/>
              <a:defRPr/>
            </a:pPr>
            <a:r>
              <a:rPr kumimoji="0" lang="en-US" sz="4381" b="1" i="0" u="none" strike="noStrike" kern="1200" cap="none" spc="429" normalizeH="0" baseline="0" noProof="0" dirty="0">
                <a:ln>
                  <a:noFill/>
                </a:ln>
                <a:solidFill>
                  <a:srgbClr val="474C4C"/>
                </a:solidFill>
                <a:effectLst/>
                <a:uLnTx/>
                <a:uFillTx/>
                <a:latin typeface="Monserrat"/>
                <a:ea typeface="Codec Pro ExtraBold"/>
                <a:cs typeface="Codec Pro ExtraBold"/>
                <a:sym typeface="Codec Pro ExtraBold"/>
              </a:rPr>
              <a:t>30%</a:t>
            </a:r>
          </a:p>
        </p:txBody>
      </p:sp>
      <p:sp>
        <p:nvSpPr>
          <p:cNvPr id="12" name="TextBox 12"/>
          <p:cNvSpPr txBox="1"/>
          <p:nvPr/>
        </p:nvSpPr>
        <p:spPr>
          <a:xfrm>
            <a:off x="4345192" y="3529432"/>
            <a:ext cx="3920868" cy="410369"/>
          </a:xfrm>
          <a:prstGeom prst="rect">
            <a:avLst/>
          </a:prstGeom>
        </p:spPr>
        <p:txBody>
          <a:bodyPr lIns="0" tIns="0" rIns="0" bIns="0" rtlCol="0" anchor="t">
            <a:spAutoFit/>
          </a:bodyPr>
          <a:lstStyle/>
          <a:p>
            <a:pPr marL="0" marR="0" lvl="0" indent="0" algn="l" defTabSz="914400" rtl="0" eaLnBrk="1" fontAlgn="auto" latinLnBrk="0" hangingPunct="1">
              <a:lnSpc>
                <a:spcPts val="3153"/>
              </a:lnSpc>
              <a:spcBef>
                <a:spcPts val="0"/>
              </a:spcBef>
              <a:spcAft>
                <a:spcPts val="0"/>
              </a:spcAft>
              <a:buClrTx/>
              <a:buSzTx/>
              <a:buFontTx/>
              <a:buNone/>
              <a:tabLst/>
              <a:defRPr/>
            </a:pPr>
            <a:r>
              <a:rPr kumimoji="0" lang="en-US" sz="3185" b="1" i="0" u="none" strike="noStrike" kern="1200" cap="none" spc="111" normalizeH="0" baseline="0" noProof="0" dirty="0">
                <a:ln>
                  <a:noFill/>
                </a:ln>
                <a:solidFill>
                  <a:srgbClr val="2F4D64"/>
                </a:solidFill>
                <a:effectLst/>
                <a:uLnTx/>
                <a:uFillTx/>
                <a:latin typeface="Monserrat"/>
                <a:ea typeface="Codec Pro ExtraBold"/>
                <a:cs typeface="Codec Pro ExtraBold"/>
                <a:sym typeface="Codec Pro ExtraBold"/>
              </a:rPr>
              <a:t>FORMATO</a:t>
            </a:r>
          </a:p>
        </p:txBody>
      </p:sp>
      <p:sp>
        <p:nvSpPr>
          <p:cNvPr id="13" name="TextBox 13"/>
          <p:cNvSpPr txBox="1"/>
          <p:nvPr/>
        </p:nvSpPr>
        <p:spPr>
          <a:xfrm>
            <a:off x="4643243" y="7694987"/>
            <a:ext cx="3920868" cy="410369"/>
          </a:xfrm>
          <a:prstGeom prst="rect">
            <a:avLst/>
          </a:prstGeom>
        </p:spPr>
        <p:txBody>
          <a:bodyPr lIns="0" tIns="0" rIns="0" bIns="0" rtlCol="0" anchor="t">
            <a:spAutoFit/>
          </a:bodyPr>
          <a:lstStyle/>
          <a:p>
            <a:pPr marL="0" marR="0" lvl="0" indent="0" algn="r" defTabSz="914400" rtl="0" eaLnBrk="1" fontAlgn="auto" latinLnBrk="0" hangingPunct="1">
              <a:lnSpc>
                <a:spcPts val="3153"/>
              </a:lnSpc>
              <a:spcBef>
                <a:spcPts val="0"/>
              </a:spcBef>
              <a:spcAft>
                <a:spcPts val="0"/>
              </a:spcAft>
              <a:buClrTx/>
              <a:buSzTx/>
              <a:buFontTx/>
              <a:buNone/>
              <a:tabLst/>
              <a:defRPr/>
            </a:pPr>
            <a:r>
              <a:rPr kumimoji="0" lang="en-US" sz="3185" b="1" i="0" u="none" strike="noStrike" kern="1200" cap="none" spc="111" normalizeH="0" baseline="0" noProof="0" dirty="0">
                <a:ln>
                  <a:noFill/>
                </a:ln>
                <a:solidFill>
                  <a:srgbClr val="2F4D64"/>
                </a:solidFill>
                <a:effectLst/>
                <a:uLnTx/>
                <a:uFillTx/>
                <a:latin typeface="Monserrat"/>
                <a:ea typeface="Codec Pro ExtraBold"/>
                <a:cs typeface="Codec Pro ExtraBold"/>
                <a:sym typeface="Codec Pro ExtraBold"/>
              </a:rPr>
              <a:t>CONTENIDO</a:t>
            </a:r>
          </a:p>
        </p:txBody>
      </p:sp>
      <p:sp>
        <p:nvSpPr>
          <p:cNvPr id="14" name="TextBox 14"/>
          <p:cNvSpPr txBox="1"/>
          <p:nvPr/>
        </p:nvSpPr>
        <p:spPr>
          <a:xfrm>
            <a:off x="1123343" y="3171132"/>
            <a:ext cx="3581401" cy="1590179"/>
          </a:xfrm>
          <a:prstGeom prst="rect">
            <a:avLst/>
          </a:prstGeom>
        </p:spPr>
        <p:txBody>
          <a:bodyPr wrap="square" lIns="0" tIns="0" rIns="0" bIns="0" rtlCol="0" anchor="t">
            <a:spAutoFit/>
          </a:bodyPr>
          <a:lstStyle/>
          <a:p>
            <a:pPr marL="342900" indent="-342900">
              <a:lnSpc>
                <a:spcPts val="2186"/>
              </a:lnSpc>
              <a:spcBef>
                <a:spcPts val="600"/>
              </a:spcBef>
              <a:spcAft>
                <a:spcPts val="600"/>
              </a:spcAft>
              <a:buFont typeface="Wingdings" panose="05000000000000000000" pitchFamily="2" charset="2"/>
              <a:buChar char="§"/>
              <a:defRPr/>
            </a:pPr>
            <a:r>
              <a:rPr lang="en-US" sz="2500" spc="155" dirty="0" err="1" smtClean="0">
                <a:solidFill>
                  <a:srgbClr val="2F4D64"/>
                </a:solidFill>
                <a:latin typeface="Monserrat"/>
                <a:ea typeface="Codec Pro ExtraBold"/>
                <a:cs typeface="Codec Pro ExtraBold"/>
                <a:sym typeface="Codec Pro ExtraBold"/>
              </a:rPr>
              <a:t>Portada</a:t>
            </a:r>
            <a:r>
              <a:rPr lang="en-US" sz="2500" spc="155" dirty="0" smtClean="0">
                <a:solidFill>
                  <a:srgbClr val="2F4D64"/>
                </a:solidFill>
                <a:latin typeface="Monserrat"/>
                <a:ea typeface="Codec Pro ExtraBold"/>
                <a:cs typeface="Codec Pro ExtraBold"/>
                <a:sym typeface="Codec Pro ExtraBold"/>
              </a:rPr>
              <a:t>.  </a:t>
            </a:r>
          </a:p>
          <a:p>
            <a:pPr marL="342900" indent="-342900">
              <a:lnSpc>
                <a:spcPts val="2186"/>
              </a:lnSpc>
              <a:spcBef>
                <a:spcPts val="600"/>
              </a:spcBef>
              <a:spcAft>
                <a:spcPts val="600"/>
              </a:spcAft>
              <a:buFont typeface="Wingdings" panose="05000000000000000000" pitchFamily="2" charset="2"/>
              <a:buChar char="§"/>
              <a:defRPr/>
            </a:pPr>
            <a:r>
              <a:rPr lang="en-US" sz="2500" spc="155" dirty="0" err="1" smtClean="0">
                <a:solidFill>
                  <a:srgbClr val="2F4D64"/>
                </a:solidFill>
                <a:latin typeface="Monserrat"/>
                <a:ea typeface="Codec Pro ExtraBold"/>
                <a:cs typeface="Codec Pro ExtraBold"/>
                <a:sym typeface="Codec Pro ExtraBold"/>
              </a:rPr>
              <a:t>Contraportada</a:t>
            </a:r>
            <a:r>
              <a:rPr lang="en-US" sz="2500" spc="155" dirty="0">
                <a:solidFill>
                  <a:srgbClr val="2F4D64"/>
                </a:solidFill>
                <a:latin typeface="Monserrat"/>
                <a:ea typeface="Codec Pro ExtraBold"/>
                <a:cs typeface="Codec Pro ExtraBold"/>
                <a:sym typeface="Codec Pro ExtraBold"/>
              </a:rPr>
              <a:t>.</a:t>
            </a:r>
          </a:p>
          <a:p>
            <a:pPr marL="342900" indent="-342900">
              <a:lnSpc>
                <a:spcPts val="2186"/>
              </a:lnSpc>
              <a:spcBef>
                <a:spcPts val="600"/>
              </a:spcBef>
              <a:spcAft>
                <a:spcPts val="600"/>
              </a:spcAft>
              <a:buFont typeface="Wingdings" panose="05000000000000000000" pitchFamily="2" charset="2"/>
              <a:buChar char="§"/>
              <a:defRPr/>
            </a:pPr>
            <a:r>
              <a:rPr lang="en-US" sz="2500" spc="155" dirty="0">
                <a:solidFill>
                  <a:srgbClr val="2F4D64"/>
                </a:solidFill>
                <a:latin typeface="Monserrat"/>
                <a:ea typeface="Codec Pro ExtraBold"/>
                <a:cs typeface="Codec Pro ExtraBold"/>
                <a:sym typeface="Codec Pro ExtraBold"/>
              </a:rPr>
              <a:t>Generales.</a:t>
            </a:r>
          </a:p>
          <a:p>
            <a:pPr marL="342900" indent="-342900">
              <a:lnSpc>
                <a:spcPts val="2186"/>
              </a:lnSpc>
              <a:spcBef>
                <a:spcPts val="600"/>
              </a:spcBef>
              <a:spcAft>
                <a:spcPts val="600"/>
              </a:spcAft>
              <a:buFont typeface="Wingdings" panose="05000000000000000000" pitchFamily="2" charset="2"/>
              <a:buChar char="§"/>
              <a:defRPr/>
            </a:pPr>
            <a:r>
              <a:rPr lang="en-US" sz="2500" spc="155" dirty="0">
                <a:solidFill>
                  <a:srgbClr val="2F4D64"/>
                </a:solidFill>
                <a:latin typeface="Monserrat"/>
                <a:ea typeface="Codec Pro ExtraBold"/>
                <a:cs typeface="Codec Pro ExtraBold"/>
                <a:sym typeface="Codec Pro ExtraBold"/>
              </a:rPr>
              <a:t>Tablas y </a:t>
            </a:r>
            <a:r>
              <a:rPr lang="en-US" sz="2500" spc="155" dirty="0" err="1">
                <a:solidFill>
                  <a:srgbClr val="2F4D64"/>
                </a:solidFill>
                <a:latin typeface="Monserrat"/>
                <a:ea typeface="Codec Pro ExtraBold"/>
                <a:cs typeface="Codec Pro ExtraBold"/>
                <a:sym typeface="Codec Pro ExtraBold"/>
              </a:rPr>
              <a:t>Gráficos</a:t>
            </a:r>
            <a:r>
              <a:rPr lang="en-US" sz="2500" spc="155" dirty="0" smtClean="0">
                <a:solidFill>
                  <a:srgbClr val="2F4D64"/>
                </a:solidFill>
                <a:latin typeface="Monserrat"/>
                <a:ea typeface="Codec Pro ExtraBold"/>
                <a:cs typeface="Codec Pro ExtraBold"/>
                <a:sym typeface="Codec Pro ExtraBold"/>
              </a:rPr>
              <a:t>.</a:t>
            </a:r>
            <a:endParaRPr lang="en-US" sz="2500" spc="155" dirty="0">
              <a:solidFill>
                <a:srgbClr val="2F4D64"/>
              </a:solidFill>
              <a:latin typeface="Monserrat"/>
              <a:ea typeface="Codec Pro ExtraBold"/>
              <a:cs typeface="Codec Pro ExtraBold"/>
              <a:sym typeface="Codec Pro ExtraBold"/>
            </a:endParaRPr>
          </a:p>
        </p:txBody>
      </p:sp>
      <p:sp>
        <p:nvSpPr>
          <p:cNvPr id="15" name="TextBox 15"/>
          <p:cNvSpPr txBox="1"/>
          <p:nvPr/>
        </p:nvSpPr>
        <p:spPr>
          <a:xfrm>
            <a:off x="5048973" y="3892685"/>
            <a:ext cx="1363247" cy="769441"/>
          </a:xfrm>
          <a:prstGeom prst="rect">
            <a:avLst/>
          </a:prstGeom>
          <a:solidFill>
            <a:schemeClr val="bg1"/>
          </a:solidFill>
        </p:spPr>
        <p:txBody>
          <a:bodyPr wrap="square" lIns="0" tIns="0" rIns="0" bIns="0" rtlCol="0" anchor="t">
            <a:spAutoFit/>
          </a:bodyPr>
          <a:lstStyle/>
          <a:p>
            <a:pPr marL="0" marR="0" lvl="0" indent="0" algn="r" defTabSz="914400" rtl="0" eaLnBrk="1" fontAlgn="auto" latinLnBrk="0" hangingPunct="1">
              <a:lnSpc>
                <a:spcPts val="6047"/>
              </a:lnSpc>
              <a:spcBef>
                <a:spcPct val="0"/>
              </a:spcBef>
              <a:spcAft>
                <a:spcPts val="0"/>
              </a:spcAft>
              <a:buClrTx/>
              <a:buSzTx/>
              <a:buFontTx/>
              <a:buNone/>
              <a:tabLst/>
              <a:defRPr/>
            </a:pPr>
            <a:r>
              <a:rPr kumimoji="0" lang="en-US" sz="4381" b="1" i="0" u="none" strike="noStrike" kern="1200" cap="none" spc="429" normalizeH="0" baseline="0" noProof="0" dirty="0">
                <a:ln>
                  <a:noFill/>
                </a:ln>
                <a:solidFill>
                  <a:srgbClr val="474C4C"/>
                </a:solidFill>
                <a:effectLst/>
                <a:uLnTx/>
                <a:uFillTx/>
                <a:latin typeface="Monserrat"/>
                <a:ea typeface="Codec Pro ExtraBold"/>
                <a:cs typeface="Codec Pro ExtraBold"/>
                <a:sym typeface="Codec Pro ExtraBold"/>
              </a:rPr>
              <a:t>30%</a:t>
            </a:r>
          </a:p>
        </p:txBody>
      </p:sp>
      <p:sp>
        <p:nvSpPr>
          <p:cNvPr id="17" name="TextBox 17"/>
          <p:cNvSpPr txBox="1"/>
          <p:nvPr/>
        </p:nvSpPr>
        <p:spPr>
          <a:xfrm>
            <a:off x="14554200" y="3221265"/>
            <a:ext cx="3655808" cy="718145"/>
          </a:xfrm>
          <a:prstGeom prst="rect">
            <a:avLst/>
          </a:prstGeom>
        </p:spPr>
        <p:txBody>
          <a:bodyPr wrap="square" lIns="0" tIns="0" rIns="0" bIns="0" rtlCol="0" anchor="t">
            <a:spAutoFit/>
          </a:bodyPr>
          <a:lstStyle/>
          <a:p>
            <a:pPr marL="342900" marR="0" lvl="0" indent="-342900" defTabSz="914400" rtl="0" eaLnBrk="1" fontAlgn="auto" latinLnBrk="0" hangingPunct="1">
              <a:lnSpc>
                <a:spcPts val="2186"/>
              </a:lnSpc>
              <a:spcBef>
                <a:spcPts val="600"/>
              </a:spcBef>
              <a:spcAft>
                <a:spcPts val="600"/>
              </a:spcAft>
              <a:buClrTx/>
              <a:buSzTx/>
              <a:buFont typeface="Wingdings" panose="05000000000000000000" pitchFamily="2" charset="2"/>
              <a:buChar char="§"/>
              <a:tabLst/>
              <a:defRPr/>
            </a:pPr>
            <a:r>
              <a:rPr kumimoji="0" lang="es-DO" sz="2500" b="0" i="0" u="none" strike="noStrike" kern="1200" cap="none" spc="155" normalizeH="0" baseline="0" dirty="0" smtClean="0">
                <a:ln>
                  <a:noFill/>
                </a:ln>
                <a:solidFill>
                  <a:srgbClr val="2F4D64"/>
                </a:solidFill>
                <a:effectLst/>
                <a:uLnTx/>
                <a:uFillTx/>
                <a:latin typeface="Monserrat"/>
                <a:ea typeface="Codec Pro ExtraBold"/>
                <a:cs typeface="Codec Pro ExtraBold"/>
                <a:sym typeface="Codec Pro ExtraBold"/>
              </a:rPr>
              <a:t>Carga Oportuna.</a:t>
            </a:r>
          </a:p>
          <a:p>
            <a:pPr marL="342900" marR="0" lvl="0" indent="-342900" defTabSz="914400" rtl="0" eaLnBrk="1" fontAlgn="auto" latinLnBrk="0" hangingPunct="1">
              <a:lnSpc>
                <a:spcPts val="2186"/>
              </a:lnSpc>
              <a:spcBef>
                <a:spcPts val="600"/>
              </a:spcBef>
              <a:spcAft>
                <a:spcPts val="600"/>
              </a:spcAft>
              <a:buClrTx/>
              <a:buSzTx/>
              <a:buFont typeface="Wingdings" panose="05000000000000000000" pitchFamily="2" charset="2"/>
              <a:buChar char="§"/>
              <a:tabLst/>
              <a:defRPr/>
            </a:pPr>
            <a:r>
              <a:rPr kumimoji="0" lang="es-DO" sz="2500" b="0" i="0" u="none" strike="noStrike" kern="1200" cap="none" spc="155" normalizeH="0" baseline="0" dirty="0" smtClean="0">
                <a:ln>
                  <a:noFill/>
                </a:ln>
                <a:solidFill>
                  <a:srgbClr val="2F4D64"/>
                </a:solidFill>
                <a:effectLst/>
                <a:uLnTx/>
                <a:uFillTx/>
                <a:latin typeface="Monserrat"/>
                <a:ea typeface="Codec Pro ExtraBold"/>
                <a:cs typeface="Codec Pro ExtraBold"/>
                <a:sym typeface="Codec Pro ExtraBold"/>
              </a:rPr>
              <a:t>Registro de logros</a:t>
            </a:r>
            <a:r>
              <a:rPr kumimoji="0" lang="en-US" sz="2500" b="0" i="0" u="none" strike="noStrike" kern="1200" cap="none" spc="155" normalizeH="0" baseline="0" noProof="0" dirty="0" smtClean="0">
                <a:ln>
                  <a:noFill/>
                </a:ln>
                <a:solidFill>
                  <a:srgbClr val="2F4D64"/>
                </a:solidFill>
                <a:effectLst/>
                <a:uLnTx/>
                <a:uFillTx/>
                <a:latin typeface="Monserrat"/>
                <a:ea typeface="Codec Pro ExtraBold"/>
                <a:cs typeface="Codec Pro ExtraBold"/>
                <a:sym typeface="Codec Pro ExtraBold"/>
              </a:rPr>
              <a:t>.</a:t>
            </a:r>
            <a:endParaRPr kumimoji="0" lang="en-US" sz="2500" b="0" i="0" u="none" strike="noStrike" kern="1200" cap="none" spc="155" normalizeH="0" baseline="0" noProof="0" dirty="0">
              <a:ln>
                <a:noFill/>
              </a:ln>
              <a:solidFill>
                <a:srgbClr val="2F4D64"/>
              </a:solidFill>
              <a:effectLst/>
              <a:uLnTx/>
              <a:uFillTx/>
              <a:latin typeface="Monserrat"/>
              <a:ea typeface="Codec Pro ExtraBold"/>
              <a:cs typeface="Codec Pro ExtraBold"/>
              <a:sym typeface="Codec Pro ExtraBold"/>
            </a:endParaRPr>
          </a:p>
        </p:txBody>
      </p:sp>
      <p:sp>
        <p:nvSpPr>
          <p:cNvPr id="18" name="TextBox 18"/>
          <p:cNvSpPr txBox="1"/>
          <p:nvPr/>
        </p:nvSpPr>
        <p:spPr>
          <a:xfrm>
            <a:off x="9131963" y="7428902"/>
            <a:ext cx="1325765" cy="769441"/>
          </a:xfrm>
          <a:prstGeom prst="rect">
            <a:avLst/>
          </a:prstGeom>
          <a:solidFill>
            <a:schemeClr val="bg1"/>
          </a:solidFill>
        </p:spPr>
        <p:txBody>
          <a:bodyPr wrap="square" lIns="0" tIns="0" rIns="0" bIns="0" rtlCol="0" anchor="t">
            <a:spAutoFit/>
          </a:bodyPr>
          <a:lstStyle/>
          <a:p>
            <a:pPr marL="0" marR="0" lvl="0" indent="0" algn="r" defTabSz="914400" rtl="0" eaLnBrk="1" fontAlgn="auto" latinLnBrk="0" hangingPunct="1">
              <a:lnSpc>
                <a:spcPts val="6047"/>
              </a:lnSpc>
              <a:spcBef>
                <a:spcPct val="0"/>
              </a:spcBef>
              <a:spcAft>
                <a:spcPts val="0"/>
              </a:spcAft>
              <a:buClrTx/>
              <a:buSzTx/>
              <a:buFontTx/>
              <a:buNone/>
              <a:tabLst/>
              <a:defRPr/>
            </a:pPr>
            <a:r>
              <a:rPr kumimoji="0" lang="en-US" sz="4381" b="1" i="0" u="none" strike="noStrike" kern="1200" cap="none" spc="429" normalizeH="0" baseline="0" noProof="0" dirty="0">
                <a:ln>
                  <a:noFill/>
                </a:ln>
                <a:solidFill>
                  <a:srgbClr val="474C4C"/>
                </a:solidFill>
                <a:effectLst/>
                <a:uLnTx/>
                <a:uFillTx/>
                <a:latin typeface="Monserrat"/>
                <a:ea typeface="Codec Pro ExtraBold"/>
                <a:cs typeface="Codec Pro ExtraBold"/>
                <a:sym typeface="Codec Pro ExtraBold"/>
              </a:rPr>
              <a:t>40%</a:t>
            </a:r>
          </a:p>
        </p:txBody>
      </p:sp>
      <p:sp>
        <p:nvSpPr>
          <p:cNvPr id="20" name="TextBox 20"/>
          <p:cNvSpPr txBox="1"/>
          <p:nvPr/>
        </p:nvSpPr>
        <p:spPr>
          <a:xfrm>
            <a:off x="10744200" y="6843490"/>
            <a:ext cx="7162800" cy="2744341"/>
          </a:xfrm>
          <a:prstGeom prst="rect">
            <a:avLst/>
          </a:prstGeom>
        </p:spPr>
        <p:txBody>
          <a:bodyPr wrap="square" lIns="0" tIns="0" rIns="0" bIns="0" rtlCol="0" anchor="t">
            <a:spAutoFit/>
          </a:bodyPr>
          <a:lstStyle/>
          <a:p>
            <a:pPr marL="342900" indent="-342900">
              <a:lnSpc>
                <a:spcPts val="2186"/>
              </a:lnSpc>
              <a:spcBef>
                <a:spcPts val="600"/>
              </a:spcBef>
              <a:spcAft>
                <a:spcPts val="600"/>
              </a:spcAft>
              <a:buFont typeface="Wingdings" panose="05000000000000000000" pitchFamily="2" charset="2"/>
              <a:buChar char="§"/>
              <a:defRPr/>
            </a:pPr>
            <a:r>
              <a:rPr lang="en-US" sz="2500" spc="155" dirty="0">
                <a:solidFill>
                  <a:srgbClr val="2F4D64"/>
                </a:solidFill>
                <a:latin typeface="Monserrat"/>
                <a:ea typeface="Codec Pro ExtraBold"/>
                <a:cs typeface="Codec Pro ExtraBold"/>
                <a:sym typeface="Codec Pro ExtraBold"/>
              </a:rPr>
              <a:t>Resumen Ejecutivo.</a:t>
            </a:r>
          </a:p>
          <a:p>
            <a:pPr marL="342900" indent="-342900">
              <a:lnSpc>
                <a:spcPts val="2186"/>
              </a:lnSpc>
              <a:spcBef>
                <a:spcPts val="600"/>
              </a:spcBef>
              <a:spcAft>
                <a:spcPts val="600"/>
              </a:spcAft>
              <a:buFont typeface="Wingdings" panose="05000000000000000000" pitchFamily="2" charset="2"/>
              <a:buChar char="§"/>
              <a:defRPr/>
            </a:pPr>
            <a:r>
              <a:rPr lang="en-US" sz="2500" spc="155" dirty="0">
                <a:solidFill>
                  <a:srgbClr val="2F4D64"/>
                </a:solidFill>
                <a:latin typeface="Monserrat"/>
                <a:ea typeface="Codec Pro ExtraBold"/>
                <a:cs typeface="Codec Pro ExtraBold"/>
                <a:sym typeface="Codec Pro ExtraBold"/>
              </a:rPr>
              <a:t>Información Institucional.</a:t>
            </a:r>
          </a:p>
          <a:p>
            <a:pPr marL="342900" indent="-342900">
              <a:lnSpc>
                <a:spcPts val="2186"/>
              </a:lnSpc>
              <a:spcBef>
                <a:spcPts val="600"/>
              </a:spcBef>
              <a:spcAft>
                <a:spcPts val="600"/>
              </a:spcAft>
              <a:buFont typeface="Wingdings" panose="05000000000000000000" pitchFamily="2" charset="2"/>
              <a:buChar char="§"/>
              <a:defRPr/>
            </a:pPr>
            <a:r>
              <a:rPr lang="en-US" sz="2500" spc="155" dirty="0">
                <a:solidFill>
                  <a:srgbClr val="2F4D64"/>
                </a:solidFill>
                <a:latin typeface="Monserrat"/>
                <a:ea typeface="Codec Pro ExtraBold"/>
                <a:cs typeface="Codec Pro ExtraBold"/>
                <a:sym typeface="Codec Pro ExtraBold"/>
              </a:rPr>
              <a:t>Resultados Misionales.</a:t>
            </a:r>
          </a:p>
          <a:p>
            <a:pPr marL="342900" indent="-342900">
              <a:lnSpc>
                <a:spcPts val="2186"/>
              </a:lnSpc>
              <a:spcBef>
                <a:spcPts val="600"/>
              </a:spcBef>
              <a:spcAft>
                <a:spcPts val="600"/>
              </a:spcAft>
              <a:buFont typeface="Wingdings" panose="05000000000000000000" pitchFamily="2" charset="2"/>
              <a:buChar char="§"/>
              <a:defRPr/>
            </a:pPr>
            <a:r>
              <a:rPr lang="en-US" sz="2500" spc="155" dirty="0">
                <a:solidFill>
                  <a:srgbClr val="2F4D64"/>
                </a:solidFill>
                <a:latin typeface="Monserrat"/>
                <a:ea typeface="Codec Pro ExtraBold"/>
                <a:cs typeface="Codec Pro ExtraBold"/>
                <a:sym typeface="Codec Pro ExtraBold"/>
              </a:rPr>
              <a:t>Resultados Áreas </a:t>
            </a:r>
            <a:r>
              <a:rPr lang="en-US" sz="2500" spc="155" dirty="0" smtClean="0">
                <a:solidFill>
                  <a:srgbClr val="2F4D64"/>
                </a:solidFill>
                <a:latin typeface="Monserrat"/>
                <a:ea typeface="Codec Pro ExtraBold"/>
                <a:cs typeface="Codec Pro ExtraBold"/>
                <a:sym typeface="Codec Pro ExtraBold"/>
              </a:rPr>
              <a:t>Transversales.</a:t>
            </a:r>
            <a:endParaRPr lang="en-US" sz="2500" spc="155" dirty="0">
              <a:solidFill>
                <a:srgbClr val="2F4D64"/>
              </a:solidFill>
              <a:latin typeface="Monserrat"/>
              <a:ea typeface="Codec Pro ExtraBold"/>
              <a:cs typeface="Codec Pro ExtraBold"/>
              <a:sym typeface="Codec Pro ExtraBold"/>
            </a:endParaRPr>
          </a:p>
          <a:p>
            <a:pPr marL="342900" indent="-342900">
              <a:lnSpc>
                <a:spcPts val="2186"/>
              </a:lnSpc>
              <a:spcBef>
                <a:spcPts val="600"/>
              </a:spcBef>
              <a:spcAft>
                <a:spcPts val="600"/>
              </a:spcAft>
              <a:buFont typeface="Wingdings" panose="05000000000000000000" pitchFamily="2" charset="2"/>
              <a:buChar char="§"/>
              <a:defRPr/>
            </a:pPr>
            <a:r>
              <a:rPr lang="en-US" sz="2500" spc="155" dirty="0">
                <a:solidFill>
                  <a:srgbClr val="2F4D64"/>
                </a:solidFill>
                <a:latin typeface="Monserrat"/>
                <a:ea typeface="Codec Pro ExtraBold"/>
                <a:cs typeface="Codec Pro ExtraBold"/>
                <a:sym typeface="Codec Pro ExtraBold"/>
              </a:rPr>
              <a:t>Servicio </a:t>
            </a:r>
            <a:r>
              <a:rPr lang="en-US" sz="2500" spc="155" dirty="0" smtClean="0">
                <a:solidFill>
                  <a:srgbClr val="2F4D64"/>
                </a:solidFill>
                <a:latin typeface="Monserrat"/>
                <a:ea typeface="Codec Pro ExtraBold"/>
                <a:cs typeface="Codec Pro ExtraBold"/>
                <a:sym typeface="Codec Pro ExtraBold"/>
              </a:rPr>
              <a:t>a la Ciudadanía </a:t>
            </a:r>
            <a:r>
              <a:rPr lang="en-US" sz="2500" spc="155" dirty="0">
                <a:solidFill>
                  <a:srgbClr val="2F4D64"/>
                </a:solidFill>
                <a:latin typeface="Monserrat"/>
                <a:ea typeface="Codec Pro ExtraBold"/>
                <a:cs typeface="Codec Pro ExtraBold"/>
                <a:sym typeface="Codec Pro ExtraBold"/>
              </a:rPr>
              <a:t>y Transparencia Institucional.</a:t>
            </a:r>
          </a:p>
          <a:p>
            <a:pPr marL="342900" indent="-342900">
              <a:lnSpc>
                <a:spcPts val="2186"/>
              </a:lnSpc>
              <a:spcBef>
                <a:spcPts val="600"/>
              </a:spcBef>
              <a:spcAft>
                <a:spcPts val="600"/>
              </a:spcAft>
              <a:buFont typeface="Wingdings" panose="05000000000000000000" pitchFamily="2" charset="2"/>
              <a:buChar char="§"/>
              <a:defRPr/>
            </a:pPr>
            <a:r>
              <a:rPr lang="en-US" sz="2500" spc="155" dirty="0" err="1">
                <a:solidFill>
                  <a:srgbClr val="2F4D64"/>
                </a:solidFill>
                <a:latin typeface="Monserrat"/>
                <a:ea typeface="Codec Pro ExtraBold"/>
                <a:cs typeface="Codec Pro ExtraBold"/>
                <a:sym typeface="Codec Pro ExtraBold"/>
              </a:rPr>
              <a:t>Anexos</a:t>
            </a:r>
            <a:r>
              <a:rPr lang="en-US" sz="2500" spc="155" dirty="0" smtClean="0">
                <a:solidFill>
                  <a:srgbClr val="2F4D64"/>
                </a:solidFill>
                <a:latin typeface="Monserrat"/>
                <a:ea typeface="Codec Pro ExtraBold"/>
                <a:cs typeface="Codec Pro ExtraBold"/>
                <a:sym typeface="Codec Pro ExtraBold"/>
              </a:rPr>
              <a:t>.</a:t>
            </a:r>
            <a:endParaRPr lang="en-US" sz="2500" spc="155" dirty="0">
              <a:solidFill>
                <a:srgbClr val="2F4D64"/>
              </a:solidFill>
              <a:latin typeface="Monserrat"/>
              <a:ea typeface="Codec Pro ExtraBold"/>
              <a:cs typeface="Codec Pro ExtraBold"/>
              <a:sym typeface="Codec Pro ExtraBold"/>
            </a:endParaRPr>
          </a:p>
        </p:txBody>
      </p:sp>
    </p:spTree>
    <p:extLst>
      <p:ext uri="{BB962C8B-B14F-4D97-AF65-F5344CB8AC3E}">
        <p14:creationId xmlns:p14="http://schemas.microsoft.com/office/powerpoint/2010/main" val="410615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heel(1)">
                                      <p:cBhvr>
                                        <p:cTn id="1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Freeform 2"/>
          <p:cNvSpPr/>
          <p:nvPr/>
        </p:nvSpPr>
        <p:spPr>
          <a:xfrm>
            <a:off x="-1427555" y="0"/>
            <a:ext cx="15301031" cy="12355945"/>
          </a:xfrm>
          <a:custGeom>
            <a:avLst/>
            <a:gdLst/>
            <a:ahLst/>
            <a:cxnLst/>
            <a:rect l="l" t="t" r="r" b="b"/>
            <a:pathLst>
              <a:path w="15301031" h="12355945">
                <a:moveTo>
                  <a:pt x="0" y="0"/>
                </a:moveTo>
                <a:lnTo>
                  <a:pt x="15301031" y="0"/>
                </a:lnTo>
                <a:lnTo>
                  <a:pt x="15301031" y="12355945"/>
                </a:lnTo>
                <a:lnTo>
                  <a:pt x="0" y="12355945"/>
                </a:lnTo>
                <a:lnTo>
                  <a:pt x="0" y="0"/>
                </a:lnTo>
                <a:close/>
              </a:path>
            </a:pathLst>
          </a:custGeom>
          <a:blipFill>
            <a:blip r:embed="rId2">
              <a:alphaModFix amt="30000"/>
            </a:blip>
            <a:stretch>
              <a:fillRect l="-20770" r="-578"/>
            </a:stretch>
          </a:blipFill>
        </p:spPr>
      </p:sp>
      <p:sp>
        <p:nvSpPr>
          <p:cNvPr id="3" name="AutoShape 3"/>
          <p:cNvSpPr/>
          <p:nvPr/>
        </p:nvSpPr>
        <p:spPr>
          <a:xfrm rot="-2700000">
            <a:off x="6437690" y="-7481024"/>
            <a:ext cx="12775335" cy="20267365"/>
          </a:xfrm>
          <a:prstGeom prst="rect">
            <a:avLst/>
          </a:prstGeom>
          <a:solidFill>
            <a:srgbClr val="FFFFFF"/>
          </a:solidFill>
        </p:spPr>
      </p:sp>
      <p:sp>
        <p:nvSpPr>
          <p:cNvPr id="4" name="AutoShape 4"/>
          <p:cNvSpPr/>
          <p:nvPr/>
        </p:nvSpPr>
        <p:spPr>
          <a:xfrm rot="-2700000">
            <a:off x="15492030" y="9315472"/>
            <a:ext cx="3882710" cy="3975558"/>
          </a:xfrm>
          <a:prstGeom prst="rect">
            <a:avLst/>
          </a:prstGeom>
          <a:solidFill>
            <a:srgbClr val="053D57"/>
          </a:solidFill>
        </p:spPr>
      </p:sp>
      <p:sp>
        <p:nvSpPr>
          <p:cNvPr id="5" name="AutoShape 5"/>
          <p:cNvSpPr/>
          <p:nvPr/>
        </p:nvSpPr>
        <p:spPr>
          <a:xfrm rot="-2700000">
            <a:off x="5538049" y="-1218579"/>
            <a:ext cx="57378" cy="6072282"/>
          </a:xfrm>
          <a:prstGeom prst="rect">
            <a:avLst/>
          </a:prstGeom>
          <a:solidFill>
            <a:srgbClr val="053D57"/>
          </a:solidFill>
        </p:spPr>
      </p:sp>
      <p:sp>
        <p:nvSpPr>
          <p:cNvPr id="12" name="TextBox 12"/>
          <p:cNvSpPr txBox="1"/>
          <p:nvPr/>
        </p:nvSpPr>
        <p:spPr>
          <a:xfrm>
            <a:off x="7550947" y="1077903"/>
            <a:ext cx="9226562" cy="2133789"/>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6933" b="1" i="0" u="none" strike="noStrike" kern="1200" cap="none" spc="69" normalizeH="0" baseline="0" noProof="0" dirty="0" err="1" smtClean="0">
                <a:ln>
                  <a:noFill/>
                </a:ln>
                <a:solidFill>
                  <a:srgbClr val="5B6880"/>
                </a:solidFill>
                <a:effectLst/>
                <a:uLnTx/>
                <a:uFillTx/>
                <a:latin typeface="Montserrat Light Bold"/>
                <a:ea typeface="Montserrat Light Bold"/>
                <a:cs typeface="Montserrat Light Bold"/>
                <a:sym typeface="Montserrat Light Bold"/>
              </a:rPr>
              <a:t>Asistencia</a:t>
            </a:r>
            <a:r>
              <a:rPr kumimoji="0" lang="en-US" sz="6933" b="1" i="0" u="none" strike="noStrike" kern="1200" cap="none" spc="69" normalizeH="0" baseline="0" noProof="0" dirty="0" smtClean="0">
                <a:ln>
                  <a:noFill/>
                </a:ln>
                <a:solidFill>
                  <a:srgbClr val="5B6880"/>
                </a:solidFill>
                <a:effectLst/>
                <a:uLnTx/>
                <a:uFillTx/>
                <a:latin typeface="Montserrat Light Bold"/>
                <a:ea typeface="Montserrat Light Bold"/>
                <a:cs typeface="Montserrat Light Bold"/>
                <a:sym typeface="Montserrat Light Bold"/>
              </a:rPr>
              <a:t> y </a:t>
            </a:r>
            <a:r>
              <a:rPr kumimoji="0" lang="en-US" sz="6933" b="1" i="0" u="none" strike="noStrike" kern="1200" cap="none" spc="69" normalizeH="0" baseline="0" noProof="0" dirty="0" err="1" smtClean="0">
                <a:ln>
                  <a:noFill/>
                </a:ln>
                <a:solidFill>
                  <a:srgbClr val="5B6880"/>
                </a:solidFill>
                <a:effectLst/>
                <a:uLnTx/>
                <a:uFillTx/>
                <a:latin typeface="Montserrat Light Bold"/>
                <a:ea typeface="Montserrat Light Bold"/>
                <a:cs typeface="Montserrat Light Bold"/>
                <a:sym typeface="Montserrat Light Bold"/>
              </a:rPr>
              <a:t>soporte</a:t>
            </a:r>
            <a:endParaRPr kumimoji="0" lang="en-US" sz="6933" b="1" i="0" u="none" strike="noStrike" kern="1200" cap="none" spc="69" normalizeH="0" baseline="0" noProof="0" dirty="0">
              <a:ln>
                <a:noFill/>
              </a:ln>
              <a:solidFill>
                <a:srgbClr val="5B6880"/>
              </a:solidFill>
              <a:effectLst/>
              <a:uLnTx/>
              <a:uFillTx/>
              <a:latin typeface="Montserrat Light Bold"/>
              <a:ea typeface="Montserrat Light Bold"/>
              <a:cs typeface="Montserrat Light Bold"/>
              <a:sym typeface="Montserrat Light Bold"/>
            </a:endParaRPr>
          </a:p>
        </p:txBody>
      </p:sp>
      <p:sp>
        <p:nvSpPr>
          <p:cNvPr id="17" name="Freeform 17"/>
          <p:cNvSpPr/>
          <p:nvPr/>
        </p:nvSpPr>
        <p:spPr>
          <a:xfrm>
            <a:off x="16777509" y="8877667"/>
            <a:ext cx="1311751" cy="1294716"/>
          </a:xfrm>
          <a:custGeom>
            <a:avLst/>
            <a:gdLst/>
            <a:ahLst/>
            <a:cxnLst/>
            <a:rect l="l" t="t" r="r" b="b"/>
            <a:pathLst>
              <a:path w="1311751" h="1294716">
                <a:moveTo>
                  <a:pt x="0" y="0"/>
                </a:moveTo>
                <a:lnTo>
                  <a:pt x="1311752" y="0"/>
                </a:lnTo>
                <a:lnTo>
                  <a:pt x="1311752" y="1294716"/>
                </a:lnTo>
                <a:lnTo>
                  <a:pt x="0" y="1294716"/>
                </a:lnTo>
                <a:lnTo>
                  <a:pt x="0" y="0"/>
                </a:lnTo>
                <a:close/>
              </a:path>
            </a:pathLst>
          </a:custGeom>
          <a:blipFill>
            <a:blip r:embed="rId3"/>
            <a:stretch>
              <a:fillRect l="-29763" t="-23851" r="-29680" b="-37690"/>
            </a:stretch>
          </a:blipFill>
        </p:spPr>
      </p:sp>
      <p:sp>
        <p:nvSpPr>
          <p:cNvPr id="18" name="TextBox 18"/>
          <p:cNvSpPr txBox="1"/>
          <p:nvPr/>
        </p:nvSpPr>
        <p:spPr>
          <a:xfrm>
            <a:off x="697674" y="7210824"/>
            <a:ext cx="9817926" cy="2143125"/>
          </a:xfrm>
          <a:prstGeom prst="rect">
            <a:avLst/>
          </a:prstGeom>
        </p:spPr>
        <p:txBody>
          <a:bodyPr wrap="square"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7000" b="1" i="0" u="none" strike="noStrike" kern="1200" cap="none" spc="-70" normalizeH="0" baseline="0" noProof="0" dirty="0" smtClean="0">
                <a:ln>
                  <a:noFill/>
                </a:ln>
                <a:solidFill>
                  <a:srgbClr val="F8FBFD"/>
                </a:solidFill>
                <a:effectLst/>
                <a:uLnTx/>
                <a:uFillTx/>
                <a:latin typeface="Montserrat Classic Bold"/>
                <a:ea typeface="Montserrat Classic Bold"/>
                <a:cs typeface="Montserrat Classic Bold"/>
                <a:sym typeface="Montserrat Classic Bold"/>
              </a:rPr>
              <a:t>RENDICIÓN </a:t>
            </a:r>
          </a:p>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7000" b="1" i="0" u="none" strike="noStrike" kern="1200" cap="none" spc="-70" normalizeH="0" baseline="0" noProof="0" dirty="0" smtClean="0">
                <a:ln>
                  <a:noFill/>
                </a:ln>
                <a:solidFill>
                  <a:srgbClr val="F8FBFD"/>
                </a:solidFill>
                <a:effectLst/>
                <a:uLnTx/>
                <a:uFillTx/>
                <a:latin typeface="Montserrat Classic Bold"/>
                <a:ea typeface="Montserrat Classic Bold"/>
                <a:cs typeface="Montserrat Classic Bold"/>
                <a:sym typeface="Montserrat Classic Bold"/>
              </a:rPr>
              <a:t>DE </a:t>
            </a:r>
            <a:r>
              <a:rPr kumimoji="0" lang="en-US" sz="7000" b="1" i="0" u="none" strike="noStrike" kern="1200" cap="none" spc="-70" normalizeH="0" baseline="0" noProof="0" dirty="0">
                <a:ln>
                  <a:noFill/>
                </a:ln>
                <a:solidFill>
                  <a:srgbClr val="F8FBFD"/>
                </a:solidFill>
                <a:effectLst/>
                <a:uLnTx/>
                <a:uFillTx/>
                <a:latin typeface="Montserrat Classic Bold"/>
                <a:ea typeface="Montserrat Classic Bold"/>
                <a:cs typeface="Montserrat Classic Bold"/>
                <a:sym typeface="Montserrat Classic Bold"/>
              </a:rPr>
              <a:t>CUENTAS</a:t>
            </a:r>
          </a:p>
        </p:txBody>
      </p:sp>
      <p:sp>
        <p:nvSpPr>
          <p:cNvPr id="19" name="TextBox 19"/>
          <p:cNvSpPr txBox="1"/>
          <p:nvPr/>
        </p:nvSpPr>
        <p:spPr>
          <a:xfrm>
            <a:off x="817020" y="9319478"/>
            <a:ext cx="2578926" cy="646139"/>
          </a:xfrm>
          <a:prstGeom prst="rect">
            <a:avLst/>
          </a:prstGeom>
        </p:spPr>
        <p:txBody>
          <a:bodyPr wrap="square" lIns="0" tIns="0" rIns="0" bIns="0" rtlCol="0" anchor="t">
            <a:spAutoFit/>
          </a:bodyPr>
          <a:lstStyle/>
          <a:p>
            <a:pPr marL="0" marR="0" lvl="0" indent="0" defTabSz="914400" rtl="0" eaLnBrk="1" fontAlgn="auto" latinLnBrk="0" hangingPunct="1">
              <a:lnSpc>
                <a:spcPts val="5401"/>
              </a:lnSpc>
              <a:spcBef>
                <a:spcPct val="0"/>
              </a:spcBef>
              <a:spcAft>
                <a:spcPts val="0"/>
              </a:spcAft>
              <a:buClrTx/>
              <a:buSzTx/>
              <a:buFontTx/>
              <a:buNone/>
              <a:tabLst/>
              <a:defRPr/>
            </a:pPr>
            <a:r>
              <a:rPr kumimoji="0" lang="en-US" sz="4000" b="1" i="0" u="none" strike="noStrike" kern="1200" cap="none" spc="36" normalizeH="0" baseline="0" noProof="0" dirty="0">
                <a:ln>
                  <a:noFill/>
                </a:ln>
                <a:solidFill>
                  <a:srgbClr val="D9F5FD"/>
                </a:solidFill>
                <a:effectLst/>
                <a:uLnTx/>
                <a:uFillTx/>
                <a:latin typeface="Montserrat Light Bold"/>
                <a:ea typeface="Montserrat Light Bold"/>
                <a:cs typeface="Montserrat Light Bold"/>
                <a:sym typeface="Montserrat Light Bold"/>
              </a:rPr>
              <a:t>2024</a:t>
            </a:r>
          </a:p>
        </p:txBody>
      </p:sp>
      <p:sp>
        <p:nvSpPr>
          <p:cNvPr id="22" name="object 8"/>
          <p:cNvSpPr txBox="1"/>
          <p:nvPr/>
        </p:nvSpPr>
        <p:spPr>
          <a:xfrm>
            <a:off x="8153400" y="3984725"/>
            <a:ext cx="8792860" cy="1628295"/>
          </a:xfrm>
          <a:prstGeom prst="rect">
            <a:avLst/>
          </a:prstGeom>
        </p:spPr>
        <p:txBody>
          <a:bodyPr vert="horz" wrap="square" lIns="0" tIns="12347" rIns="0" bIns="0" rtlCol="0">
            <a:spAutoFit/>
          </a:bodyPr>
          <a:lstStyle/>
          <a:p>
            <a:pPr marL="12347" marR="4939" algn="just" defTabSz="888980">
              <a:lnSpc>
                <a:spcPct val="150000"/>
              </a:lnSpc>
              <a:spcBef>
                <a:spcPts val="97"/>
              </a:spcBef>
            </a:pPr>
            <a:r>
              <a:rPr lang="es-DO" sz="3500" spc="156" dirty="0" smtClean="0">
                <a:solidFill>
                  <a:srgbClr val="4C4747"/>
                </a:solidFill>
                <a:latin typeface="Monserrat"/>
                <a:ea typeface="Tahoma" panose="020B0604030504040204" pitchFamily="34" charset="0"/>
                <a:cs typeface="Tahoma" panose="020B0604030504040204" pitchFamily="34" charset="0"/>
              </a:rPr>
              <a:t>Favor escribir al correo electrónico </a:t>
            </a:r>
            <a:r>
              <a:rPr sz="3500" spc="73" dirty="0" smtClean="0">
                <a:solidFill>
                  <a:srgbClr val="4C4747"/>
                </a:solidFill>
                <a:latin typeface="Monserrat"/>
                <a:ea typeface="Tahoma" panose="020B0604030504040204" pitchFamily="34" charset="0"/>
                <a:cs typeface="Tahoma" panose="020B0604030504040204" pitchFamily="34" charset="0"/>
              </a:rPr>
              <a:t> </a:t>
            </a:r>
            <a:r>
              <a:rPr sz="3500" spc="126" dirty="0" smtClean="0">
                <a:solidFill>
                  <a:srgbClr val="4C4747"/>
                </a:solidFill>
                <a:latin typeface="Monserrat"/>
                <a:ea typeface="Tahoma" panose="020B0604030504040204" pitchFamily="34" charset="0"/>
                <a:cs typeface="Tahoma" panose="020B0604030504040204" pitchFamily="34" charset="0"/>
                <a:hlinkClick r:id="rId4">
                  <a:extLst>
                    <a:ext uri="{A12FA001-AC4F-418D-AE19-62706E023703}">
                      <ahyp:hlinkClr xmlns="" xmlns:ahyp="http://schemas.microsoft.com/office/drawing/2018/hyperlinkcolor" val="tx"/>
                    </a:ext>
                  </a:extLst>
                </a:hlinkClick>
              </a:rPr>
              <a:t>memorias@presidencia.gob.do</a:t>
            </a:r>
            <a:endParaRPr sz="3500" dirty="0">
              <a:solidFill>
                <a:srgbClr val="4C4747"/>
              </a:solidFill>
              <a:latin typeface="Monserra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50156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666" b="-8666"/>
            </a:stretch>
          </a:blipFill>
        </p:spPr>
      </p:sp>
      <p:sp>
        <p:nvSpPr>
          <p:cNvPr id="3" name="AutoShape 3"/>
          <p:cNvSpPr/>
          <p:nvPr/>
        </p:nvSpPr>
        <p:spPr>
          <a:xfrm rot="-2700000">
            <a:off x="-2801707" y="-2575182"/>
            <a:ext cx="14528981" cy="21318055"/>
          </a:xfrm>
          <a:prstGeom prst="rect">
            <a:avLst/>
          </a:prstGeom>
          <a:solidFill>
            <a:srgbClr val="053D57">
              <a:alpha val="70980"/>
            </a:srgbClr>
          </a:solidFill>
        </p:spPr>
      </p:sp>
      <p:sp>
        <p:nvSpPr>
          <p:cNvPr id="4" name="AutoShape 4"/>
          <p:cNvSpPr/>
          <p:nvPr/>
        </p:nvSpPr>
        <p:spPr>
          <a:xfrm rot="-2700000">
            <a:off x="7260330" y="-1462339"/>
            <a:ext cx="57378" cy="6072282"/>
          </a:xfrm>
          <a:prstGeom prst="rect">
            <a:avLst/>
          </a:prstGeom>
          <a:solidFill>
            <a:srgbClr val="F8FBFD"/>
          </a:solidFill>
        </p:spPr>
      </p:sp>
      <p:sp>
        <p:nvSpPr>
          <p:cNvPr id="5" name="AutoShape 5"/>
          <p:cNvSpPr/>
          <p:nvPr/>
        </p:nvSpPr>
        <p:spPr>
          <a:xfrm rot="-2700000">
            <a:off x="14294067" y="7990262"/>
            <a:ext cx="5930465" cy="6072282"/>
          </a:xfrm>
          <a:prstGeom prst="rect">
            <a:avLst/>
          </a:prstGeom>
          <a:solidFill>
            <a:srgbClr val="5B6880">
              <a:alpha val="71765"/>
            </a:srgbClr>
          </a:solidFill>
        </p:spPr>
      </p:sp>
      <p:sp>
        <p:nvSpPr>
          <p:cNvPr id="6" name="Freeform 6"/>
          <p:cNvSpPr/>
          <p:nvPr/>
        </p:nvSpPr>
        <p:spPr>
          <a:xfrm>
            <a:off x="15856670" y="7796704"/>
            <a:ext cx="2294454" cy="2264655"/>
          </a:xfrm>
          <a:custGeom>
            <a:avLst/>
            <a:gdLst/>
            <a:ahLst/>
            <a:cxnLst/>
            <a:rect l="l" t="t" r="r" b="b"/>
            <a:pathLst>
              <a:path w="2294454" h="2264655">
                <a:moveTo>
                  <a:pt x="0" y="0"/>
                </a:moveTo>
                <a:lnTo>
                  <a:pt x="2294453" y="0"/>
                </a:lnTo>
                <a:lnTo>
                  <a:pt x="2294453" y="2264655"/>
                </a:lnTo>
                <a:lnTo>
                  <a:pt x="0" y="2264655"/>
                </a:lnTo>
                <a:lnTo>
                  <a:pt x="0" y="0"/>
                </a:lnTo>
                <a:close/>
              </a:path>
            </a:pathLst>
          </a:custGeom>
          <a:blipFill>
            <a:blip r:embed="rId3"/>
            <a:stretch>
              <a:fillRect l="-29763" t="-23851" r="-29680" b="-37690"/>
            </a:stretch>
          </a:blipFill>
        </p:spPr>
      </p:sp>
      <p:grpSp>
        <p:nvGrpSpPr>
          <p:cNvPr id="7" name="Group 7"/>
          <p:cNvGrpSpPr/>
          <p:nvPr/>
        </p:nvGrpSpPr>
        <p:grpSpPr>
          <a:xfrm>
            <a:off x="736104" y="5726848"/>
            <a:ext cx="11772654" cy="3892377"/>
            <a:chOff x="0" y="219075"/>
            <a:chExt cx="15696872" cy="5189836"/>
          </a:xfrm>
        </p:grpSpPr>
        <p:sp>
          <p:nvSpPr>
            <p:cNvPr id="8" name="TextBox 8"/>
            <p:cNvSpPr txBox="1"/>
            <p:nvPr/>
          </p:nvSpPr>
          <p:spPr>
            <a:xfrm>
              <a:off x="0" y="219075"/>
              <a:ext cx="15696872" cy="4223544"/>
            </a:xfrm>
            <a:prstGeom prst="rect">
              <a:avLst/>
            </a:prstGeom>
          </p:spPr>
          <p:txBody>
            <a:bodyPr lIns="0" tIns="0" rIns="0" bIns="0" rtlCol="0" anchor="t">
              <a:spAutoFit/>
            </a:bodyPr>
            <a:lstStyle/>
            <a:p>
              <a:pPr algn="l">
                <a:lnSpc>
                  <a:spcPts val="12000"/>
                </a:lnSpc>
              </a:pPr>
              <a:r>
                <a:rPr lang="en-US" sz="12000" b="1" dirty="0">
                  <a:solidFill>
                    <a:srgbClr val="D9F5FD"/>
                  </a:solidFill>
                  <a:latin typeface="Montserrat Classic Bold"/>
                  <a:ea typeface="Montserrat Classic Bold"/>
                  <a:cs typeface="Montserrat Classic Bold"/>
                  <a:sym typeface="Montserrat Classic Bold"/>
                </a:rPr>
                <a:t>RENDICIÓN </a:t>
              </a:r>
              <a:endParaRPr lang="en-US" sz="12000" b="1" dirty="0" smtClean="0">
                <a:solidFill>
                  <a:srgbClr val="D9F5FD"/>
                </a:solidFill>
                <a:latin typeface="Montserrat Classic Bold"/>
                <a:ea typeface="Montserrat Classic Bold"/>
                <a:cs typeface="Montserrat Classic Bold"/>
                <a:sym typeface="Montserrat Classic Bold"/>
              </a:endParaRPr>
            </a:p>
            <a:p>
              <a:pPr algn="l">
                <a:lnSpc>
                  <a:spcPts val="12000"/>
                </a:lnSpc>
              </a:pPr>
              <a:r>
                <a:rPr lang="en-US" sz="12000" b="1" dirty="0" smtClean="0">
                  <a:solidFill>
                    <a:srgbClr val="D9F5FD"/>
                  </a:solidFill>
                  <a:latin typeface="Montserrat Classic Bold"/>
                  <a:ea typeface="Montserrat Classic Bold"/>
                  <a:cs typeface="Montserrat Classic Bold"/>
                  <a:sym typeface="Montserrat Classic Bold"/>
                </a:rPr>
                <a:t>DE </a:t>
              </a:r>
              <a:r>
                <a:rPr lang="en-US" sz="12000" b="1" dirty="0">
                  <a:solidFill>
                    <a:srgbClr val="D9F5FD"/>
                  </a:solidFill>
                  <a:latin typeface="Montserrat Classic Bold"/>
                  <a:ea typeface="Montserrat Classic Bold"/>
                  <a:cs typeface="Montserrat Classic Bold"/>
                  <a:sym typeface="Montserrat Classic Bold"/>
                </a:rPr>
                <a:t>CUENTAS</a:t>
              </a:r>
            </a:p>
          </p:txBody>
        </p:sp>
        <p:sp>
          <p:nvSpPr>
            <p:cNvPr id="9" name="TextBox 9"/>
            <p:cNvSpPr txBox="1"/>
            <p:nvPr/>
          </p:nvSpPr>
          <p:spPr>
            <a:xfrm>
              <a:off x="3" y="4639470"/>
              <a:ext cx="11627435" cy="769441"/>
            </a:xfrm>
            <a:prstGeom prst="rect">
              <a:avLst/>
            </a:prstGeom>
          </p:spPr>
          <p:txBody>
            <a:bodyPr lIns="0" tIns="0" rIns="0" bIns="0" rtlCol="0" anchor="t">
              <a:spAutoFit/>
            </a:bodyPr>
            <a:lstStyle/>
            <a:p>
              <a:pPr algn="l">
                <a:lnSpc>
                  <a:spcPts val="4479"/>
                </a:lnSpc>
              </a:pPr>
              <a:r>
                <a:rPr lang="en-US" sz="4000" b="1" spc="31" dirty="0">
                  <a:solidFill>
                    <a:srgbClr val="F8FBFD"/>
                  </a:solidFill>
                  <a:latin typeface="Montserrat Classic"/>
                  <a:ea typeface="Montserrat Classic"/>
                  <a:cs typeface="Montserrat Classic"/>
                  <a:sym typeface="Montserrat Classic"/>
                </a:rPr>
                <a:t> 2024</a:t>
              </a:r>
            </a:p>
          </p:txBody>
        </p:sp>
      </p:grpSp>
    </p:spTree>
    <p:extLst>
      <p:ext uri="{BB962C8B-B14F-4D97-AF65-F5344CB8AC3E}">
        <p14:creationId xmlns:p14="http://schemas.microsoft.com/office/powerpoint/2010/main" val="1526208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499" t="-30529" r="-4137"/>
            </a:stretch>
          </a:blipFill>
        </p:spPr>
      </p:sp>
      <p:sp>
        <p:nvSpPr>
          <p:cNvPr id="3" name="AutoShape 3"/>
          <p:cNvSpPr/>
          <p:nvPr/>
        </p:nvSpPr>
        <p:spPr>
          <a:xfrm rot="-2700000">
            <a:off x="13404779" y="-5141853"/>
            <a:ext cx="6665510" cy="6664206"/>
          </a:xfrm>
          <a:prstGeom prst="rect">
            <a:avLst/>
          </a:prstGeom>
          <a:solidFill>
            <a:srgbClr val="97BCC7"/>
          </a:solidFill>
        </p:spPr>
      </p:sp>
      <p:sp>
        <p:nvSpPr>
          <p:cNvPr id="4" name="AutoShape 4"/>
          <p:cNvSpPr/>
          <p:nvPr/>
        </p:nvSpPr>
        <p:spPr>
          <a:xfrm rot="-2700000">
            <a:off x="-866788" y="8667638"/>
            <a:ext cx="4725548" cy="4724623"/>
          </a:xfrm>
          <a:prstGeom prst="rect">
            <a:avLst/>
          </a:prstGeom>
          <a:solidFill>
            <a:srgbClr val="F8FBFD"/>
          </a:solidFill>
        </p:spPr>
      </p:sp>
      <p:sp>
        <p:nvSpPr>
          <p:cNvPr id="5" name="AutoShape 5"/>
          <p:cNvSpPr/>
          <p:nvPr/>
        </p:nvSpPr>
        <p:spPr>
          <a:xfrm rot="-2700000">
            <a:off x="13472213" y="-2300287"/>
            <a:ext cx="57378" cy="6072282"/>
          </a:xfrm>
          <a:prstGeom prst="rect">
            <a:avLst/>
          </a:prstGeom>
          <a:solidFill>
            <a:srgbClr val="F8FBFD"/>
          </a:solidFill>
        </p:spPr>
      </p:sp>
      <p:sp>
        <p:nvSpPr>
          <p:cNvPr id="6" name="AutoShape 6"/>
          <p:cNvSpPr/>
          <p:nvPr/>
        </p:nvSpPr>
        <p:spPr>
          <a:xfrm rot="-2700000">
            <a:off x="18518683" y="8749507"/>
            <a:ext cx="43907" cy="3580261"/>
          </a:xfrm>
          <a:prstGeom prst="rect">
            <a:avLst/>
          </a:prstGeom>
          <a:solidFill>
            <a:srgbClr val="F8FBFD"/>
          </a:solidFill>
        </p:spPr>
      </p:sp>
      <p:grpSp>
        <p:nvGrpSpPr>
          <p:cNvPr id="7" name="Group 7"/>
          <p:cNvGrpSpPr/>
          <p:nvPr/>
        </p:nvGrpSpPr>
        <p:grpSpPr>
          <a:xfrm rot="5400000">
            <a:off x="9126993" y="3976752"/>
            <a:ext cx="34013" cy="1869783"/>
            <a:chOff x="0" y="0"/>
            <a:chExt cx="12543" cy="689528"/>
          </a:xfrm>
        </p:grpSpPr>
        <p:sp>
          <p:nvSpPr>
            <p:cNvPr id="8" name="Freeform 8"/>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FFFFFF"/>
            </a:solidFill>
          </p:spPr>
        </p:sp>
        <p:sp>
          <p:nvSpPr>
            <p:cNvPr id="9" name="TextBox 9"/>
            <p:cNvSpPr txBox="1"/>
            <p:nvPr/>
          </p:nvSpPr>
          <p:spPr>
            <a:xfrm>
              <a:off x="0" y="-19050"/>
              <a:ext cx="12543" cy="708578"/>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8360955" y="3389113"/>
            <a:ext cx="1566090" cy="1545751"/>
          </a:xfrm>
          <a:custGeom>
            <a:avLst/>
            <a:gdLst/>
            <a:ahLst/>
            <a:cxnLst/>
            <a:rect l="l" t="t" r="r" b="b"/>
            <a:pathLst>
              <a:path w="1566090" h="1545751">
                <a:moveTo>
                  <a:pt x="0" y="0"/>
                </a:moveTo>
                <a:lnTo>
                  <a:pt x="1566090" y="0"/>
                </a:lnTo>
                <a:lnTo>
                  <a:pt x="1566090" y="1545751"/>
                </a:lnTo>
                <a:lnTo>
                  <a:pt x="0" y="1545751"/>
                </a:lnTo>
                <a:lnTo>
                  <a:pt x="0" y="0"/>
                </a:lnTo>
                <a:close/>
              </a:path>
            </a:pathLst>
          </a:custGeom>
          <a:blipFill>
            <a:blip r:embed="rId3"/>
            <a:stretch>
              <a:fillRect l="-29763" t="-23851" r="-29680" b="-37690"/>
            </a:stretch>
          </a:blipFill>
        </p:spPr>
      </p:sp>
      <p:sp>
        <p:nvSpPr>
          <p:cNvPr id="11" name="TextBox 11"/>
          <p:cNvSpPr txBox="1"/>
          <p:nvPr/>
        </p:nvSpPr>
        <p:spPr>
          <a:xfrm>
            <a:off x="2619935" y="5681595"/>
            <a:ext cx="13048128" cy="819150"/>
          </a:xfrm>
          <a:prstGeom prst="rect">
            <a:avLst/>
          </a:prstGeom>
        </p:spPr>
        <p:txBody>
          <a:bodyPr lIns="0" tIns="0" rIns="0" bIns="0" rtlCol="0" anchor="t">
            <a:spAutoFit/>
          </a:bodyPr>
          <a:lstStyle/>
          <a:p>
            <a:pPr algn="ctr">
              <a:lnSpc>
                <a:spcPts val="6414"/>
              </a:lnSpc>
            </a:pPr>
            <a:r>
              <a:rPr lang="en-US" sz="7200" b="1" spc="53" dirty="0" smtClean="0">
                <a:solidFill>
                  <a:srgbClr val="F8FBFD"/>
                </a:solidFill>
                <a:latin typeface="Montserrat Classic Bold"/>
                <a:ea typeface="Montserrat Classic Bold"/>
                <a:cs typeface="Montserrat Classic Bold"/>
                <a:sym typeface="Montserrat Classic Bold"/>
              </a:rPr>
              <a:t>Base </a:t>
            </a:r>
            <a:r>
              <a:rPr lang="en-US" sz="7200" b="1" spc="53" dirty="0" smtClean="0">
                <a:solidFill>
                  <a:srgbClr val="F8FBFD"/>
                </a:solidFill>
                <a:latin typeface="Montserrat Classic Bold"/>
                <a:ea typeface="Montserrat Classic Bold"/>
                <a:cs typeface="Montserrat Classic Bold"/>
                <a:sym typeface="Montserrat Classic Bold"/>
              </a:rPr>
              <a:t>Legal</a:t>
            </a:r>
            <a:endParaRPr lang="en-US" sz="7200" b="1" spc="53" dirty="0">
              <a:solidFill>
                <a:srgbClr val="F8FBFD"/>
              </a:solidFill>
              <a:latin typeface="Montserrat Classic Bold"/>
              <a:ea typeface="Montserrat Classic Bold"/>
              <a:cs typeface="Montserrat Classic Bold"/>
              <a:sym typeface="Montserrat Classic Bol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object 3"/>
          <p:cNvSpPr txBox="1">
            <a:spLocks/>
          </p:cNvSpPr>
          <p:nvPr/>
        </p:nvSpPr>
        <p:spPr>
          <a:xfrm>
            <a:off x="1259453" y="495300"/>
            <a:ext cx="10138724" cy="997709"/>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s-DO" sz="6400" b="0" i="0" u="none" strike="noStrike" kern="1200" cap="none" spc="-64" normalizeH="0" baseline="0" noProof="0" dirty="0">
                <a:ln>
                  <a:noFill/>
                </a:ln>
                <a:solidFill>
                  <a:srgbClr val="1B4965"/>
                </a:solidFill>
                <a:effectLst/>
                <a:uLnTx/>
                <a:uFillTx/>
                <a:latin typeface="Montserrat Classic Bold"/>
                <a:ea typeface="+mj-ea"/>
                <a:cs typeface="+mj-cs"/>
              </a:rPr>
              <a:t>Referencias </a:t>
            </a:r>
            <a:r>
              <a:rPr lang="es-DO" sz="6400" spc="-64" dirty="0">
                <a:solidFill>
                  <a:srgbClr val="1B4965"/>
                </a:solidFill>
                <a:latin typeface="Montserrat Classic Bold"/>
              </a:rPr>
              <a:t>N</a:t>
            </a:r>
            <a:r>
              <a:rPr kumimoji="0" lang="es-DO" sz="6400" b="0" i="0" u="none" strike="noStrike" kern="1200" cap="none" spc="-64" normalizeH="0" baseline="0" noProof="0" dirty="0" err="1" smtClean="0">
                <a:ln>
                  <a:noFill/>
                </a:ln>
                <a:solidFill>
                  <a:srgbClr val="1B4965"/>
                </a:solidFill>
                <a:effectLst/>
                <a:uLnTx/>
                <a:uFillTx/>
                <a:latin typeface="Montserrat Classic Bold"/>
                <a:ea typeface="+mj-ea"/>
                <a:cs typeface="+mj-cs"/>
              </a:rPr>
              <a:t>ormativas</a:t>
            </a:r>
            <a:endParaRPr kumimoji="0" lang="es-DO" sz="6400" b="0" i="0" u="none" strike="noStrike" kern="1200" cap="none" spc="-64" normalizeH="0" baseline="0" noProof="0" dirty="0">
              <a:ln>
                <a:noFill/>
              </a:ln>
              <a:solidFill>
                <a:srgbClr val="1B4965"/>
              </a:solidFill>
              <a:effectLst/>
              <a:uLnTx/>
              <a:uFillTx/>
              <a:latin typeface="Montserrat Classic Bold"/>
              <a:ea typeface="+mj-ea"/>
              <a:cs typeface="+mj-cs"/>
            </a:endParaRPr>
          </a:p>
        </p:txBody>
      </p:sp>
      <p:sp>
        <p:nvSpPr>
          <p:cNvPr id="12" name="object 4"/>
          <p:cNvSpPr/>
          <p:nvPr/>
        </p:nvSpPr>
        <p:spPr>
          <a:xfrm>
            <a:off x="1564253" y="1657748"/>
            <a:ext cx="3209925" cy="0"/>
          </a:xfrm>
          <a:custGeom>
            <a:avLst/>
            <a:gdLst/>
            <a:ahLst/>
            <a:cxnLst/>
            <a:rect l="l" t="t" r="r" b="b"/>
            <a:pathLst>
              <a:path w="3209925">
                <a:moveTo>
                  <a:pt x="0" y="0"/>
                </a:moveTo>
                <a:lnTo>
                  <a:pt x="3209851" y="0"/>
                </a:lnTo>
              </a:path>
            </a:pathLst>
          </a:custGeom>
          <a:ln w="104775">
            <a:solidFill>
              <a:srgbClr val="E6394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7">
            <a:extLst>
              <a:ext uri="{FF2B5EF4-FFF2-40B4-BE49-F238E27FC236}">
                <a16:creationId xmlns:a16="http://schemas.microsoft.com/office/drawing/2014/main" id="{A61C3F76-9B8E-810F-F888-0C896196E72E}"/>
              </a:ext>
            </a:extLst>
          </p:cNvPr>
          <p:cNvSpPr txBox="1"/>
          <p:nvPr/>
        </p:nvSpPr>
        <p:spPr>
          <a:xfrm>
            <a:off x="1564253" y="2814411"/>
            <a:ext cx="14312263" cy="897682"/>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14999"/>
              </a:lnSpc>
              <a:spcBef>
                <a:spcPts val="100"/>
              </a:spcBef>
              <a:spcAft>
                <a:spcPts val="0"/>
              </a:spcAft>
              <a:buClrTx/>
              <a:buSzTx/>
              <a:buFontTx/>
              <a:buNone/>
              <a:tabLst/>
              <a:defRPr/>
            </a:pPr>
            <a:r>
              <a:rPr kumimoji="0" lang="es-DO" sz="5000" b="0" i="0" u="none" strike="noStrike" kern="1200" cap="none" spc="-64" normalizeH="0" baseline="0" noProof="0" dirty="0">
                <a:ln>
                  <a:noFill/>
                </a:ln>
                <a:solidFill>
                  <a:srgbClr val="1B4965"/>
                </a:solidFill>
                <a:effectLst/>
                <a:uLnTx/>
                <a:uFillTx/>
                <a:latin typeface="Montserrat Classic Bold"/>
                <a:ea typeface="+mn-ea"/>
                <a:cs typeface="+mn-cs"/>
              </a:rPr>
              <a:t>Constitución</a:t>
            </a:r>
            <a:r>
              <a:rPr kumimoji="0" lang="es-DO" sz="4800" b="0" i="0" u="none" strike="noStrike" kern="1200" cap="none" spc="145" normalizeH="0" baseline="0" noProof="0" dirty="0">
                <a:ln>
                  <a:noFill/>
                </a:ln>
                <a:solidFill>
                  <a:prstClr val="white"/>
                </a:solidFill>
                <a:effectLst/>
                <a:uLnTx/>
                <a:uFillTx/>
                <a:latin typeface="Montserrat ExtraBold" pitchFamily="2" charset="0"/>
                <a:ea typeface="+mn-ea"/>
                <a:cs typeface="Tahoma"/>
              </a:rPr>
              <a:t> </a:t>
            </a:r>
            <a:endParaRPr kumimoji="0" lang="es-DO" sz="4800" b="0" i="0" u="none" strike="noStrike" kern="1200" cap="none" spc="0" normalizeH="0" baseline="0" noProof="0" dirty="0">
              <a:ln>
                <a:noFill/>
              </a:ln>
              <a:solidFill>
                <a:prstClr val="white"/>
              </a:solidFill>
              <a:effectLst/>
              <a:uLnTx/>
              <a:uFillTx/>
              <a:latin typeface="Montserrat ExtraBold" pitchFamily="2" charset="0"/>
              <a:ea typeface="+mn-ea"/>
              <a:cs typeface="Tahoma"/>
            </a:endParaRPr>
          </a:p>
        </p:txBody>
      </p:sp>
      <p:sp>
        <p:nvSpPr>
          <p:cNvPr id="14" name="object 7">
            <a:extLst>
              <a:ext uri="{FF2B5EF4-FFF2-40B4-BE49-F238E27FC236}">
                <a16:creationId xmlns:a16="http://schemas.microsoft.com/office/drawing/2014/main" id="{AF1E1AE4-5AF7-A785-B4F2-8FB3C98D5865}"/>
              </a:ext>
            </a:extLst>
          </p:cNvPr>
          <p:cNvSpPr txBox="1"/>
          <p:nvPr/>
        </p:nvSpPr>
        <p:spPr>
          <a:xfrm>
            <a:off x="1564253" y="3605644"/>
            <a:ext cx="14312263" cy="56445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14999"/>
              </a:lnSpc>
              <a:spcBef>
                <a:spcPts val="100"/>
              </a:spcBef>
              <a:spcAft>
                <a:spcPts val="0"/>
              </a:spcAft>
              <a:buClrTx/>
              <a:buSzTx/>
              <a:buFontTx/>
              <a:buNone/>
              <a:tabLst/>
              <a:defRPr/>
            </a:pPr>
            <a:r>
              <a:rPr kumimoji="0" lang="es-DO" sz="3500" b="0" i="0" u="none" strike="noStrike" kern="1200" cap="none" spc="-64" normalizeH="0" baseline="0" noProof="0" dirty="0">
                <a:ln>
                  <a:noFill/>
                </a:ln>
                <a:solidFill>
                  <a:prstClr val="black">
                    <a:lumMod val="50000"/>
                    <a:lumOff val="50000"/>
                  </a:prstClr>
                </a:solidFill>
                <a:effectLst/>
                <a:uLnTx/>
                <a:uFillTx/>
                <a:latin typeface="Montserrat Classic Bold"/>
                <a:ea typeface="+mn-ea"/>
                <a:cs typeface="+mn-cs"/>
              </a:rPr>
              <a:t>Artículos 114 y 128, literal (f) del numeral (2).</a:t>
            </a:r>
          </a:p>
        </p:txBody>
      </p:sp>
      <p:sp>
        <p:nvSpPr>
          <p:cNvPr id="15" name="object 7">
            <a:extLst>
              <a:ext uri="{FF2B5EF4-FFF2-40B4-BE49-F238E27FC236}">
                <a16:creationId xmlns:a16="http://schemas.microsoft.com/office/drawing/2014/main" id="{A61C3F76-9B8E-810F-F888-0C896196E72E}"/>
              </a:ext>
            </a:extLst>
          </p:cNvPr>
          <p:cNvSpPr txBox="1"/>
          <p:nvPr/>
        </p:nvSpPr>
        <p:spPr>
          <a:xfrm>
            <a:off x="1564253" y="6866595"/>
            <a:ext cx="14891229" cy="897682"/>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14999"/>
              </a:lnSpc>
              <a:spcBef>
                <a:spcPts val="100"/>
              </a:spcBef>
              <a:spcAft>
                <a:spcPts val="0"/>
              </a:spcAft>
              <a:buClrTx/>
              <a:buSzTx/>
              <a:buFontTx/>
              <a:buNone/>
              <a:tabLst/>
              <a:defRPr/>
            </a:pPr>
            <a:r>
              <a:rPr kumimoji="0" lang="es-DO" sz="5000" b="0" i="0" u="none" strike="noStrike" kern="1200" cap="none" spc="-64" normalizeH="0" baseline="0" noProof="0" dirty="0" smtClean="0">
                <a:ln>
                  <a:noFill/>
                </a:ln>
                <a:solidFill>
                  <a:srgbClr val="1B4965"/>
                </a:solidFill>
                <a:effectLst/>
                <a:uLnTx/>
                <a:uFillTx/>
                <a:latin typeface="Montserrat Classic Bold"/>
                <a:ea typeface="+mn-ea"/>
                <a:cs typeface="+mn-cs"/>
              </a:rPr>
              <a:t>Ley 247-12 Orgánica de Administración Pública</a:t>
            </a:r>
            <a:r>
              <a:rPr kumimoji="0" lang="es-DO" sz="4800" b="0" i="0" u="none" strike="noStrike" kern="1200" cap="none" spc="145" normalizeH="0" baseline="0" noProof="0" dirty="0" smtClean="0">
                <a:ln>
                  <a:noFill/>
                </a:ln>
                <a:solidFill>
                  <a:prstClr val="white"/>
                </a:solidFill>
                <a:effectLst/>
                <a:uLnTx/>
                <a:uFillTx/>
                <a:latin typeface="Montserrat ExtraBold" pitchFamily="2" charset="0"/>
                <a:ea typeface="+mn-ea"/>
                <a:cs typeface="Tahoma"/>
              </a:rPr>
              <a:t> </a:t>
            </a:r>
            <a:endParaRPr kumimoji="0" lang="es-DO" sz="4800" b="0" i="0" u="none" strike="noStrike" kern="1200" cap="none" spc="0" normalizeH="0" baseline="0" noProof="0" dirty="0">
              <a:ln>
                <a:noFill/>
              </a:ln>
              <a:solidFill>
                <a:prstClr val="white"/>
              </a:solidFill>
              <a:effectLst/>
              <a:uLnTx/>
              <a:uFillTx/>
              <a:latin typeface="Montserrat ExtraBold" pitchFamily="2" charset="0"/>
              <a:ea typeface="+mn-ea"/>
              <a:cs typeface="Tahoma"/>
            </a:endParaRPr>
          </a:p>
        </p:txBody>
      </p:sp>
      <p:sp>
        <p:nvSpPr>
          <p:cNvPr id="16" name="object 7">
            <a:extLst>
              <a:ext uri="{FF2B5EF4-FFF2-40B4-BE49-F238E27FC236}">
                <a16:creationId xmlns:a16="http://schemas.microsoft.com/office/drawing/2014/main" id="{AF1E1AE4-5AF7-A785-B4F2-8FB3C98D5865}"/>
              </a:ext>
            </a:extLst>
          </p:cNvPr>
          <p:cNvSpPr txBox="1"/>
          <p:nvPr/>
        </p:nvSpPr>
        <p:spPr>
          <a:xfrm>
            <a:off x="1564253" y="7657828"/>
            <a:ext cx="14312263" cy="56445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14999"/>
              </a:lnSpc>
              <a:spcBef>
                <a:spcPts val="100"/>
              </a:spcBef>
              <a:spcAft>
                <a:spcPts val="0"/>
              </a:spcAft>
              <a:buClrTx/>
              <a:buSzTx/>
              <a:buFontTx/>
              <a:buNone/>
              <a:tabLst/>
              <a:defRPr/>
            </a:pPr>
            <a:r>
              <a:rPr kumimoji="0" lang="es-DO" sz="3500" b="0" i="0" u="none" strike="noStrike" kern="1200" cap="none" spc="-64" normalizeH="0" baseline="0" noProof="0" dirty="0" smtClean="0">
                <a:ln>
                  <a:noFill/>
                </a:ln>
                <a:solidFill>
                  <a:prstClr val="black">
                    <a:lumMod val="50000"/>
                    <a:lumOff val="50000"/>
                  </a:prstClr>
                </a:solidFill>
                <a:effectLst/>
                <a:uLnTx/>
                <a:uFillTx/>
                <a:latin typeface="Montserrat Classic Bold"/>
                <a:ea typeface="+mn-ea"/>
                <a:cs typeface="+mn-cs"/>
              </a:rPr>
              <a:t>Artículos 12, 28 y 29.</a:t>
            </a:r>
            <a:endParaRPr kumimoji="0" lang="es-DO" sz="3500" b="0" i="0" u="none" strike="noStrike" kern="1200" cap="none" spc="-64" normalizeH="0" baseline="0" noProof="0" dirty="0">
              <a:ln>
                <a:noFill/>
              </a:ln>
              <a:solidFill>
                <a:prstClr val="black">
                  <a:lumMod val="50000"/>
                  <a:lumOff val="50000"/>
                </a:prstClr>
              </a:solidFill>
              <a:effectLst/>
              <a:uLnTx/>
              <a:uFillTx/>
              <a:latin typeface="Montserrat Classic Bold"/>
              <a:ea typeface="+mn-ea"/>
              <a:cs typeface="+mn-cs"/>
            </a:endParaRPr>
          </a:p>
        </p:txBody>
      </p:sp>
      <p:sp>
        <p:nvSpPr>
          <p:cNvPr id="18" name="object 7">
            <a:extLst>
              <a:ext uri="{FF2B5EF4-FFF2-40B4-BE49-F238E27FC236}">
                <a16:creationId xmlns:a16="http://schemas.microsoft.com/office/drawing/2014/main" id="{A61C3F76-9B8E-810F-F888-0C896196E72E}"/>
              </a:ext>
            </a:extLst>
          </p:cNvPr>
          <p:cNvSpPr txBox="1"/>
          <p:nvPr/>
        </p:nvSpPr>
        <p:spPr>
          <a:xfrm>
            <a:off x="1564253" y="4868755"/>
            <a:ext cx="14891229" cy="823302"/>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14999"/>
              </a:lnSpc>
              <a:spcBef>
                <a:spcPts val="100"/>
              </a:spcBef>
              <a:spcAft>
                <a:spcPts val="0"/>
              </a:spcAft>
              <a:buClrTx/>
              <a:buSzTx/>
              <a:buFontTx/>
              <a:buNone/>
              <a:tabLst/>
              <a:defRPr/>
            </a:pPr>
            <a:r>
              <a:rPr kumimoji="0" lang="es-DO" sz="5000" b="0" i="0" u="none" strike="noStrike" kern="1200" cap="none" spc="-64" normalizeH="0" baseline="0" noProof="0" dirty="0" smtClean="0">
                <a:ln>
                  <a:noFill/>
                </a:ln>
                <a:solidFill>
                  <a:srgbClr val="1B4965"/>
                </a:solidFill>
                <a:effectLst/>
                <a:uLnTx/>
                <a:uFillTx/>
                <a:latin typeface="Montserrat Classic Bold"/>
                <a:ea typeface="+mn-ea"/>
                <a:cs typeface="+mn-cs"/>
              </a:rPr>
              <a:t>Ley 41-08 de Función Pública</a:t>
            </a:r>
            <a:r>
              <a:rPr kumimoji="0" lang="es-DO" sz="4800" b="0" i="0" u="none" strike="noStrike" kern="1200" cap="none" spc="145" normalizeH="0" baseline="0" noProof="0" dirty="0" smtClean="0">
                <a:ln>
                  <a:noFill/>
                </a:ln>
                <a:solidFill>
                  <a:prstClr val="white"/>
                </a:solidFill>
                <a:effectLst/>
                <a:uLnTx/>
                <a:uFillTx/>
                <a:latin typeface="Montserrat ExtraBold" pitchFamily="2" charset="0"/>
                <a:ea typeface="+mn-ea"/>
                <a:cs typeface="Tahoma"/>
              </a:rPr>
              <a:t> </a:t>
            </a:r>
            <a:endParaRPr kumimoji="0" lang="es-DO" sz="4800" b="0" i="0" u="none" strike="noStrike" kern="1200" cap="none" spc="0" normalizeH="0" baseline="0" noProof="0" dirty="0">
              <a:ln>
                <a:noFill/>
              </a:ln>
              <a:solidFill>
                <a:prstClr val="white"/>
              </a:solidFill>
              <a:effectLst/>
              <a:uLnTx/>
              <a:uFillTx/>
              <a:latin typeface="Montserrat ExtraBold" pitchFamily="2" charset="0"/>
              <a:ea typeface="+mn-ea"/>
              <a:cs typeface="Tahoma"/>
            </a:endParaRPr>
          </a:p>
        </p:txBody>
      </p:sp>
      <p:sp>
        <p:nvSpPr>
          <p:cNvPr id="19" name="object 7">
            <a:extLst>
              <a:ext uri="{FF2B5EF4-FFF2-40B4-BE49-F238E27FC236}">
                <a16:creationId xmlns:a16="http://schemas.microsoft.com/office/drawing/2014/main" id="{AF1E1AE4-5AF7-A785-B4F2-8FB3C98D5865}"/>
              </a:ext>
            </a:extLst>
          </p:cNvPr>
          <p:cNvSpPr txBox="1"/>
          <p:nvPr/>
        </p:nvSpPr>
        <p:spPr>
          <a:xfrm>
            <a:off x="1564253" y="5659988"/>
            <a:ext cx="14312263" cy="632224"/>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14999"/>
              </a:lnSpc>
              <a:spcBef>
                <a:spcPts val="100"/>
              </a:spcBef>
              <a:spcAft>
                <a:spcPts val="0"/>
              </a:spcAft>
              <a:buClrTx/>
              <a:buSzTx/>
              <a:buFontTx/>
              <a:buNone/>
              <a:tabLst/>
              <a:defRPr/>
            </a:pPr>
            <a:r>
              <a:rPr kumimoji="0" lang="es-DO" sz="3500" b="0" i="0" u="none" strike="noStrike" kern="1200" cap="none" spc="-64" normalizeH="0" baseline="0" noProof="0" dirty="0" smtClean="0">
                <a:ln>
                  <a:noFill/>
                </a:ln>
                <a:solidFill>
                  <a:prstClr val="black">
                    <a:lumMod val="50000"/>
                    <a:lumOff val="50000"/>
                  </a:prstClr>
                </a:solidFill>
                <a:effectLst/>
                <a:uLnTx/>
                <a:uFillTx/>
                <a:latin typeface="Montserrat Classic Bold"/>
                <a:ea typeface="+mn-ea"/>
                <a:cs typeface="+mn-cs"/>
              </a:rPr>
              <a:t>Artículo 4, numeral 10.</a:t>
            </a:r>
            <a:endParaRPr kumimoji="0" lang="es-DO" sz="3500" b="0" i="0" u="none" strike="noStrike" kern="1200" cap="none" spc="-64" normalizeH="0" baseline="0" noProof="0" dirty="0">
              <a:ln>
                <a:noFill/>
              </a:ln>
              <a:solidFill>
                <a:prstClr val="black">
                  <a:lumMod val="50000"/>
                  <a:lumOff val="50000"/>
                </a:prstClr>
              </a:solidFill>
              <a:effectLst/>
              <a:uLnTx/>
              <a:uFillTx/>
              <a:latin typeface="Montserrat Classic Bold"/>
              <a:ea typeface="+mn-ea"/>
              <a:cs typeface="+mn-cs"/>
            </a:endParaRPr>
          </a:p>
        </p:txBody>
      </p:sp>
      <p:sp>
        <p:nvSpPr>
          <p:cNvPr id="23" name="Freeform 18"/>
          <p:cNvSpPr/>
          <p:nvPr/>
        </p:nvSpPr>
        <p:spPr>
          <a:xfrm>
            <a:off x="15568043" y="7764277"/>
            <a:ext cx="2754593" cy="2888594"/>
          </a:xfrm>
          <a:custGeom>
            <a:avLst/>
            <a:gdLst/>
            <a:ahLst/>
            <a:cxnLst/>
            <a:rect l="l" t="t" r="r" b="b"/>
            <a:pathLst>
              <a:path w="4987309" h="4987309">
                <a:moveTo>
                  <a:pt x="0" y="0"/>
                </a:moveTo>
                <a:lnTo>
                  <a:pt x="4987308" y="0"/>
                </a:lnTo>
                <a:lnTo>
                  <a:pt x="4987308" y="4987308"/>
                </a:lnTo>
                <a:lnTo>
                  <a:pt x="0" y="4987308"/>
                </a:lnTo>
                <a:lnTo>
                  <a:pt x="0" y="0"/>
                </a:lnTo>
                <a:close/>
              </a:path>
            </a:pathLst>
          </a:custGeom>
          <a:blipFill>
            <a:blip r:embed="rId3">
              <a:alphaModFix amt="60000"/>
              <a:duotone>
                <a:schemeClr val="accent1">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Lst>
            </a:blip>
            <a:stretch>
              <a:fillRect/>
            </a:stretch>
          </a:blipFill>
        </p:spPr>
      </p:sp>
    </p:spTree>
    <p:extLst>
      <p:ext uri="{BB962C8B-B14F-4D97-AF65-F5344CB8AC3E}">
        <p14:creationId xmlns:p14="http://schemas.microsoft.com/office/powerpoint/2010/main" val="41257138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2494" y="4360493"/>
            <a:ext cx="18832989" cy="48644"/>
          </a:xfrm>
          <a:prstGeom prst="rect">
            <a:avLst/>
          </a:prstGeom>
          <a:solidFill>
            <a:srgbClr val="053D57"/>
          </a:solidFill>
        </p:spPr>
      </p:sp>
      <p:sp>
        <p:nvSpPr>
          <p:cNvPr id="3" name="AutoShape 3"/>
          <p:cNvSpPr/>
          <p:nvPr/>
        </p:nvSpPr>
        <p:spPr>
          <a:xfrm rot="-2700000">
            <a:off x="2408686" y="4267049"/>
            <a:ext cx="284232" cy="284176"/>
          </a:xfrm>
          <a:prstGeom prst="rect">
            <a:avLst/>
          </a:prstGeom>
          <a:solidFill>
            <a:srgbClr val="97BCC7"/>
          </a:solidFill>
        </p:spPr>
      </p:sp>
      <p:sp>
        <p:nvSpPr>
          <p:cNvPr id="5" name="AutoShape 5"/>
          <p:cNvSpPr/>
          <p:nvPr/>
        </p:nvSpPr>
        <p:spPr>
          <a:xfrm rot="-2700000">
            <a:off x="8631885" y="4267049"/>
            <a:ext cx="284232" cy="284176"/>
          </a:xfrm>
          <a:prstGeom prst="rect">
            <a:avLst/>
          </a:prstGeom>
          <a:solidFill>
            <a:srgbClr val="97BCC7"/>
          </a:solidFill>
        </p:spPr>
      </p:sp>
      <p:sp>
        <p:nvSpPr>
          <p:cNvPr id="7" name="TextBox 7"/>
          <p:cNvSpPr txBox="1"/>
          <p:nvPr/>
        </p:nvSpPr>
        <p:spPr>
          <a:xfrm>
            <a:off x="597977" y="2069684"/>
            <a:ext cx="16661323" cy="997744"/>
          </a:xfrm>
          <a:prstGeom prst="rect">
            <a:avLst/>
          </a:prstGeom>
        </p:spPr>
        <p:txBody>
          <a:bodyPr lIns="0" tIns="0" rIns="0" bIns="0" rtlCol="0" anchor="t">
            <a:spAutoFit/>
          </a:bodyPr>
          <a:lstStyle/>
          <a:p>
            <a:pPr marL="0" marR="0" lvl="0" indent="0" algn="ctr" defTabSz="914400" rtl="0" eaLnBrk="1" fontAlgn="auto" latinLnBrk="0" hangingPunct="1">
              <a:lnSpc>
                <a:spcPts val="7800"/>
              </a:lnSpc>
              <a:spcBef>
                <a:spcPts val="0"/>
              </a:spcBef>
              <a:spcAft>
                <a:spcPts val="0"/>
              </a:spcAft>
              <a:buClrTx/>
              <a:buSzTx/>
              <a:buFontTx/>
              <a:buNone/>
              <a:tabLst/>
              <a:defRPr/>
            </a:pPr>
            <a:r>
              <a:rPr kumimoji="0" lang="en-US" sz="6500" b="1" i="0" u="none" strike="noStrike" kern="1200" cap="none" spc="-65" normalizeH="0" baseline="0" noProof="0" dirty="0" err="1" smtClean="0">
                <a:ln>
                  <a:noFill/>
                </a:ln>
                <a:solidFill>
                  <a:srgbClr val="053D57"/>
                </a:solidFill>
                <a:effectLst/>
                <a:uLnTx/>
                <a:uFillTx/>
                <a:latin typeface="Montserrat Classic Bold"/>
                <a:ea typeface="Montserrat Classic Bold"/>
                <a:cs typeface="Montserrat Classic Bold"/>
                <a:sym typeface="Montserrat Classic Bold"/>
              </a:rPr>
              <a:t>Referencias</a:t>
            </a:r>
            <a:r>
              <a:rPr lang="en-US" sz="6500" b="1" spc="-65" dirty="0">
                <a:solidFill>
                  <a:srgbClr val="053D57"/>
                </a:solidFill>
                <a:latin typeface="Montserrat Classic Bold"/>
                <a:ea typeface="Montserrat Classic Bold"/>
                <a:cs typeface="Montserrat Classic Bold"/>
                <a:sym typeface="Montserrat Classic Bold"/>
              </a:rPr>
              <a:t> </a:t>
            </a:r>
            <a:r>
              <a:rPr lang="en-US" sz="6500" b="1" spc="-65" dirty="0" err="1">
                <a:solidFill>
                  <a:srgbClr val="053D57"/>
                </a:solidFill>
                <a:latin typeface="Montserrat Classic Bold"/>
                <a:ea typeface="Montserrat Classic Bold"/>
                <a:cs typeface="Montserrat Classic Bold"/>
                <a:sym typeface="Montserrat Classic Bold"/>
              </a:rPr>
              <a:t>N</a:t>
            </a:r>
            <a:r>
              <a:rPr lang="en-US" sz="6500" b="1" spc="-65" dirty="0" err="1" smtClean="0">
                <a:solidFill>
                  <a:srgbClr val="053D57"/>
                </a:solidFill>
                <a:latin typeface="Montserrat Classic Bold"/>
                <a:ea typeface="Montserrat Classic Bold"/>
                <a:cs typeface="Montserrat Classic Bold"/>
                <a:sym typeface="Montserrat Classic Bold"/>
              </a:rPr>
              <a:t>ormativas</a:t>
            </a:r>
            <a:endParaRPr kumimoji="0" lang="en-US" sz="6500" b="1" i="0" u="none" strike="noStrike" kern="1200" cap="none" spc="-65" normalizeH="0" baseline="0" noProof="0" dirty="0">
              <a:ln>
                <a:noFill/>
              </a:ln>
              <a:solidFill>
                <a:srgbClr val="053D57"/>
              </a:solidFill>
              <a:effectLst/>
              <a:uLnTx/>
              <a:uFillTx/>
              <a:latin typeface="Montserrat Classic Bold"/>
              <a:ea typeface="Montserrat Classic Bold"/>
              <a:cs typeface="Montserrat Classic Bold"/>
              <a:sym typeface="Montserrat Classic Bold"/>
            </a:endParaRPr>
          </a:p>
        </p:txBody>
      </p:sp>
      <p:sp>
        <p:nvSpPr>
          <p:cNvPr id="9" name="AutoShape 9"/>
          <p:cNvSpPr/>
          <p:nvPr/>
        </p:nvSpPr>
        <p:spPr>
          <a:xfrm rot="-2700000">
            <a:off x="-1293462" y="7914635"/>
            <a:ext cx="2058119" cy="2057717"/>
          </a:xfrm>
          <a:prstGeom prst="rect">
            <a:avLst/>
          </a:prstGeom>
          <a:solidFill>
            <a:srgbClr val="053D57"/>
          </a:solidFill>
        </p:spPr>
      </p:sp>
      <p:sp>
        <p:nvSpPr>
          <p:cNvPr id="10" name="AutoShape 10"/>
          <p:cNvSpPr/>
          <p:nvPr/>
        </p:nvSpPr>
        <p:spPr>
          <a:xfrm rot="-2700000">
            <a:off x="17312809" y="-294778"/>
            <a:ext cx="1950383" cy="2219235"/>
          </a:xfrm>
          <a:prstGeom prst="rect">
            <a:avLst/>
          </a:prstGeom>
          <a:solidFill>
            <a:srgbClr val="053D57"/>
          </a:solidFill>
        </p:spPr>
      </p:sp>
      <p:sp>
        <p:nvSpPr>
          <p:cNvPr id="11" name="AutoShape 11"/>
          <p:cNvSpPr/>
          <p:nvPr/>
        </p:nvSpPr>
        <p:spPr>
          <a:xfrm rot="-2700000">
            <a:off x="-1233818" y="10439003"/>
            <a:ext cx="2839428" cy="50503"/>
          </a:xfrm>
          <a:prstGeom prst="rect">
            <a:avLst/>
          </a:prstGeom>
          <a:solidFill>
            <a:srgbClr val="97BCC7"/>
          </a:solidFill>
        </p:spPr>
      </p:sp>
      <p:sp>
        <p:nvSpPr>
          <p:cNvPr id="12" name="AutoShape 12"/>
          <p:cNvSpPr/>
          <p:nvPr/>
        </p:nvSpPr>
        <p:spPr>
          <a:xfrm rot="-2700000">
            <a:off x="18073201" y="751528"/>
            <a:ext cx="43907" cy="3580261"/>
          </a:xfrm>
          <a:prstGeom prst="rect">
            <a:avLst/>
          </a:prstGeom>
          <a:solidFill>
            <a:srgbClr val="053D57"/>
          </a:solidFill>
        </p:spPr>
      </p:sp>
      <p:grpSp>
        <p:nvGrpSpPr>
          <p:cNvPr id="13" name="Group 13"/>
          <p:cNvGrpSpPr/>
          <p:nvPr/>
        </p:nvGrpSpPr>
        <p:grpSpPr>
          <a:xfrm>
            <a:off x="597977" y="4387518"/>
            <a:ext cx="5531205" cy="2996265"/>
            <a:chOff x="-27710" y="-142875"/>
            <a:chExt cx="6329934" cy="3995018"/>
          </a:xfrm>
        </p:grpSpPr>
        <p:sp>
          <p:nvSpPr>
            <p:cNvPr id="14" name="TextBox 14"/>
            <p:cNvSpPr txBox="1"/>
            <p:nvPr/>
          </p:nvSpPr>
          <p:spPr>
            <a:xfrm>
              <a:off x="-1" y="-142875"/>
              <a:ext cx="5501897" cy="1389440"/>
            </a:xfrm>
            <a:prstGeom prst="rect">
              <a:avLst/>
            </a:prstGeom>
          </p:spPr>
          <p:txBody>
            <a:bodyPr wrap="square" lIns="0" tIns="0" rIns="0" bIns="0" rtlCol="0" anchor="t">
              <a:spAutoFit/>
            </a:bodyPr>
            <a:lstStyle/>
            <a:p>
              <a:pPr marL="0" marR="0" lvl="0" indent="0" algn="ctr" defTabSz="914400" rtl="0" eaLnBrk="1" fontAlgn="auto" latinLnBrk="0" hangingPunct="1">
                <a:lnSpc>
                  <a:spcPts val="9800"/>
                </a:lnSpc>
                <a:spcBef>
                  <a:spcPts val="0"/>
                </a:spcBef>
                <a:spcAft>
                  <a:spcPts val="0"/>
                </a:spcAft>
                <a:buClrTx/>
                <a:buSzTx/>
                <a:buFontTx/>
                <a:buNone/>
                <a:tabLst/>
                <a:defRPr/>
              </a:pPr>
              <a:r>
                <a:rPr kumimoji="0" lang="en-US" sz="4000" b="1" i="0" u="none" strike="noStrike" kern="1200" cap="none" spc="490" normalizeH="0" baseline="0" noProof="0" dirty="0" err="1" smtClean="0">
                  <a:ln>
                    <a:noFill/>
                  </a:ln>
                  <a:solidFill>
                    <a:srgbClr val="053D57"/>
                  </a:solidFill>
                  <a:effectLst/>
                  <a:uLnTx/>
                  <a:uFillTx/>
                  <a:latin typeface="Montserrat Classic Bold"/>
                  <a:ea typeface="Montserrat Classic Bold"/>
                  <a:cs typeface="Montserrat Classic Bold"/>
                  <a:sym typeface="Montserrat Classic Bold"/>
                </a:rPr>
                <a:t>Constituci</a:t>
              </a:r>
              <a:r>
                <a:rPr lang="en-US" sz="4000" b="1" spc="490" dirty="0" err="1" smtClean="0">
                  <a:solidFill>
                    <a:srgbClr val="053D57"/>
                  </a:solidFill>
                  <a:latin typeface="Montserrat Classic Bold"/>
                  <a:ea typeface="Montserrat Classic Bold"/>
                  <a:cs typeface="Montserrat Classic Bold"/>
                  <a:sym typeface="Montserrat Classic Bold"/>
                </a:rPr>
                <a:t>ón</a:t>
              </a:r>
              <a:endParaRPr kumimoji="0" lang="en-US" sz="4000" b="1" i="0" u="none" strike="noStrike" kern="1200" cap="none" spc="490" normalizeH="0" baseline="0" noProof="0" dirty="0">
                <a:ln>
                  <a:noFill/>
                </a:ln>
                <a:solidFill>
                  <a:srgbClr val="053D57"/>
                </a:solidFill>
                <a:effectLst/>
                <a:uLnTx/>
                <a:uFillTx/>
                <a:latin typeface="Montserrat Classic Bold"/>
                <a:ea typeface="Montserrat Classic Bold"/>
                <a:cs typeface="Montserrat Classic Bold"/>
                <a:sym typeface="Montserrat Classic Bold"/>
              </a:endParaRPr>
            </a:p>
          </p:txBody>
        </p:sp>
        <p:sp>
          <p:nvSpPr>
            <p:cNvPr id="15" name="TextBox 15"/>
            <p:cNvSpPr txBox="1"/>
            <p:nvPr/>
          </p:nvSpPr>
          <p:spPr>
            <a:xfrm>
              <a:off x="-27710" y="1458327"/>
              <a:ext cx="6329934" cy="2393816"/>
            </a:xfrm>
            <a:prstGeom prst="rect">
              <a:avLst/>
            </a:prstGeom>
          </p:spPr>
          <p:txBody>
            <a:bodyPr wrap="square" lIns="0" tIns="0" rIns="0" bIns="0" rtlCol="0" anchor="t">
              <a:spAutoFit/>
            </a:bodyPr>
            <a:lstStyle/>
            <a:p>
              <a:pPr marL="342900" marR="0" lvl="0" indent="-342900" algn="just" defTabSz="914400" rtl="0" eaLnBrk="1" fontAlgn="auto" latinLnBrk="0" hangingPunct="1">
                <a:lnSpc>
                  <a:spcPts val="2808"/>
                </a:lnSpc>
                <a:spcBef>
                  <a:spcPts val="0"/>
                </a:spcBef>
                <a:spcAft>
                  <a:spcPts val="0"/>
                </a:spcAft>
                <a:buClrTx/>
                <a:buSzTx/>
                <a:buFont typeface="Wingdings" panose="05000000000000000000" pitchFamily="2" charset="2"/>
                <a:buChar char="§"/>
                <a:tabLst/>
                <a:defRPr/>
              </a:pPr>
              <a:r>
                <a:rPr kumimoji="0" lang="en-US" sz="2500" b="0" i="0" u="none" strike="noStrike" kern="1200" cap="none" spc="18" normalizeH="0" baseline="0" noProof="0" dirty="0" err="1" smtClean="0">
                  <a:ln>
                    <a:noFill/>
                  </a:ln>
                  <a:solidFill>
                    <a:srgbClr val="053D57"/>
                  </a:solidFill>
                  <a:effectLst/>
                  <a:uLnTx/>
                  <a:uFillTx/>
                  <a:latin typeface="Montserrat Light"/>
                  <a:ea typeface="Montserrat Light"/>
                  <a:cs typeface="Montserrat Light"/>
                  <a:sym typeface="Montserrat Light"/>
                </a:rPr>
                <a:t>Responsabilidad</a:t>
              </a:r>
              <a:r>
                <a:rPr kumimoji="0" lang="en-US" sz="2500" b="0" i="0" u="none" strike="noStrike" kern="1200" cap="none" spc="18" normalizeH="0" baseline="0" noProof="0" dirty="0" smtClean="0">
                  <a:ln>
                    <a:noFill/>
                  </a:ln>
                  <a:solidFill>
                    <a:srgbClr val="053D57"/>
                  </a:solidFill>
                  <a:effectLst/>
                  <a:uLnTx/>
                  <a:uFillTx/>
                  <a:latin typeface="Montserrat Light"/>
                  <a:ea typeface="Montserrat Light"/>
                  <a:cs typeface="Montserrat Light"/>
                  <a:sym typeface="Montserrat Light"/>
                </a:rPr>
                <a:t> del </a:t>
              </a:r>
              <a:r>
                <a:rPr kumimoji="0" lang="en-US" sz="2500" b="0" i="0" u="none" strike="noStrike" kern="1200" cap="none" spc="18" normalizeH="0" baseline="0" noProof="0" dirty="0" err="1" smtClean="0">
                  <a:ln>
                    <a:noFill/>
                  </a:ln>
                  <a:solidFill>
                    <a:srgbClr val="053D57"/>
                  </a:solidFill>
                  <a:effectLst/>
                  <a:uLnTx/>
                  <a:uFillTx/>
                  <a:latin typeface="Montserrat Light"/>
                  <a:ea typeface="Montserrat Light"/>
                  <a:cs typeface="Montserrat Light"/>
                  <a:sym typeface="Montserrat Light"/>
                </a:rPr>
                <a:t>presidente</a:t>
              </a:r>
              <a:r>
                <a:rPr kumimoji="0" lang="en-US" sz="2500" b="0" i="0" u="none" strike="noStrike" kern="1200" cap="none" spc="18" normalizeH="0" baseline="0" noProof="0" dirty="0" smtClean="0">
                  <a:ln>
                    <a:noFill/>
                  </a:ln>
                  <a:solidFill>
                    <a:srgbClr val="053D57"/>
                  </a:solidFill>
                  <a:effectLst/>
                  <a:uLnTx/>
                  <a:uFillTx/>
                  <a:latin typeface="Montserrat Light"/>
                  <a:ea typeface="Montserrat Light"/>
                  <a:cs typeface="Montserrat Light"/>
                  <a:sym typeface="Montserrat Light"/>
                </a:rPr>
                <a:t>.</a:t>
              </a:r>
            </a:p>
            <a:p>
              <a:pPr marL="342900" marR="0" lvl="0" indent="-342900" algn="just" defTabSz="914400" rtl="0" eaLnBrk="1" fontAlgn="auto" latinLnBrk="0" hangingPunct="1">
                <a:lnSpc>
                  <a:spcPts val="2808"/>
                </a:lnSpc>
                <a:spcBef>
                  <a:spcPts val="0"/>
                </a:spcBef>
                <a:spcAft>
                  <a:spcPts val="0"/>
                </a:spcAft>
                <a:buClrTx/>
                <a:buSzTx/>
                <a:buFont typeface="Wingdings" panose="05000000000000000000" pitchFamily="2" charset="2"/>
                <a:buChar char="§"/>
                <a:tabLst/>
                <a:defRPr/>
              </a:pPr>
              <a:r>
                <a:rPr lang="en-US" sz="2500" spc="18" dirty="0" err="1" smtClean="0">
                  <a:solidFill>
                    <a:srgbClr val="053D57"/>
                  </a:solidFill>
                  <a:latin typeface="Montserrat Light"/>
                  <a:ea typeface="Montserrat Light"/>
                  <a:cs typeface="Montserrat Light"/>
                  <a:sym typeface="Montserrat Light"/>
                </a:rPr>
                <a:t>Presentar</a:t>
              </a:r>
              <a:r>
                <a:rPr lang="en-US" sz="2500" spc="18" dirty="0" smtClean="0">
                  <a:solidFill>
                    <a:srgbClr val="053D57"/>
                  </a:solidFill>
                  <a:latin typeface="Montserrat Light"/>
                  <a:ea typeface="Montserrat Light"/>
                  <a:cs typeface="Montserrat Light"/>
                  <a:sym typeface="Montserrat Light"/>
                </a:rPr>
                <a:t> Información </a:t>
              </a:r>
              <a:r>
                <a:rPr lang="en-US" sz="2500" spc="18" dirty="0" err="1" smtClean="0">
                  <a:solidFill>
                    <a:srgbClr val="053D57"/>
                  </a:solidFill>
                  <a:latin typeface="Montserrat Light"/>
                  <a:ea typeface="Montserrat Light"/>
                  <a:cs typeface="Montserrat Light"/>
                  <a:sym typeface="Montserrat Light"/>
                </a:rPr>
                <a:t>sobre</a:t>
              </a:r>
              <a:r>
                <a:rPr lang="en-US" sz="2500" spc="18" dirty="0" smtClean="0">
                  <a:solidFill>
                    <a:srgbClr val="053D57"/>
                  </a:solidFill>
                  <a:latin typeface="Montserrat Light"/>
                  <a:ea typeface="Montserrat Light"/>
                  <a:cs typeface="Montserrat Light"/>
                  <a:sym typeface="Montserrat Light"/>
                </a:rPr>
                <a:t> la Administración </a:t>
              </a:r>
              <a:r>
                <a:rPr lang="en-US" sz="2500" spc="18" dirty="0" err="1" smtClean="0">
                  <a:solidFill>
                    <a:srgbClr val="053D57"/>
                  </a:solidFill>
                  <a:latin typeface="Montserrat Light"/>
                  <a:ea typeface="Montserrat Light"/>
                  <a:cs typeface="Montserrat Light"/>
                  <a:sym typeface="Montserrat Light"/>
                </a:rPr>
                <a:t>presupuestaria</a:t>
              </a:r>
              <a:r>
                <a:rPr lang="en-US" sz="2500" spc="18" dirty="0" smtClean="0">
                  <a:solidFill>
                    <a:srgbClr val="053D57"/>
                  </a:solidFill>
                  <a:latin typeface="Montserrat Light"/>
                  <a:ea typeface="Montserrat Light"/>
                  <a:cs typeface="Montserrat Light"/>
                  <a:sym typeface="Montserrat Light"/>
                </a:rPr>
                <a:t>, </a:t>
              </a:r>
              <a:r>
                <a:rPr lang="en-US" sz="2500" spc="18" dirty="0" err="1" smtClean="0">
                  <a:solidFill>
                    <a:srgbClr val="053D57"/>
                  </a:solidFill>
                  <a:latin typeface="Montserrat Light"/>
                  <a:ea typeface="Montserrat Light"/>
                  <a:cs typeface="Montserrat Light"/>
                  <a:sym typeface="Montserrat Light"/>
                </a:rPr>
                <a:t>financiera</a:t>
              </a:r>
              <a:r>
                <a:rPr lang="en-US" sz="2500" spc="18" dirty="0" smtClean="0">
                  <a:solidFill>
                    <a:srgbClr val="053D57"/>
                  </a:solidFill>
                  <a:latin typeface="Montserrat Light"/>
                  <a:ea typeface="Montserrat Light"/>
                  <a:cs typeface="Montserrat Light"/>
                  <a:sym typeface="Montserrat Light"/>
                </a:rPr>
                <a:t> y de </a:t>
              </a:r>
              <a:r>
                <a:rPr lang="en-US" sz="2500" spc="18" dirty="0" err="1" smtClean="0">
                  <a:solidFill>
                    <a:srgbClr val="053D57"/>
                  </a:solidFill>
                  <a:latin typeface="Montserrat Light"/>
                  <a:ea typeface="Montserrat Light"/>
                  <a:cs typeface="Montserrat Light"/>
                  <a:sym typeface="Montserrat Light"/>
                </a:rPr>
                <a:t>gestión</a:t>
              </a:r>
              <a:r>
                <a:rPr lang="en-US" sz="2500" spc="18" dirty="0" smtClean="0">
                  <a:solidFill>
                    <a:srgbClr val="053D57"/>
                  </a:solidFill>
                  <a:latin typeface="Montserrat Light"/>
                  <a:ea typeface="Montserrat Light"/>
                  <a:cs typeface="Montserrat Light"/>
                  <a:sym typeface="Montserrat Light"/>
                </a:rPr>
                <a:t>.</a:t>
              </a:r>
            </a:p>
            <a:p>
              <a:pPr marL="342900" marR="0" lvl="0" indent="-342900" algn="just" defTabSz="914400" rtl="0" eaLnBrk="1" fontAlgn="auto" latinLnBrk="0" hangingPunct="1">
                <a:lnSpc>
                  <a:spcPts val="2808"/>
                </a:lnSpc>
                <a:spcBef>
                  <a:spcPts val="0"/>
                </a:spcBef>
                <a:spcAft>
                  <a:spcPts val="0"/>
                </a:spcAft>
                <a:buClrTx/>
                <a:buSzTx/>
                <a:buFont typeface="Wingdings" panose="05000000000000000000" pitchFamily="2" charset="2"/>
                <a:buChar char="§"/>
                <a:tabLst/>
                <a:defRPr/>
              </a:pPr>
              <a:r>
                <a:rPr lang="en-US" sz="2500" spc="18" dirty="0" err="1" smtClean="0">
                  <a:solidFill>
                    <a:srgbClr val="053D57"/>
                  </a:solidFill>
                  <a:latin typeface="Montserrat Light"/>
                  <a:ea typeface="Montserrat Light"/>
                  <a:cs typeface="Montserrat Light"/>
                  <a:sym typeface="Montserrat Light"/>
                </a:rPr>
                <a:t>Proyecciones</a:t>
              </a:r>
              <a:r>
                <a:rPr lang="en-US" sz="2500" spc="18" dirty="0" smtClean="0">
                  <a:solidFill>
                    <a:srgbClr val="053D57"/>
                  </a:solidFill>
                  <a:latin typeface="Montserrat Light"/>
                  <a:ea typeface="Montserrat Light"/>
                  <a:cs typeface="Montserrat Light"/>
                  <a:sym typeface="Montserrat Light"/>
                </a:rPr>
                <a:t>. </a:t>
              </a:r>
              <a:endParaRPr kumimoji="0" lang="en-US" sz="1872" b="0" i="0" u="none" strike="noStrike" kern="1200" cap="none" spc="18" normalizeH="0" baseline="0" noProof="0" dirty="0">
                <a:ln>
                  <a:noFill/>
                </a:ln>
                <a:solidFill>
                  <a:srgbClr val="053D57"/>
                </a:solidFill>
                <a:effectLst/>
                <a:uLnTx/>
                <a:uFillTx/>
                <a:latin typeface="Montserrat Light"/>
                <a:ea typeface="Montserrat Light"/>
                <a:cs typeface="Montserrat Light"/>
                <a:sym typeface="Montserrat Light"/>
              </a:endParaRPr>
            </a:p>
          </p:txBody>
        </p:sp>
      </p:grpSp>
      <p:grpSp>
        <p:nvGrpSpPr>
          <p:cNvPr id="19" name="Group 19"/>
          <p:cNvGrpSpPr/>
          <p:nvPr/>
        </p:nvGrpSpPr>
        <p:grpSpPr>
          <a:xfrm>
            <a:off x="12344400" y="4305300"/>
            <a:ext cx="5486400" cy="4451648"/>
            <a:chOff x="-282224" y="-142875"/>
            <a:chExt cx="5791372" cy="5935528"/>
          </a:xfrm>
        </p:grpSpPr>
        <p:sp>
          <p:nvSpPr>
            <p:cNvPr id="20" name="TextBox 20"/>
            <p:cNvSpPr txBox="1"/>
            <p:nvPr/>
          </p:nvSpPr>
          <p:spPr>
            <a:xfrm>
              <a:off x="0" y="-142875"/>
              <a:ext cx="5207533" cy="1389440"/>
            </a:xfrm>
            <a:prstGeom prst="rect">
              <a:avLst/>
            </a:prstGeom>
          </p:spPr>
          <p:txBody>
            <a:bodyPr lIns="0" tIns="0" rIns="0" bIns="0" rtlCol="0" anchor="t">
              <a:spAutoFit/>
            </a:bodyPr>
            <a:lstStyle/>
            <a:p>
              <a:pPr marL="0" marR="0" lvl="0" indent="0" algn="ctr" defTabSz="914400" rtl="0" eaLnBrk="1" fontAlgn="auto" latinLnBrk="0" hangingPunct="1">
                <a:lnSpc>
                  <a:spcPts val="9800"/>
                </a:lnSpc>
                <a:spcBef>
                  <a:spcPts val="0"/>
                </a:spcBef>
                <a:spcAft>
                  <a:spcPts val="0"/>
                </a:spcAft>
                <a:buClrTx/>
                <a:buSzTx/>
                <a:buFontTx/>
                <a:buNone/>
                <a:tabLst/>
                <a:defRPr/>
              </a:pPr>
              <a:r>
                <a:rPr kumimoji="0" lang="en-US" sz="4000" b="1" i="0" u="none" strike="noStrike" kern="1200" cap="none" spc="490" normalizeH="0" baseline="0" noProof="0" dirty="0" smtClean="0">
                  <a:ln>
                    <a:noFill/>
                  </a:ln>
                  <a:solidFill>
                    <a:srgbClr val="053D57"/>
                  </a:solidFill>
                  <a:effectLst/>
                  <a:uLnTx/>
                  <a:uFillTx/>
                  <a:latin typeface="Montserrat Classic Bold"/>
                  <a:ea typeface="Montserrat Classic Bold"/>
                  <a:cs typeface="Montserrat Classic Bold"/>
                  <a:sym typeface="Montserrat Classic Bold"/>
                </a:rPr>
                <a:t>Ley</a:t>
              </a:r>
              <a:r>
                <a:rPr kumimoji="0" lang="en-US" sz="4000" b="1" i="0" u="none" strike="noStrike" kern="1200" cap="none" spc="490" normalizeH="0" noProof="0" dirty="0" smtClean="0">
                  <a:ln>
                    <a:noFill/>
                  </a:ln>
                  <a:solidFill>
                    <a:srgbClr val="053D57"/>
                  </a:solidFill>
                  <a:effectLst/>
                  <a:uLnTx/>
                  <a:uFillTx/>
                  <a:latin typeface="Montserrat Classic Bold"/>
                  <a:ea typeface="Montserrat Classic Bold"/>
                  <a:cs typeface="Montserrat Classic Bold"/>
                  <a:sym typeface="Montserrat Classic Bold"/>
                </a:rPr>
                <a:t> 247-12</a:t>
              </a:r>
              <a:r>
                <a:rPr kumimoji="0" lang="en-US" sz="4000" b="1" i="0" u="none" strike="noStrike" kern="1200" cap="none" spc="490" normalizeH="0" baseline="0" noProof="0" dirty="0" smtClean="0">
                  <a:ln>
                    <a:noFill/>
                  </a:ln>
                  <a:solidFill>
                    <a:srgbClr val="053D57"/>
                  </a:solidFill>
                  <a:effectLst/>
                  <a:uLnTx/>
                  <a:uFillTx/>
                  <a:latin typeface="Montserrat Classic Bold"/>
                  <a:ea typeface="Montserrat Classic Bold"/>
                  <a:cs typeface="Montserrat Classic Bold"/>
                  <a:sym typeface="Montserrat Classic Bold"/>
                </a:rPr>
                <a:t> </a:t>
              </a:r>
              <a:endParaRPr kumimoji="0" lang="en-US" sz="4000" b="1" i="0" u="none" strike="noStrike" kern="1200" cap="none" spc="490" normalizeH="0" baseline="0" noProof="0" dirty="0">
                <a:ln>
                  <a:noFill/>
                </a:ln>
                <a:solidFill>
                  <a:srgbClr val="053D57"/>
                </a:solidFill>
                <a:effectLst/>
                <a:uLnTx/>
                <a:uFillTx/>
                <a:latin typeface="Montserrat Classic Bold"/>
                <a:ea typeface="Montserrat Classic Bold"/>
                <a:cs typeface="Montserrat Classic Bold"/>
                <a:sym typeface="Montserrat Classic Bold"/>
              </a:endParaRPr>
            </a:p>
          </p:txBody>
        </p:sp>
        <p:sp>
          <p:nvSpPr>
            <p:cNvPr id="21" name="TextBox 21"/>
            <p:cNvSpPr txBox="1"/>
            <p:nvPr/>
          </p:nvSpPr>
          <p:spPr>
            <a:xfrm>
              <a:off x="-282224" y="1483783"/>
              <a:ext cx="5791372" cy="4308870"/>
            </a:xfrm>
            <a:prstGeom prst="rect">
              <a:avLst/>
            </a:prstGeom>
          </p:spPr>
          <p:txBody>
            <a:bodyPr wrap="square" lIns="0" tIns="0" rIns="0" bIns="0" rtlCol="0" anchor="t">
              <a:spAutoFit/>
            </a:bodyPr>
            <a:lstStyle/>
            <a:p>
              <a:pPr marL="342900" marR="0" lvl="0" indent="-342900" algn="just" fontAlgn="auto">
                <a:lnSpc>
                  <a:spcPts val="2808"/>
                </a:lnSpc>
                <a:spcBef>
                  <a:spcPts val="0"/>
                </a:spcBef>
                <a:spcAft>
                  <a:spcPts val="0"/>
                </a:spcAft>
                <a:buClrTx/>
                <a:buSzTx/>
                <a:buFont typeface="Wingdings" panose="05000000000000000000" pitchFamily="2" charset="2"/>
                <a:buChar char="§"/>
                <a:tabLst/>
                <a:defRPr/>
              </a:pPr>
              <a:r>
                <a:rPr lang="en-US" sz="2500" spc="18" dirty="0">
                  <a:solidFill>
                    <a:srgbClr val="053D57"/>
                  </a:solidFill>
                  <a:latin typeface="Montserrat Light"/>
                  <a:ea typeface="Montserrat Light"/>
                  <a:cs typeface="Montserrat Light"/>
                  <a:sym typeface="Montserrat Light"/>
                </a:rPr>
                <a:t>Principio de </a:t>
              </a:r>
              <a:r>
                <a:rPr lang="en-US" sz="2500" spc="18" dirty="0" err="1">
                  <a:solidFill>
                    <a:srgbClr val="053D57"/>
                  </a:solidFill>
                  <a:latin typeface="Montserrat Light"/>
                  <a:ea typeface="Montserrat Light"/>
                  <a:cs typeface="Montserrat Light"/>
                  <a:sym typeface="Montserrat Light"/>
                </a:rPr>
                <a:t>Rendición</a:t>
              </a:r>
              <a:r>
                <a:rPr lang="en-US" sz="2500" spc="18" dirty="0">
                  <a:solidFill>
                    <a:srgbClr val="053D57"/>
                  </a:solidFill>
                  <a:latin typeface="Montserrat Light"/>
                  <a:ea typeface="Montserrat Light"/>
                  <a:cs typeface="Montserrat Light"/>
                  <a:sym typeface="Montserrat Light"/>
                </a:rPr>
                <a:t> de </a:t>
              </a:r>
              <a:r>
                <a:rPr lang="en-US" sz="2500" spc="18" dirty="0" err="1">
                  <a:solidFill>
                    <a:srgbClr val="053D57"/>
                  </a:solidFill>
                  <a:latin typeface="Montserrat Light"/>
                  <a:ea typeface="Montserrat Light"/>
                  <a:cs typeface="Montserrat Light"/>
                  <a:sym typeface="Montserrat Light"/>
                </a:rPr>
                <a:t>cuentas</a:t>
              </a:r>
              <a:r>
                <a:rPr lang="en-US" sz="2500" spc="18" dirty="0">
                  <a:solidFill>
                    <a:srgbClr val="053D57"/>
                  </a:solidFill>
                  <a:latin typeface="Montserrat Light"/>
                  <a:ea typeface="Montserrat Light"/>
                  <a:cs typeface="Montserrat Light"/>
                  <a:sym typeface="Montserrat Light"/>
                </a:rPr>
                <a:t>.</a:t>
              </a:r>
            </a:p>
            <a:p>
              <a:pPr marL="342900" indent="-342900" algn="just">
                <a:lnSpc>
                  <a:spcPts val="2808"/>
                </a:lnSpc>
                <a:buFont typeface="Wingdings" panose="05000000000000000000" pitchFamily="2" charset="2"/>
                <a:buChar char="§"/>
                <a:defRPr/>
              </a:pPr>
              <a:r>
                <a:rPr lang="en-US" sz="2500" spc="18" dirty="0" err="1">
                  <a:solidFill>
                    <a:srgbClr val="053D57"/>
                  </a:solidFill>
                  <a:latin typeface="Montserrat Light"/>
                  <a:ea typeface="Montserrat Light"/>
                  <a:cs typeface="Montserrat Light"/>
                  <a:sym typeface="Montserrat Light"/>
                </a:rPr>
                <a:t>Obligación</a:t>
              </a:r>
              <a:r>
                <a:rPr lang="en-US" sz="2500" spc="18" dirty="0">
                  <a:solidFill>
                    <a:srgbClr val="053D57"/>
                  </a:solidFill>
                  <a:latin typeface="Montserrat Light"/>
                  <a:ea typeface="Montserrat Light"/>
                  <a:cs typeface="Montserrat Light"/>
                  <a:sym typeface="Montserrat Light"/>
                </a:rPr>
                <a:t> de las </a:t>
              </a:r>
              <a:r>
                <a:rPr lang="en-US" sz="2500" spc="18" dirty="0" err="1">
                  <a:solidFill>
                    <a:srgbClr val="053D57"/>
                  </a:solidFill>
                  <a:latin typeface="Montserrat Light"/>
                  <a:ea typeface="Montserrat Light"/>
                  <a:cs typeface="Montserrat Light"/>
                  <a:sym typeface="Montserrat Light"/>
                </a:rPr>
                <a:t>autoridades</a:t>
              </a:r>
              <a:r>
                <a:rPr lang="en-US" sz="2500" spc="18" dirty="0">
                  <a:solidFill>
                    <a:srgbClr val="053D57"/>
                  </a:solidFill>
                  <a:latin typeface="Montserrat Light"/>
                  <a:ea typeface="Montserrat Light"/>
                  <a:cs typeface="Montserrat Light"/>
                  <a:sym typeface="Montserrat Light"/>
                </a:rPr>
                <a:t> y </a:t>
              </a:r>
              <a:r>
                <a:rPr lang="en-US" sz="2500" spc="18" dirty="0" err="1">
                  <a:solidFill>
                    <a:srgbClr val="053D57"/>
                  </a:solidFill>
                  <a:latin typeface="Montserrat Light"/>
                  <a:ea typeface="Montserrat Light"/>
                  <a:cs typeface="Montserrat Light"/>
                  <a:sym typeface="Montserrat Light"/>
                </a:rPr>
                <a:t>funcionarios</a:t>
              </a:r>
              <a:r>
                <a:rPr lang="en-US" sz="2500" spc="18" dirty="0">
                  <a:solidFill>
                    <a:srgbClr val="053D57"/>
                  </a:solidFill>
                  <a:latin typeface="Montserrat Light"/>
                  <a:ea typeface="Montserrat Light"/>
                  <a:cs typeface="Montserrat Light"/>
                  <a:sym typeface="Montserrat Light"/>
                </a:rPr>
                <a:t>.</a:t>
              </a:r>
            </a:p>
            <a:p>
              <a:pPr marL="342900" indent="-342900" algn="just">
                <a:lnSpc>
                  <a:spcPts val="2808"/>
                </a:lnSpc>
                <a:buFont typeface="Wingdings" panose="05000000000000000000" pitchFamily="2" charset="2"/>
                <a:buChar char="§"/>
                <a:defRPr/>
              </a:pPr>
              <a:r>
                <a:rPr lang="en-US" sz="2500" spc="18" dirty="0" err="1">
                  <a:solidFill>
                    <a:srgbClr val="053D57"/>
                  </a:solidFill>
                  <a:latin typeface="Montserrat Light"/>
                  <a:ea typeface="Montserrat Light"/>
                  <a:cs typeface="Montserrat Light"/>
                  <a:sym typeface="Montserrat Light"/>
                </a:rPr>
                <a:t>Rendir</a:t>
              </a:r>
              <a:r>
                <a:rPr lang="en-US" sz="2500" spc="18" dirty="0">
                  <a:solidFill>
                    <a:srgbClr val="053D57"/>
                  </a:solidFill>
                  <a:latin typeface="Montserrat Light"/>
                  <a:ea typeface="Montserrat Light"/>
                  <a:cs typeface="Montserrat Light"/>
                  <a:sym typeface="Montserrat Light"/>
                </a:rPr>
                <a:t> </a:t>
              </a:r>
              <a:r>
                <a:rPr lang="en-US" sz="2500" spc="18" dirty="0" err="1">
                  <a:solidFill>
                    <a:srgbClr val="053D57"/>
                  </a:solidFill>
                  <a:latin typeface="Montserrat Light"/>
                  <a:ea typeface="Montserrat Light"/>
                  <a:cs typeface="Montserrat Light"/>
                  <a:sym typeface="Montserrat Light"/>
                </a:rPr>
                <a:t>cuentas</a:t>
              </a:r>
              <a:r>
                <a:rPr lang="en-US" sz="2500" spc="18" dirty="0">
                  <a:solidFill>
                    <a:srgbClr val="053D57"/>
                  </a:solidFill>
                  <a:latin typeface="Montserrat Light"/>
                  <a:ea typeface="Montserrat Light"/>
                  <a:cs typeface="Montserrat Light"/>
                  <a:sym typeface="Montserrat Light"/>
                </a:rPr>
                <a:t> </a:t>
              </a:r>
              <a:r>
                <a:rPr lang="en-US" sz="2500" spc="18" dirty="0" err="1">
                  <a:solidFill>
                    <a:srgbClr val="053D57"/>
                  </a:solidFill>
                  <a:latin typeface="Montserrat Light"/>
                  <a:ea typeface="Montserrat Light"/>
                  <a:cs typeface="Montserrat Light"/>
                  <a:sym typeface="Montserrat Light"/>
                </a:rPr>
                <a:t>sobre</a:t>
              </a:r>
              <a:r>
                <a:rPr lang="en-US" sz="2500" spc="18" dirty="0">
                  <a:solidFill>
                    <a:srgbClr val="053D57"/>
                  </a:solidFill>
                  <a:latin typeface="Montserrat Light"/>
                  <a:ea typeface="Montserrat Light"/>
                  <a:cs typeface="Montserrat Light"/>
                  <a:sym typeface="Montserrat Light"/>
                </a:rPr>
                <a:t> </a:t>
              </a:r>
              <a:r>
                <a:rPr lang="es-DO" sz="2500" spc="18" dirty="0">
                  <a:solidFill>
                    <a:srgbClr val="053D57"/>
                  </a:solidFill>
                  <a:latin typeface="Montserrat Light"/>
                  <a:ea typeface="Montserrat Light"/>
                  <a:cs typeface="Montserrat Light"/>
                </a:rPr>
                <a:t>políticas, estrategias, objetivos, metas, resultados, impactos, obstáculos y los planes para el año siguiente</a:t>
              </a:r>
              <a:r>
                <a:rPr lang="es-DO" sz="2800" spc="18" dirty="0">
                  <a:solidFill>
                    <a:srgbClr val="053D57"/>
                  </a:solidFill>
                  <a:latin typeface="Montserrat Light"/>
                  <a:ea typeface="Montserrat Light"/>
                  <a:cs typeface="Montserrat Light"/>
                </a:rPr>
                <a:t>.</a:t>
              </a:r>
              <a:endParaRPr lang="en-US" sz="2800" spc="18" dirty="0">
                <a:solidFill>
                  <a:srgbClr val="053D57"/>
                </a:solidFill>
                <a:latin typeface="Montserrat Light"/>
                <a:ea typeface="Montserrat Light"/>
                <a:cs typeface="Montserrat Light"/>
                <a:sym typeface="Montserrat Light"/>
              </a:endParaRPr>
            </a:p>
          </p:txBody>
        </p:sp>
      </p:grpSp>
      <p:grpSp>
        <p:nvGrpSpPr>
          <p:cNvPr id="22" name="Group 22"/>
          <p:cNvGrpSpPr/>
          <p:nvPr/>
        </p:nvGrpSpPr>
        <p:grpSpPr>
          <a:xfrm rot="5400000">
            <a:off x="9126993" y="942043"/>
            <a:ext cx="34013" cy="1869783"/>
            <a:chOff x="0" y="0"/>
            <a:chExt cx="12543" cy="689528"/>
          </a:xfrm>
        </p:grpSpPr>
        <p:sp>
          <p:nvSpPr>
            <p:cNvPr id="23" name="Freeform 23"/>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053D57"/>
            </a:solidFill>
          </p:spPr>
        </p:sp>
        <p:sp>
          <p:nvSpPr>
            <p:cNvPr id="24" name="TextBox 24"/>
            <p:cNvSpPr txBox="1"/>
            <p:nvPr/>
          </p:nvSpPr>
          <p:spPr>
            <a:xfrm>
              <a:off x="0" y="-19050"/>
              <a:ext cx="12543" cy="708578"/>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AutoShape 25"/>
          <p:cNvSpPr/>
          <p:nvPr/>
        </p:nvSpPr>
        <p:spPr>
          <a:xfrm rot="-2700000">
            <a:off x="14758133" y="4251951"/>
            <a:ext cx="284232" cy="284176"/>
          </a:xfrm>
          <a:prstGeom prst="rect">
            <a:avLst/>
          </a:prstGeom>
          <a:solidFill>
            <a:srgbClr val="97BCC7"/>
          </a:solidFill>
        </p:spPr>
      </p:sp>
      <p:grpSp>
        <p:nvGrpSpPr>
          <p:cNvPr id="26" name="Group 26"/>
          <p:cNvGrpSpPr/>
          <p:nvPr/>
        </p:nvGrpSpPr>
        <p:grpSpPr>
          <a:xfrm>
            <a:off x="6794338" y="4370331"/>
            <a:ext cx="4131887" cy="1936234"/>
            <a:chOff x="0" y="-133349"/>
            <a:chExt cx="5509184" cy="2581646"/>
          </a:xfrm>
        </p:grpSpPr>
        <p:sp>
          <p:nvSpPr>
            <p:cNvPr id="27" name="TextBox 27"/>
            <p:cNvSpPr txBox="1"/>
            <p:nvPr/>
          </p:nvSpPr>
          <p:spPr>
            <a:xfrm>
              <a:off x="0" y="-133349"/>
              <a:ext cx="5326901" cy="1389440"/>
            </a:xfrm>
            <a:prstGeom prst="rect">
              <a:avLst/>
            </a:prstGeom>
          </p:spPr>
          <p:txBody>
            <a:bodyPr lIns="0" tIns="0" rIns="0" bIns="0" rtlCol="0" anchor="t">
              <a:spAutoFit/>
            </a:bodyPr>
            <a:lstStyle/>
            <a:p>
              <a:pPr marL="0" marR="0" lvl="0" indent="0" algn="ctr" defTabSz="914400" rtl="0" eaLnBrk="1" fontAlgn="auto" latinLnBrk="0" hangingPunct="1">
                <a:lnSpc>
                  <a:spcPts val="9799"/>
                </a:lnSpc>
                <a:spcBef>
                  <a:spcPts val="0"/>
                </a:spcBef>
                <a:spcAft>
                  <a:spcPts val="0"/>
                </a:spcAft>
                <a:buClrTx/>
                <a:buSzTx/>
                <a:buFontTx/>
                <a:buNone/>
                <a:tabLst/>
                <a:defRPr/>
              </a:pPr>
              <a:r>
                <a:rPr lang="en-US" sz="4000" b="1" spc="490" dirty="0">
                  <a:solidFill>
                    <a:srgbClr val="053D57"/>
                  </a:solidFill>
                  <a:latin typeface="Montserrat Classic Bold"/>
                  <a:ea typeface="Montserrat Classic Bold"/>
                  <a:cs typeface="Montserrat Classic Bold"/>
                  <a:sym typeface="Montserrat Classic Bold"/>
                </a:rPr>
                <a:t>Ley 41-08</a:t>
              </a:r>
            </a:p>
          </p:txBody>
        </p:sp>
        <p:sp>
          <p:nvSpPr>
            <p:cNvPr id="28" name="TextBox 28"/>
            <p:cNvSpPr txBox="1"/>
            <p:nvPr/>
          </p:nvSpPr>
          <p:spPr>
            <a:xfrm>
              <a:off x="182283" y="1490770"/>
              <a:ext cx="5326901" cy="957527"/>
            </a:xfrm>
            <a:prstGeom prst="rect">
              <a:avLst/>
            </a:prstGeom>
          </p:spPr>
          <p:txBody>
            <a:bodyPr lIns="0" tIns="0" rIns="0" bIns="0" rtlCol="0" anchor="t">
              <a:spAutoFit/>
            </a:bodyPr>
            <a:lstStyle/>
            <a:p>
              <a:pPr marL="342900" indent="-342900">
                <a:lnSpc>
                  <a:spcPts val="2808"/>
                </a:lnSpc>
                <a:buFont typeface="Wingdings" panose="05000000000000000000" pitchFamily="2" charset="2"/>
                <a:buChar char="§"/>
                <a:defRPr/>
              </a:pPr>
              <a:r>
                <a:rPr lang="en-US" sz="2500" spc="18" dirty="0" err="1">
                  <a:solidFill>
                    <a:srgbClr val="053D57"/>
                  </a:solidFill>
                  <a:latin typeface="Montserrat Light"/>
                  <a:ea typeface="Montserrat Light"/>
                  <a:cs typeface="Montserrat Light"/>
                  <a:sym typeface="Montserrat Light"/>
                </a:rPr>
                <a:t>Acción</a:t>
              </a:r>
              <a:r>
                <a:rPr lang="en-US" sz="2500" spc="18" dirty="0">
                  <a:solidFill>
                    <a:srgbClr val="053D57"/>
                  </a:solidFill>
                  <a:latin typeface="Montserrat Light"/>
                  <a:ea typeface="Montserrat Light"/>
                  <a:cs typeface="Montserrat Light"/>
                  <a:sym typeface="Montserrat Light"/>
                </a:rPr>
                <a:t> de </a:t>
              </a:r>
              <a:r>
                <a:rPr lang="en-US" sz="2500" spc="18" dirty="0" err="1">
                  <a:solidFill>
                    <a:srgbClr val="053D57"/>
                  </a:solidFill>
                  <a:latin typeface="Montserrat Light"/>
                  <a:ea typeface="Montserrat Light"/>
                  <a:cs typeface="Montserrat Light"/>
                  <a:sym typeface="Montserrat Light"/>
                </a:rPr>
                <a:t>rendición</a:t>
              </a:r>
              <a:r>
                <a:rPr lang="en-US" sz="2500" spc="18" dirty="0">
                  <a:solidFill>
                    <a:srgbClr val="053D57"/>
                  </a:solidFill>
                  <a:latin typeface="Montserrat Light"/>
                  <a:ea typeface="Montserrat Light"/>
                  <a:cs typeface="Montserrat Light"/>
                  <a:sym typeface="Montserrat Light"/>
                </a:rPr>
                <a:t> de </a:t>
              </a:r>
              <a:r>
                <a:rPr lang="en-US" sz="2500" spc="18" dirty="0" err="1">
                  <a:solidFill>
                    <a:srgbClr val="053D57"/>
                  </a:solidFill>
                  <a:latin typeface="Montserrat Light"/>
                  <a:ea typeface="Montserrat Light"/>
                  <a:cs typeface="Montserrat Light"/>
                  <a:sym typeface="Montserrat Light"/>
                </a:rPr>
                <a:t>cuentas</a:t>
              </a:r>
              <a:r>
                <a:rPr lang="en-US" sz="2800" spc="18" dirty="0">
                  <a:solidFill>
                    <a:srgbClr val="053D57"/>
                  </a:solidFill>
                  <a:latin typeface="Montserrat Light"/>
                  <a:ea typeface="Montserrat Light"/>
                  <a:cs typeface="Montserrat Light"/>
                  <a:sym typeface="Montserrat Light"/>
                </a:rPr>
                <a:t>.</a:t>
              </a:r>
            </a:p>
          </p:txBody>
        </p:sp>
      </p:grpSp>
      <p:sp>
        <p:nvSpPr>
          <p:cNvPr id="29" name="Freeform 29"/>
          <p:cNvSpPr/>
          <p:nvPr/>
        </p:nvSpPr>
        <p:spPr>
          <a:xfrm>
            <a:off x="8447387" y="380441"/>
            <a:ext cx="1393227" cy="1296517"/>
          </a:xfrm>
          <a:custGeom>
            <a:avLst/>
            <a:gdLst/>
            <a:ahLst/>
            <a:cxnLst/>
            <a:rect l="l" t="t" r="r" b="b"/>
            <a:pathLst>
              <a:path w="1393227" h="1296517">
                <a:moveTo>
                  <a:pt x="0" y="0"/>
                </a:moveTo>
                <a:lnTo>
                  <a:pt x="1393226" y="0"/>
                </a:lnTo>
                <a:lnTo>
                  <a:pt x="1393226" y="1296518"/>
                </a:lnTo>
                <a:lnTo>
                  <a:pt x="0" y="1296518"/>
                </a:lnTo>
                <a:lnTo>
                  <a:pt x="0" y="0"/>
                </a:lnTo>
                <a:close/>
              </a:path>
            </a:pathLst>
          </a:custGeom>
          <a:blipFill>
            <a:blip r:embed="rId2"/>
            <a:stretch>
              <a:fillRect/>
            </a:stretch>
          </a:blipFill>
        </p:spPr>
      </p:sp>
    </p:spTree>
    <p:extLst>
      <p:ext uri="{BB962C8B-B14F-4D97-AF65-F5344CB8AC3E}">
        <p14:creationId xmlns:p14="http://schemas.microsoft.com/office/powerpoint/2010/main" val="3267084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7656"/>
            </a:stretch>
          </a:blipFill>
        </p:spPr>
      </p:sp>
      <p:sp>
        <p:nvSpPr>
          <p:cNvPr id="3" name="AutoShape 3"/>
          <p:cNvSpPr/>
          <p:nvPr/>
        </p:nvSpPr>
        <p:spPr>
          <a:xfrm rot="-2700000">
            <a:off x="13404779" y="-5141853"/>
            <a:ext cx="6665510" cy="6664206"/>
          </a:xfrm>
          <a:prstGeom prst="rect">
            <a:avLst/>
          </a:prstGeom>
          <a:solidFill>
            <a:srgbClr val="97BCC7"/>
          </a:solidFill>
        </p:spPr>
      </p:sp>
      <p:sp>
        <p:nvSpPr>
          <p:cNvPr id="4" name="AutoShape 4"/>
          <p:cNvSpPr/>
          <p:nvPr/>
        </p:nvSpPr>
        <p:spPr>
          <a:xfrm rot="-2700000">
            <a:off x="-866788" y="8667638"/>
            <a:ext cx="4725548" cy="4724623"/>
          </a:xfrm>
          <a:prstGeom prst="rect">
            <a:avLst/>
          </a:prstGeom>
          <a:solidFill>
            <a:srgbClr val="F8FBFD"/>
          </a:solidFill>
        </p:spPr>
      </p:sp>
      <p:sp>
        <p:nvSpPr>
          <p:cNvPr id="5" name="AutoShape 5"/>
          <p:cNvSpPr/>
          <p:nvPr/>
        </p:nvSpPr>
        <p:spPr>
          <a:xfrm rot="-2700000">
            <a:off x="13472213" y="-2300287"/>
            <a:ext cx="57378" cy="6072282"/>
          </a:xfrm>
          <a:prstGeom prst="rect">
            <a:avLst/>
          </a:prstGeom>
          <a:solidFill>
            <a:srgbClr val="F8FBFD"/>
          </a:solidFill>
        </p:spPr>
      </p:sp>
      <p:sp>
        <p:nvSpPr>
          <p:cNvPr id="6" name="AutoShape 6"/>
          <p:cNvSpPr/>
          <p:nvPr/>
        </p:nvSpPr>
        <p:spPr>
          <a:xfrm rot="-2700000">
            <a:off x="18518683" y="8749507"/>
            <a:ext cx="43907" cy="3580261"/>
          </a:xfrm>
          <a:prstGeom prst="rect">
            <a:avLst/>
          </a:prstGeom>
          <a:solidFill>
            <a:srgbClr val="F8FBFD"/>
          </a:solidFill>
        </p:spPr>
      </p:sp>
      <p:grpSp>
        <p:nvGrpSpPr>
          <p:cNvPr id="7" name="Group 7"/>
          <p:cNvGrpSpPr/>
          <p:nvPr/>
        </p:nvGrpSpPr>
        <p:grpSpPr>
          <a:xfrm rot="5400000">
            <a:off x="9126993" y="3976752"/>
            <a:ext cx="34013" cy="1869783"/>
            <a:chOff x="0" y="0"/>
            <a:chExt cx="12543" cy="689528"/>
          </a:xfrm>
        </p:grpSpPr>
        <p:sp>
          <p:nvSpPr>
            <p:cNvPr id="8" name="Freeform 8"/>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FFFFFF"/>
            </a:solidFill>
          </p:spPr>
        </p:sp>
        <p:sp>
          <p:nvSpPr>
            <p:cNvPr id="9" name="TextBox 9"/>
            <p:cNvSpPr txBox="1"/>
            <p:nvPr/>
          </p:nvSpPr>
          <p:spPr>
            <a:xfrm>
              <a:off x="0" y="-19050"/>
              <a:ext cx="12543" cy="708578"/>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8360955" y="3389113"/>
            <a:ext cx="1566090" cy="1545751"/>
          </a:xfrm>
          <a:custGeom>
            <a:avLst/>
            <a:gdLst/>
            <a:ahLst/>
            <a:cxnLst/>
            <a:rect l="l" t="t" r="r" b="b"/>
            <a:pathLst>
              <a:path w="1566090" h="1545751">
                <a:moveTo>
                  <a:pt x="0" y="0"/>
                </a:moveTo>
                <a:lnTo>
                  <a:pt x="1566090" y="0"/>
                </a:lnTo>
                <a:lnTo>
                  <a:pt x="1566090" y="1545751"/>
                </a:lnTo>
                <a:lnTo>
                  <a:pt x="0" y="1545751"/>
                </a:lnTo>
                <a:lnTo>
                  <a:pt x="0" y="0"/>
                </a:lnTo>
                <a:close/>
              </a:path>
            </a:pathLst>
          </a:custGeom>
          <a:blipFill>
            <a:blip r:embed="rId3"/>
            <a:stretch>
              <a:fillRect l="-29763" t="-23851" r="-29680" b="-37690"/>
            </a:stretch>
          </a:blipFill>
        </p:spPr>
      </p:sp>
      <p:sp>
        <p:nvSpPr>
          <p:cNvPr id="11" name="TextBox 11"/>
          <p:cNvSpPr txBox="1"/>
          <p:nvPr/>
        </p:nvSpPr>
        <p:spPr>
          <a:xfrm>
            <a:off x="2619936" y="5133975"/>
            <a:ext cx="13048128" cy="1641475"/>
          </a:xfrm>
          <a:prstGeom prst="rect">
            <a:avLst/>
          </a:prstGeom>
        </p:spPr>
        <p:txBody>
          <a:bodyPr lIns="0" tIns="0" rIns="0" bIns="0" rtlCol="0" anchor="t">
            <a:spAutoFit/>
          </a:bodyPr>
          <a:lstStyle/>
          <a:p>
            <a:pPr algn="ctr">
              <a:lnSpc>
                <a:spcPts val="6414"/>
              </a:lnSpc>
            </a:pPr>
            <a:r>
              <a:rPr lang="es-DO" sz="5345" b="1" spc="53" dirty="0">
                <a:solidFill>
                  <a:srgbClr val="F8FBFD"/>
                </a:solidFill>
                <a:latin typeface="Montserrat Classic Bold"/>
                <a:ea typeface="Montserrat Classic Bold"/>
                <a:cs typeface="Montserrat Classic Bold"/>
              </a:rPr>
              <a:t>¿</a:t>
            </a:r>
            <a:r>
              <a:rPr lang="en-US" sz="5345" b="1" spc="53" dirty="0" err="1">
                <a:solidFill>
                  <a:srgbClr val="F8FBFD"/>
                </a:solidFill>
                <a:latin typeface="Montserrat Classic Bold"/>
                <a:ea typeface="Montserrat Classic Bold"/>
                <a:cs typeface="Montserrat Classic Bold"/>
                <a:sym typeface="Montserrat Classic Bold"/>
              </a:rPr>
              <a:t>Cuánto</a:t>
            </a:r>
            <a:r>
              <a:rPr lang="en-US" sz="5345" b="1" spc="53" dirty="0">
                <a:solidFill>
                  <a:srgbClr val="F8FBFD"/>
                </a:solidFill>
                <a:latin typeface="Montserrat Classic Bold"/>
                <a:ea typeface="Montserrat Classic Bold"/>
                <a:cs typeface="Montserrat Classic Bold"/>
                <a:sym typeface="Montserrat Classic Bold"/>
              </a:rPr>
              <a:t> </a:t>
            </a:r>
            <a:r>
              <a:rPr lang="en-US" sz="5345" b="1" spc="53" dirty="0" err="1" smtClean="0">
                <a:solidFill>
                  <a:srgbClr val="F8FBFD"/>
                </a:solidFill>
                <a:latin typeface="Montserrat Classic Bold"/>
                <a:ea typeface="Montserrat Classic Bold"/>
                <a:cs typeface="Montserrat Classic Bold"/>
                <a:sym typeface="Montserrat Classic Bold"/>
              </a:rPr>
              <a:t>sabes</a:t>
            </a:r>
            <a:r>
              <a:rPr lang="en-US" sz="5345" b="1" spc="53" dirty="0" smtClean="0">
                <a:solidFill>
                  <a:srgbClr val="F8FBFD"/>
                </a:solidFill>
                <a:latin typeface="Montserrat Classic Bold"/>
                <a:ea typeface="Montserrat Classic Bold"/>
                <a:cs typeface="Montserrat Classic Bold"/>
                <a:sym typeface="Montserrat Classic Bold"/>
              </a:rPr>
              <a:t> </a:t>
            </a:r>
            <a:r>
              <a:rPr lang="en-US" sz="5345" b="1" spc="53" dirty="0" err="1" smtClean="0">
                <a:solidFill>
                  <a:srgbClr val="F8FBFD"/>
                </a:solidFill>
                <a:latin typeface="Montserrat Classic Bold"/>
                <a:ea typeface="Montserrat Classic Bold"/>
                <a:cs typeface="Montserrat Classic Bold"/>
                <a:sym typeface="Montserrat Classic Bold"/>
              </a:rPr>
              <a:t>sobre</a:t>
            </a:r>
            <a:r>
              <a:rPr lang="en-US" sz="5345" b="1" spc="53" dirty="0" smtClean="0">
                <a:solidFill>
                  <a:srgbClr val="F8FBFD"/>
                </a:solidFill>
                <a:latin typeface="Montserrat Classic Bold"/>
                <a:ea typeface="Montserrat Classic Bold"/>
                <a:cs typeface="Montserrat Classic Bold"/>
                <a:sym typeface="Montserrat Classic Bold"/>
              </a:rPr>
              <a:t> el </a:t>
            </a:r>
            <a:r>
              <a:rPr lang="en-US" sz="5345" b="1" spc="53" dirty="0" err="1" smtClean="0">
                <a:solidFill>
                  <a:srgbClr val="F8FBFD"/>
                </a:solidFill>
                <a:latin typeface="Montserrat Classic Bold"/>
                <a:ea typeface="Montserrat Classic Bold"/>
                <a:cs typeface="Montserrat Classic Bold"/>
                <a:sym typeface="Montserrat Classic Bold"/>
              </a:rPr>
              <a:t>proceso</a:t>
            </a:r>
            <a:r>
              <a:rPr lang="en-US" sz="5345" b="1" spc="53" dirty="0" smtClean="0">
                <a:solidFill>
                  <a:srgbClr val="F8FBFD"/>
                </a:solidFill>
                <a:latin typeface="Montserrat Classic Bold"/>
                <a:ea typeface="Montserrat Classic Bold"/>
                <a:cs typeface="Montserrat Classic Bold"/>
                <a:sym typeface="Montserrat Classic Bold"/>
              </a:rPr>
              <a:t> de </a:t>
            </a:r>
            <a:r>
              <a:rPr lang="en-US" sz="5345" b="1" spc="53" dirty="0" err="1" smtClean="0">
                <a:solidFill>
                  <a:srgbClr val="F8FBFD"/>
                </a:solidFill>
                <a:latin typeface="Montserrat Classic Bold"/>
                <a:ea typeface="Montserrat Classic Bold"/>
                <a:cs typeface="Montserrat Classic Bold"/>
                <a:sym typeface="Montserrat Classic Bold"/>
              </a:rPr>
              <a:t>elaboración</a:t>
            </a:r>
            <a:r>
              <a:rPr lang="en-US" sz="5345" b="1" spc="53" dirty="0" smtClean="0">
                <a:solidFill>
                  <a:srgbClr val="F8FBFD"/>
                </a:solidFill>
                <a:latin typeface="Montserrat Classic Bold"/>
                <a:ea typeface="Montserrat Classic Bold"/>
                <a:cs typeface="Montserrat Classic Bold"/>
                <a:sym typeface="Montserrat Classic Bold"/>
              </a:rPr>
              <a:t> de </a:t>
            </a:r>
            <a:r>
              <a:rPr lang="en-US" sz="5345" b="1" spc="53" dirty="0" err="1" smtClean="0">
                <a:solidFill>
                  <a:srgbClr val="F8FBFD"/>
                </a:solidFill>
                <a:latin typeface="Montserrat Classic Bold"/>
                <a:ea typeface="Montserrat Classic Bold"/>
                <a:cs typeface="Montserrat Classic Bold"/>
                <a:sym typeface="Montserrat Classic Bold"/>
              </a:rPr>
              <a:t>memorias</a:t>
            </a:r>
            <a:r>
              <a:rPr lang="en-US" sz="5345" b="1" spc="53" dirty="0">
                <a:solidFill>
                  <a:srgbClr val="F8FBFD"/>
                </a:solidFill>
                <a:latin typeface="Montserrat Classic Bold"/>
                <a:ea typeface="Montserrat Classic Bold"/>
                <a:cs typeface="Montserrat Classic Bold"/>
                <a:sym typeface="Montserrat Classic Bold"/>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sp>
      <p:sp>
        <p:nvSpPr>
          <p:cNvPr id="3" name="AutoShape 3"/>
          <p:cNvSpPr/>
          <p:nvPr/>
        </p:nvSpPr>
        <p:spPr>
          <a:xfrm rot="-2700000">
            <a:off x="13404779" y="-5141853"/>
            <a:ext cx="6665510" cy="6664206"/>
          </a:xfrm>
          <a:prstGeom prst="rect">
            <a:avLst/>
          </a:prstGeom>
          <a:solidFill>
            <a:srgbClr val="001B3A"/>
          </a:solidFill>
        </p:spPr>
      </p:sp>
      <p:sp>
        <p:nvSpPr>
          <p:cNvPr id="4" name="AutoShape 4"/>
          <p:cNvSpPr/>
          <p:nvPr/>
        </p:nvSpPr>
        <p:spPr>
          <a:xfrm rot="-2700000">
            <a:off x="-866788" y="8667638"/>
            <a:ext cx="4725548" cy="4724623"/>
          </a:xfrm>
          <a:prstGeom prst="rect">
            <a:avLst/>
          </a:prstGeom>
          <a:solidFill>
            <a:srgbClr val="001B3A"/>
          </a:solidFill>
        </p:spPr>
      </p:sp>
      <p:sp>
        <p:nvSpPr>
          <p:cNvPr id="5" name="AutoShape 5"/>
          <p:cNvSpPr/>
          <p:nvPr/>
        </p:nvSpPr>
        <p:spPr>
          <a:xfrm rot="-2700000">
            <a:off x="13472213" y="-2300287"/>
            <a:ext cx="57378" cy="6072282"/>
          </a:xfrm>
          <a:prstGeom prst="rect">
            <a:avLst/>
          </a:prstGeom>
          <a:solidFill>
            <a:srgbClr val="F8FBFD"/>
          </a:solidFill>
        </p:spPr>
      </p:sp>
      <p:sp>
        <p:nvSpPr>
          <p:cNvPr id="6" name="AutoShape 6"/>
          <p:cNvSpPr/>
          <p:nvPr/>
        </p:nvSpPr>
        <p:spPr>
          <a:xfrm rot="-2700000">
            <a:off x="18518683" y="8749507"/>
            <a:ext cx="43907" cy="3580261"/>
          </a:xfrm>
          <a:prstGeom prst="rect">
            <a:avLst/>
          </a:prstGeom>
          <a:solidFill>
            <a:srgbClr val="053D57"/>
          </a:solidFill>
        </p:spPr>
      </p:sp>
      <p:sp>
        <p:nvSpPr>
          <p:cNvPr id="7" name="TextBox 7"/>
          <p:cNvSpPr txBox="1"/>
          <p:nvPr/>
        </p:nvSpPr>
        <p:spPr>
          <a:xfrm>
            <a:off x="2645764" y="5748235"/>
            <a:ext cx="13048128" cy="813197"/>
          </a:xfrm>
          <a:prstGeom prst="rect">
            <a:avLst/>
          </a:prstGeom>
        </p:spPr>
        <p:txBody>
          <a:bodyPr lIns="0" tIns="0" rIns="0" bIns="0" rtlCol="0" anchor="t">
            <a:spAutoFit/>
          </a:bodyPr>
          <a:lstStyle/>
          <a:p>
            <a:pPr marL="0" marR="0" lvl="0" indent="0" algn="ctr" defTabSz="914400" rtl="0" eaLnBrk="1" fontAlgn="auto" latinLnBrk="0" hangingPunct="1">
              <a:lnSpc>
                <a:spcPts val="6414"/>
              </a:lnSpc>
              <a:spcBef>
                <a:spcPts val="0"/>
              </a:spcBef>
              <a:spcAft>
                <a:spcPts val="0"/>
              </a:spcAft>
              <a:buClrTx/>
              <a:buSzTx/>
              <a:buFontTx/>
              <a:buNone/>
              <a:tabLst/>
              <a:defRPr/>
            </a:pPr>
            <a:r>
              <a:rPr kumimoji="0" lang="en-US" sz="7200" b="1" i="0" u="none" strike="noStrike" kern="1200" cap="none" spc="53" normalizeH="0" baseline="0" noProof="0" dirty="0" err="1" smtClean="0">
                <a:ln>
                  <a:noFill/>
                </a:ln>
                <a:solidFill>
                  <a:srgbClr val="001B3A"/>
                </a:solidFill>
                <a:effectLst/>
                <a:uLnTx/>
                <a:uFillTx/>
                <a:latin typeface="Montserrat Classic Bold"/>
                <a:ea typeface="Montserrat Classic Bold"/>
                <a:cs typeface="Montserrat Classic Bold"/>
                <a:sym typeface="Montserrat Classic Bold"/>
              </a:rPr>
              <a:t>Formato</a:t>
            </a:r>
            <a:endParaRPr kumimoji="0" lang="en-US" sz="7200" b="1" i="0" u="none" strike="noStrike" kern="1200" cap="none" spc="53" normalizeH="0" baseline="0" noProof="0" dirty="0">
              <a:ln>
                <a:noFill/>
              </a:ln>
              <a:solidFill>
                <a:srgbClr val="001B3A"/>
              </a:solidFill>
              <a:effectLst/>
              <a:uLnTx/>
              <a:uFillTx/>
              <a:latin typeface="Montserrat Classic Bold"/>
              <a:ea typeface="Montserrat Classic Bold"/>
              <a:cs typeface="Montserrat Classic Bold"/>
              <a:sym typeface="Montserrat Classic Bold"/>
            </a:endParaRPr>
          </a:p>
        </p:txBody>
      </p:sp>
      <p:grpSp>
        <p:nvGrpSpPr>
          <p:cNvPr id="8" name="Group 8"/>
          <p:cNvGrpSpPr/>
          <p:nvPr/>
        </p:nvGrpSpPr>
        <p:grpSpPr>
          <a:xfrm rot="5400000">
            <a:off x="9126993" y="3976752"/>
            <a:ext cx="34013" cy="1869783"/>
            <a:chOff x="0" y="0"/>
            <a:chExt cx="12543" cy="689528"/>
          </a:xfrm>
        </p:grpSpPr>
        <p:sp>
          <p:nvSpPr>
            <p:cNvPr id="9" name="Freeform 9"/>
            <p:cNvSpPr/>
            <p:nvPr/>
          </p:nvSpPr>
          <p:spPr>
            <a:xfrm>
              <a:off x="0" y="0"/>
              <a:ext cx="12543" cy="689528"/>
            </a:xfrm>
            <a:custGeom>
              <a:avLst/>
              <a:gdLst/>
              <a:ahLst/>
              <a:cxnLst/>
              <a:rect l="l" t="t" r="r" b="b"/>
              <a:pathLst>
                <a:path w="12543" h="689528">
                  <a:moveTo>
                    <a:pt x="0" y="0"/>
                  </a:moveTo>
                  <a:lnTo>
                    <a:pt x="12543" y="0"/>
                  </a:lnTo>
                  <a:lnTo>
                    <a:pt x="12543" y="689528"/>
                  </a:lnTo>
                  <a:lnTo>
                    <a:pt x="0" y="689528"/>
                  </a:lnTo>
                  <a:close/>
                </a:path>
              </a:pathLst>
            </a:custGeom>
            <a:solidFill>
              <a:srgbClr val="053D57"/>
            </a:solidFill>
          </p:spPr>
        </p:sp>
        <p:sp>
          <p:nvSpPr>
            <p:cNvPr id="10" name="TextBox 10"/>
            <p:cNvSpPr txBox="1"/>
            <p:nvPr/>
          </p:nvSpPr>
          <p:spPr>
            <a:xfrm>
              <a:off x="0" y="-19050"/>
              <a:ext cx="12543" cy="708578"/>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AutoShape 11"/>
          <p:cNvSpPr/>
          <p:nvPr/>
        </p:nvSpPr>
        <p:spPr>
          <a:xfrm rot="-2700000">
            <a:off x="-274591" y="-2042767"/>
            <a:ext cx="43907" cy="3580261"/>
          </a:xfrm>
          <a:prstGeom prst="rect">
            <a:avLst/>
          </a:prstGeom>
          <a:solidFill>
            <a:srgbClr val="053D57"/>
          </a:solidFill>
        </p:spPr>
      </p:sp>
      <p:sp>
        <p:nvSpPr>
          <p:cNvPr id="12" name="Freeform 12"/>
          <p:cNvSpPr/>
          <p:nvPr/>
        </p:nvSpPr>
        <p:spPr>
          <a:xfrm>
            <a:off x="8509652" y="3580657"/>
            <a:ext cx="1268696" cy="1180630"/>
          </a:xfrm>
          <a:custGeom>
            <a:avLst/>
            <a:gdLst/>
            <a:ahLst/>
            <a:cxnLst/>
            <a:rect l="l" t="t" r="r" b="b"/>
            <a:pathLst>
              <a:path w="1268696" h="1180630">
                <a:moveTo>
                  <a:pt x="0" y="0"/>
                </a:moveTo>
                <a:lnTo>
                  <a:pt x="1268696" y="0"/>
                </a:lnTo>
                <a:lnTo>
                  <a:pt x="1268696" y="1180630"/>
                </a:lnTo>
                <a:lnTo>
                  <a:pt x="0" y="1180630"/>
                </a:lnTo>
                <a:lnTo>
                  <a:pt x="0" y="0"/>
                </a:lnTo>
                <a:close/>
              </a:path>
            </a:pathLst>
          </a:custGeom>
          <a:blipFill>
            <a:blip r:embed="rId3"/>
            <a:stretch>
              <a:fillRect/>
            </a:stretch>
          </a:blipFill>
        </p:spPr>
      </p:sp>
    </p:spTree>
    <p:extLst>
      <p:ext uri="{BB962C8B-B14F-4D97-AF65-F5344CB8AC3E}">
        <p14:creationId xmlns:p14="http://schemas.microsoft.com/office/powerpoint/2010/main" val="1958721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l="-14907" t="-7314" r="-8411" b="-11324"/>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97B4FA-12CB-9AE8-C0BA-A3594B15C76F}"/>
              </a:ext>
            </a:extLst>
          </p:cNvPr>
          <p:cNvSpPr/>
          <p:nvPr/>
        </p:nvSpPr>
        <p:spPr>
          <a:xfrm>
            <a:off x="9983911" y="1726727"/>
            <a:ext cx="3505200" cy="4979329"/>
          </a:xfrm>
          <a:prstGeom prst="rect">
            <a:avLst/>
          </a:prstGeom>
          <a:blipFill dpi="0" rotWithShape="1">
            <a:blip r:embed="rId4">
              <a:extLst>
                <a:ext uri="{28A0092B-C50C-407E-A947-70E740481C1C}">
                  <a14:useLocalDpi xmlns:a14="http://schemas.microsoft.com/office/drawing/2010/main" val="0"/>
                </a:ext>
              </a:extLst>
            </a:blip>
            <a:srcRect/>
            <a:stretch>
              <a:fillRect l="-40535" t="-14282" r="-39909" b="-86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bject 9"/>
          <p:cNvSpPr txBox="1"/>
          <p:nvPr/>
        </p:nvSpPr>
        <p:spPr>
          <a:xfrm>
            <a:off x="402815" y="2444770"/>
            <a:ext cx="4626385" cy="7307129"/>
          </a:xfrm>
          <a:prstGeom prst="rect">
            <a:avLst/>
          </a:prstGeom>
        </p:spPr>
        <p:txBody>
          <a:bodyPr vert="horz" wrap="square" lIns="0" tIns="12700" rIns="0" bIns="0" rtlCol="0">
            <a:spAutoFit/>
          </a:bodyPr>
          <a:lstStyle/>
          <a:p>
            <a:pPr marL="355600" marR="5080" lvl="0" indent="-342900" algn="just" defTabSz="914400" rtl="0" eaLnBrk="1" fontAlgn="auto" latinLnBrk="0" hangingPunct="1">
              <a:lnSpc>
                <a:spcPct val="115599"/>
              </a:lnSpc>
              <a:spcBef>
                <a:spcPts val="100"/>
              </a:spcBef>
              <a:spcAft>
                <a:spcPts val="0"/>
              </a:spcAft>
              <a:buClrTx/>
              <a:buSzTx/>
              <a:buFont typeface="Arial" panose="020B0604020202020204" pitchFamily="34" charset="0"/>
              <a:buChar char="•"/>
              <a:tabLst/>
              <a:defRPr/>
            </a:pPr>
            <a:r>
              <a:rPr kumimoji="0" lang="es-DO" sz="2500" b="0" i="0" u="none" strike="noStrike" kern="1200" cap="none" spc="175" normalizeH="0" baseline="0" noProof="0" dirty="0">
                <a:ln>
                  <a:noFill/>
                </a:ln>
                <a:solidFill>
                  <a:prstClr val="white"/>
                </a:solidFill>
                <a:effectLst/>
                <a:uLnTx/>
                <a:uFillTx/>
                <a:latin typeface="Montserrat SemiBold" pitchFamily="2" charset="0"/>
                <a:ea typeface="+mn-ea"/>
                <a:cs typeface="Tahoma"/>
              </a:rPr>
              <a:t>Plantilla</a:t>
            </a:r>
            <a:r>
              <a:rPr kumimoji="0" lang="es-DO" sz="2500" b="0" i="0" u="none" strike="noStrike" kern="1200" cap="none" spc="-75" normalizeH="0" baseline="0" noProof="0" dirty="0">
                <a:ln>
                  <a:noFill/>
                </a:ln>
                <a:solidFill>
                  <a:prstClr val="white"/>
                </a:solidFill>
                <a:effectLst/>
                <a:uLnTx/>
                <a:uFillTx/>
                <a:latin typeface="Montserrat SemiBold" pitchFamily="2" charset="0"/>
                <a:ea typeface="+mn-ea"/>
                <a:cs typeface="Tahoma"/>
              </a:rPr>
              <a:t> </a:t>
            </a:r>
            <a:r>
              <a:rPr kumimoji="0" lang="es-DO" sz="2500" b="0" i="0" u="none" strike="noStrike" kern="1200" cap="none" spc="185" normalizeH="0" baseline="0" noProof="0" dirty="0">
                <a:ln>
                  <a:noFill/>
                </a:ln>
                <a:solidFill>
                  <a:prstClr val="white"/>
                </a:solidFill>
                <a:effectLst/>
                <a:uLnTx/>
                <a:uFillTx/>
                <a:latin typeface="Montserrat SemiBold" pitchFamily="2" charset="0"/>
                <a:ea typeface="+mn-ea"/>
                <a:cs typeface="Tahoma"/>
              </a:rPr>
              <a:t>en</a:t>
            </a:r>
            <a:r>
              <a:rPr kumimoji="0" lang="es-DO" sz="2500" b="0" i="0" u="none" strike="noStrike" kern="1200" cap="none" spc="-75" normalizeH="0" baseline="0" noProof="0" dirty="0">
                <a:ln>
                  <a:noFill/>
                </a:ln>
                <a:solidFill>
                  <a:prstClr val="white"/>
                </a:solidFill>
                <a:effectLst/>
                <a:uLnTx/>
                <a:uFillTx/>
                <a:latin typeface="Montserrat SemiBold" pitchFamily="2" charset="0"/>
                <a:ea typeface="+mn-ea"/>
                <a:cs typeface="Tahoma"/>
              </a:rPr>
              <a:t> </a:t>
            </a:r>
            <a:r>
              <a:rPr kumimoji="0" lang="es-DO" sz="2500" b="0" i="0" u="none" strike="noStrike" kern="1200" cap="none" spc="240" normalizeH="0" baseline="0" noProof="0" dirty="0">
                <a:ln>
                  <a:noFill/>
                </a:ln>
                <a:solidFill>
                  <a:prstClr val="white"/>
                </a:solidFill>
                <a:effectLst/>
                <a:uLnTx/>
                <a:uFillTx/>
                <a:latin typeface="Montserrat SemiBold" pitchFamily="2" charset="0"/>
                <a:ea typeface="+mn-ea"/>
                <a:cs typeface="Tahoma"/>
              </a:rPr>
              <a:t>MS</a:t>
            </a:r>
            <a:r>
              <a:rPr kumimoji="0" lang="es-DO" sz="2500" b="0" i="0" u="none" strike="noStrike" kern="1200" cap="none" spc="-75" normalizeH="0" baseline="0" noProof="0" dirty="0">
                <a:ln>
                  <a:noFill/>
                </a:ln>
                <a:solidFill>
                  <a:prstClr val="white"/>
                </a:solidFill>
                <a:effectLst/>
                <a:uLnTx/>
                <a:uFillTx/>
                <a:latin typeface="Montserrat SemiBold" pitchFamily="2" charset="0"/>
                <a:ea typeface="+mn-ea"/>
                <a:cs typeface="Tahoma"/>
              </a:rPr>
              <a:t> </a:t>
            </a:r>
            <a:r>
              <a:rPr kumimoji="0" lang="es-DO" sz="2500" b="0" i="0" u="none" strike="noStrike" kern="1200" cap="none" spc="135" normalizeH="0" baseline="0" noProof="0" dirty="0">
                <a:ln>
                  <a:noFill/>
                </a:ln>
                <a:solidFill>
                  <a:prstClr val="white"/>
                </a:solidFill>
                <a:effectLst/>
                <a:uLnTx/>
                <a:uFillTx/>
                <a:latin typeface="Montserrat SemiBold" pitchFamily="2" charset="0"/>
                <a:ea typeface="+mn-ea"/>
                <a:cs typeface="Tahoma"/>
              </a:rPr>
              <a:t>Word. </a:t>
            </a:r>
            <a:r>
              <a:rPr kumimoji="0" lang="es-DO" sz="2500" b="0" i="0" u="none" strike="noStrike" kern="1200" cap="none" spc="-645" normalizeH="0" baseline="0" noProof="0" dirty="0">
                <a:ln>
                  <a:noFill/>
                </a:ln>
                <a:solidFill>
                  <a:prstClr val="white"/>
                </a:solidFill>
                <a:effectLst/>
                <a:uLnTx/>
                <a:uFillTx/>
                <a:latin typeface="Montserrat SemiBold" pitchFamily="2" charset="0"/>
                <a:ea typeface="+mn-ea"/>
                <a:cs typeface="Tahoma"/>
              </a:rPr>
              <a:t> </a:t>
            </a:r>
          </a:p>
          <a:p>
            <a:pPr marL="355600" marR="5080" lvl="0" indent="-342900" algn="just" defTabSz="914400" rtl="0" eaLnBrk="1" fontAlgn="auto" latinLnBrk="0" hangingPunct="1">
              <a:lnSpc>
                <a:spcPct val="115599"/>
              </a:lnSpc>
              <a:spcBef>
                <a:spcPts val="100"/>
              </a:spcBef>
              <a:spcAft>
                <a:spcPts val="0"/>
              </a:spcAft>
              <a:buClrTx/>
              <a:buSzTx/>
              <a:buFont typeface="Arial" panose="020B0604020202020204" pitchFamily="34" charset="0"/>
              <a:buChar char="•"/>
              <a:tabLst/>
              <a:defRPr/>
            </a:pPr>
            <a:endParaRPr kumimoji="0" lang="es-DO" sz="2500" b="1" i="0" u="none" strike="noStrike" kern="1200" cap="none" spc="175" normalizeH="0" baseline="0" noProof="0" dirty="0" smtClean="0">
              <a:ln>
                <a:noFill/>
              </a:ln>
              <a:solidFill>
                <a:prstClr val="white"/>
              </a:solidFill>
              <a:effectLst/>
              <a:uLnTx/>
              <a:uFillTx/>
              <a:latin typeface="Montserrat SemiBold" pitchFamily="2" charset="0"/>
              <a:ea typeface="+mn-ea"/>
              <a:cs typeface="Tahoma"/>
            </a:endParaRPr>
          </a:p>
          <a:p>
            <a:pPr marL="355600" marR="5080" lvl="0" indent="-342900" algn="just" defTabSz="914400" rtl="0" eaLnBrk="1" fontAlgn="auto" latinLnBrk="0" hangingPunct="1">
              <a:lnSpc>
                <a:spcPct val="115599"/>
              </a:lnSpc>
              <a:spcBef>
                <a:spcPts val="100"/>
              </a:spcBef>
              <a:spcAft>
                <a:spcPts val="0"/>
              </a:spcAft>
              <a:buClrTx/>
              <a:buSzTx/>
              <a:buFont typeface="Arial" panose="020B0604020202020204" pitchFamily="34" charset="0"/>
              <a:buChar char="•"/>
              <a:tabLst/>
              <a:defRPr/>
            </a:pPr>
            <a:r>
              <a:rPr kumimoji="0" lang="es-DO" sz="2500" b="1" i="0" u="none" strike="noStrike" kern="1200" cap="none" spc="175" normalizeH="0" baseline="0" noProof="0" dirty="0" smtClean="0">
                <a:ln>
                  <a:noFill/>
                </a:ln>
                <a:solidFill>
                  <a:prstClr val="white"/>
                </a:solidFill>
                <a:effectLst/>
                <a:uLnTx/>
                <a:uFillTx/>
                <a:latin typeface="Montserrat SemiBold" pitchFamily="2" charset="0"/>
                <a:ea typeface="+mn-ea"/>
                <a:cs typeface="Tahoma"/>
              </a:rPr>
              <a:t>F</a:t>
            </a:r>
            <a:r>
              <a:rPr kumimoji="0" lang="es-DO" sz="2500" b="1" i="0" u="none" strike="noStrike" kern="1200" cap="none" spc="-75" normalizeH="0" baseline="0" noProof="0" dirty="0" smtClean="0">
                <a:ln>
                  <a:noFill/>
                </a:ln>
                <a:solidFill>
                  <a:prstClr val="white"/>
                </a:solidFill>
                <a:effectLst/>
                <a:uLnTx/>
                <a:uFillTx/>
                <a:latin typeface="Montserrat SemiBold" pitchFamily="2" charset="0"/>
                <a:ea typeface="+mn-ea"/>
                <a:cs typeface="Tahoma"/>
              </a:rPr>
              <a:t>uente</a:t>
            </a:r>
            <a:r>
              <a:rPr kumimoji="0" lang="es-DO" sz="2500" b="0" i="0" u="none" strike="noStrike" kern="1200" cap="none" spc="-75" normalizeH="0" baseline="0" noProof="0" dirty="0">
                <a:ln>
                  <a:noFill/>
                </a:ln>
                <a:solidFill>
                  <a:prstClr val="white"/>
                </a:solidFill>
                <a:effectLst/>
                <a:uLnTx/>
                <a:uFillTx/>
                <a:latin typeface="Montserrat SemiBold" pitchFamily="2" charset="0"/>
                <a:ea typeface="+mn-ea"/>
                <a:cs typeface="Tahoma"/>
              </a:rPr>
              <a:t>:  </a:t>
            </a:r>
            <a:r>
              <a:rPr kumimoji="0" lang="es-DO" sz="2500" b="0" i="0" u="none" strike="noStrike" kern="1200" cap="none" spc="155" normalizeH="0" baseline="0" noProof="0" dirty="0">
                <a:ln>
                  <a:noFill/>
                </a:ln>
                <a:solidFill>
                  <a:prstClr val="white"/>
                </a:solidFill>
                <a:effectLst/>
                <a:uLnTx/>
                <a:uFillTx/>
                <a:latin typeface="Montserrat SemiBold" pitchFamily="2" charset="0"/>
                <a:ea typeface="+mn-ea"/>
                <a:cs typeface="Tahoma"/>
              </a:rPr>
              <a:t>Times</a:t>
            </a:r>
            <a:r>
              <a:rPr kumimoji="0" lang="es-DO" sz="2500" b="0" i="0" u="none" strike="noStrike" kern="1200" cap="none" spc="-75" normalizeH="0" baseline="0" noProof="0" dirty="0">
                <a:ln>
                  <a:noFill/>
                </a:ln>
                <a:solidFill>
                  <a:prstClr val="white"/>
                </a:solidFill>
                <a:effectLst/>
                <a:uLnTx/>
                <a:uFillTx/>
                <a:latin typeface="Montserrat SemiBold" pitchFamily="2" charset="0"/>
                <a:ea typeface="+mn-ea"/>
                <a:cs typeface="Tahoma"/>
              </a:rPr>
              <a:t> </a:t>
            </a:r>
            <a:r>
              <a:rPr kumimoji="0" lang="es-DO" sz="2500" b="0" i="0" u="none" strike="noStrike" kern="1200" cap="none" spc="245" normalizeH="0" baseline="0" noProof="0" dirty="0">
                <a:ln>
                  <a:noFill/>
                </a:ln>
                <a:solidFill>
                  <a:prstClr val="white"/>
                </a:solidFill>
                <a:effectLst/>
                <a:uLnTx/>
                <a:uFillTx/>
                <a:latin typeface="Montserrat SemiBold" pitchFamily="2" charset="0"/>
                <a:ea typeface="+mn-ea"/>
                <a:cs typeface="Tahoma"/>
              </a:rPr>
              <a:t>New </a:t>
            </a:r>
            <a:r>
              <a:rPr kumimoji="0" lang="es-DO" sz="2500" b="0" i="0" u="none" strike="noStrike" kern="1200" cap="none" spc="-640" normalizeH="0" baseline="0" noProof="0" dirty="0">
                <a:ln>
                  <a:noFill/>
                </a:ln>
                <a:solidFill>
                  <a:prstClr val="white"/>
                </a:solidFill>
                <a:effectLst/>
                <a:uLnTx/>
                <a:uFillTx/>
                <a:latin typeface="Montserrat SemiBold" pitchFamily="2" charset="0"/>
                <a:ea typeface="+mn-ea"/>
                <a:cs typeface="Tahoma"/>
              </a:rPr>
              <a:t> </a:t>
            </a:r>
            <a:r>
              <a:rPr kumimoji="0" lang="es-DO" sz="2500" b="0" i="0" u="none" strike="noStrike" kern="1200" cap="none" spc="175" normalizeH="0" baseline="0" noProof="0" dirty="0">
                <a:ln>
                  <a:noFill/>
                </a:ln>
                <a:solidFill>
                  <a:prstClr val="white"/>
                </a:solidFill>
                <a:effectLst/>
                <a:uLnTx/>
                <a:uFillTx/>
                <a:latin typeface="Montserrat SemiBold" pitchFamily="2" charset="0"/>
                <a:ea typeface="+mn-ea"/>
                <a:cs typeface="Tahoma"/>
              </a:rPr>
              <a:t>Roman,</a:t>
            </a:r>
            <a:r>
              <a:rPr kumimoji="0" lang="es-DO" sz="2500" b="0" i="0" u="none" strike="noStrike" kern="1200" cap="none" spc="-80" normalizeH="0" baseline="0" noProof="0" dirty="0">
                <a:ln>
                  <a:noFill/>
                </a:ln>
                <a:solidFill>
                  <a:prstClr val="white"/>
                </a:solidFill>
                <a:effectLst/>
                <a:uLnTx/>
                <a:uFillTx/>
                <a:latin typeface="Montserrat SemiBold" pitchFamily="2" charset="0"/>
                <a:ea typeface="+mn-ea"/>
                <a:cs typeface="Tahoma"/>
              </a:rPr>
              <a:t> </a:t>
            </a:r>
            <a:r>
              <a:rPr kumimoji="0" lang="es-DO" sz="2500" b="0" i="0" u="none" strike="noStrike" kern="1200" cap="none" spc="170" normalizeH="0" baseline="0" noProof="0" dirty="0" smtClean="0">
                <a:ln>
                  <a:noFill/>
                </a:ln>
                <a:solidFill>
                  <a:prstClr val="white"/>
                </a:solidFill>
                <a:effectLst/>
                <a:uLnTx/>
                <a:uFillTx/>
                <a:latin typeface="Montserrat SemiBold" pitchFamily="2" charset="0"/>
                <a:ea typeface="+mn-ea"/>
                <a:cs typeface="Tahoma"/>
              </a:rPr>
              <a:t>color</a:t>
            </a:r>
            <a:r>
              <a:rPr kumimoji="0" lang="es-DO" sz="2500" b="0" i="0" u="none" strike="noStrike" kern="1200" cap="none" spc="-75" normalizeH="0" baseline="0" noProof="0" dirty="0" smtClean="0">
                <a:ln>
                  <a:noFill/>
                </a:ln>
                <a:solidFill>
                  <a:prstClr val="white"/>
                </a:solidFill>
                <a:effectLst/>
                <a:uLnTx/>
                <a:uFillTx/>
                <a:latin typeface="Montserrat SemiBold" pitchFamily="2" charset="0"/>
                <a:ea typeface="+mn-ea"/>
                <a:cs typeface="Tahoma"/>
              </a:rPr>
              <a:t> </a:t>
            </a:r>
            <a:r>
              <a:rPr kumimoji="0" lang="es-DO" sz="2500" b="0" i="0" u="none" strike="noStrike" kern="1200" cap="none" spc="60" normalizeH="0" baseline="0" noProof="0" dirty="0" smtClean="0">
                <a:ln>
                  <a:noFill/>
                </a:ln>
                <a:solidFill>
                  <a:prstClr val="white"/>
                </a:solidFill>
                <a:effectLst/>
                <a:uLnTx/>
                <a:uFillTx/>
                <a:latin typeface="Montserrat SemiBold" pitchFamily="2" charset="0"/>
                <a:ea typeface="+mn-ea"/>
                <a:cs typeface="Tahoma"/>
              </a:rPr>
              <a:t>y tamaño para títulos, subtítulos y cuerpo del documento.</a:t>
            </a:r>
            <a:endParaRPr kumimoji="0" lang="es-DO" sz="2500" b="0" i="0" u="none" strike="noStrike" kern="1200" cap="none" spc="-55" normalizeH="0" baseline="0" noProof="0" dirty="0" smtClean="0">
              <a:ln>
                <a:noFill/>
              </a:ln>
              <a:solidFill>
                <a:prstClr val="white"/>
              </a:solidFill>
              <a:effectLst/>
              <a:uLnTx/>
              <a:uFillTx/>
              <a:latin typeface="Montserrat SemiBold" pitchFamily="2" charset="0"/>
              <a:ea typeface="+mn-ea"/>
              <a:cs typeface="Tahoma"/>
            </a:endParaRPr>
          </a:p>
          <a:p>
            <a:pPr marL="12700" marR="5080" lvl="0" indent="0" algn="just" defTabSz="914400" rtl="0" eaLnBrk="1" fontAlgn="auto" latinLnBrk="0" hangingPunct="1">
              <a:lnSpc>
                <a:spcPct val="115599"/>
              </a:lnSpc>
              <a:spcBef>
                <a:spcPts val="100"/>
              </a:spcBef>
              <a:spcAft>
                <a:spcPts val="0"/>
              </a:spcAft>
              <a:buClrTx/>
              <a:buSzTx/>
              <a:buFontTx/>
              <a:buNone/>
              <a:tabLst/>
              <a:defRPr/>
            </a:pPr>
            <a:endParaRPr kumimoji="0" lang="es-DO" sz="2500" b="0" i="0" u="none" strike="noStrike" kern="1200" cap="none" spc="-55" normalizeH="0" baseline="0" noProof="0" dirty="0" smtClean="0">
              <a:ln>
                <a:noFill/>
              </a:ln>
              <a:solidFill>
                <a:prstClr val="white"/>
              </a:solidFill>
              <a:effectLst/>
              <a:uLnTx/>
              <a:uFillTx/>
              <a:latin typeface="Montserrat SemiBold" pitchFamily="2" charset="0"/>
              <a:ea typeface="+mn-ea"/>
              <a:cs typeface="Tahoma"/>
            </a:endParaRPr>
          </a:p>
          <a:p>
            <a:pPr marL="355600" marR="5080" lvl="0" indent="-342900" algn="just" defTabSz="914400" rtl="0" eaLnBrk="1" fontAlgn="auto" latinLnBrk="0" hangingPunct="1">
              <a:lnSpc>
                <a:spcPct val="115599"/>
              </a:lnSpc>
              <a:spcBef>
                <a:spcPts val="100"/>
              </a:spcBef>
              <a:spcAft>
                <a:spcPts val="0"/>
              </a:spcAft>
              <a:buClrTx/>
              <a:buSzTx/>
              <a:buFont typeface="Arial" panose="020B0604020202020204" pitchFamily="34" charset="0"/>
              <a:buChar char="•"/>
              <a:tabLst/>
              <a:defRPr/>
            </a:pPr>
            <a:r>
              <a:rPr kumimoji="0" lang="es-DO" sz="2500" b="0" i="0" u="none" strike="noStrike" kern="1200" cap="none" spc="-55" normalizeH="0" baseline="0" noProof="0" dirty="0" smtClean="0">
                <a:ln>
                  <a:noFill/>
                </a:ln>
                <a:solidFill>
                  <a:prstClr val="white"/>
                </a:solidFill>
                <a:effectLst/>
                <a:uLnTx/>
                <a:uFillTx/>
                <a:latin typeface="Montserrat SemiBold" pitchFamily="2" charset="0"/>
                <a:ea typeface="+mn-ea"/>
                <a:cs typeface="Tahoma"/>
              </a:rPr>
              <a:t>Definición de márgenes. </a:t>
            </a:r>
          </a:p>
          <a:p>
            <a:pPr marL="12700" marR="5080" lvl="0" indent="0" algn="just" defTabSz="914400" rtl="0" eaLnBrk="1" fontAlgn="auto" latinLnBrk="0" hangingPunct="1">
              <a:lnSpc>
                <a:spcPct val="115599"/>
              </a:lnSpc>
              <a:spcBef>
                <a:spcPts val="100"/>
              </a:spcBef>
              <a:spcAft>
                <a:spcPts val="0"/>
              </a:spcAft>
              <a:buClrTx/>
              <a:buSzTx/>
              <a:buFontTx/>
              <a:buNone/>
              <a:tabLst/>
              <a:defRPr/>
            </a:pPr>
            <a:endParaRPr kumimoji="0" lang="es-DO" sz="2500" b="0" i="0" u="none" strike="noStrike" kern="1200" cap="none" spc="-55" normalizeH="0" baseline="0" noProof="0" dirty="0" smtClean="0">
              <a:ln>
                <a:noFill/>
              </a:ln>
              <a:solidFill>
                <a:prstClr val="white"/>
              </a:solidFill>
              <a:effectLst/>
              <a:uLnTx/>
              <a:uFillTx/>
              <a:latin typeface="Montserrat SemiBold" pitchFamily="2" charset="0"/>
              <a:ea typeface="+mn-ea"/>
              <a:cs typeface="Tahoma"/>
            </a:endParaRPr>
          </a:p>
          <a:p>
            <a:pPr marL="355600" marR="5080" lvl="0" indent="-342900" algn="just" defTabSz="914400" rtl="0" eaLnBrk="1" fontAlgn="auto" latinLnBrk="0" hangingPunct="1">
              <a:lnSpc>
                <a:spcPct val="115599"/>
              </a:lnSpc>
              <a:spcBef>
                <a:spcPts val="100"/>
              </a:spcBef>
              <a:spcAft>
                <a:spcPts val="0"/>
              </a:spcAft>
              <a:buClrTx/>
              <a:buSzTx/>
              <a:buFont typeface="Arial" panose="020B0604020202020204" pitchFamily="34" charset="0"/>
              <a:buChar char="•"/>
              <a:tabLst/>
              <a:defRPr/>
            </a:pPr>
            <a:r>
              <a:rPr kumimoji="0" lang="es-DO" sz="2500" b="0" i="0" u="none" strike="noStrike" kern="1200" cap="none" spc="-55" normalizeH="0" baseline="0" noProof="0" dirty="0" smtClean="0">
                <a:ln>
                  <a:noFill/>
                </a:ln>
                <a:solidFill>
                  <a:prstClr val="white"/>
                </a:solidFill>
                <a:effectLst/>
                <a:uLnTx/>
                <a:uFillTx/>
                <a:latin typeface="Montserrat SemiBold" pitchFamily="2" charset="0"/>
                <a:ea typeface="+mn-ea"/>
                <a:cs typeface="Tahoma"/>
              </a:rPr>
              <a:t>Formato de tablas y gráficos.</a:t>
            </a:r>
          </a:p>
          <a:p>
            <a:pPr marL="12700" marR="5080" indent="0" algn="just">
              <a:lnSpc>
                <a:spcPct val="115599"/>
              </a:lnSpc>
              <a:spcBef>
                <a:spcPts val="100"/>
              </a:spcBef>
              <a:buFontTx/>
              <a:buNone/>
              <a:defRPr/>
            </a:pPr>
            <a:endParaRPr lang="es-DO" sz="2500" spc="-55" dirty="0">
              <a:solidFill>
                <a:prstClr val="white"/>
              </a:solidFill>
              <a:latin typeface="Montserrat SemiBold" pitchFamily="2" charset="0"/>
              <a:cs typeface="Tahoma"/>
            </a:endParaRPr>
          </a:p>
          <a:p>
            <a:pPr marL="355600" marR="5080" indent="-342900" algn="just">
              <a:lnSpc>
                <a:spcPct val="115599"/>
              </a:lnSpc>
              <a:spcBef>
                <a:spcPts val="100"/>
              </a:spcBef>
              <a:buFont typeface="Arial" panose="020B0604020202020204" pitchFamily="34" charset="0"/>
              <a:buChar char="•"/>
              <a:defRPr/>
            </a:pPr>
            <a:r>
              <a:rPr lang="es-DO" sz="2500" spc="-55" dirty="0">
                <a:solidFill>
                  <a:prstClr val="white"/>
                </a:solidFill>
                <a:latin typeface="Montserrat SemiBold" pitchFamily="2" charset="0"/>
                <a:cs typeface="Tahoma"/>
              </a:rPr>
              <a:t>Paleta de colores. </a:t>
            </a:r>
          </a:p>
          <a:p>
            <a:pPr marL="12700" marR="5080" indent="0" algn="just">
              <a:lnSpc>
                <a:spcPct val="115599"/>
              </a:lnSpc>
              <a:spcBef>
                <a:spcPts val="100"/>
              </a:spcBef>
              <a:buFontTx/>
              <a:buNone/>
              <a:defRPr/>
            </a:pPr>
            <a:endParaRPr lang="es-DO" sz="2500" spc="-55" dirty="0">
              <a:solidFill>
                <a:prstClr val="white"/>
              </a:solidFill>
              <a:latin typeface="Montserrat SemiBold" pitchFamily="2" charset="0"/>
              <a:cs typeface="Tahoma"/>
            </a:endParaRPr>
          </a:p>
          <a:p>
            <a:pPr marL="355600" marR="5080" indent="-342900" algn="just">
              <a:lnSpc>
                <a:spcPct val="115599"/>
              </a:lnSpc>
              <a:spcBef>
                <a:spcPts val="100"/>
              </a:spcBef>
              <a:buFont typeface="Arial" panose="020B0604020202020204" pitchFamily="34" charset="0"/>
              <a:buChar char="•"/>
              <a:defRPr/>
            </a:pPr>
            <a:r>
              <a:rPr lang="es-DO" sz="2500" spc="-55" dirty="0">
                <a:solidFill>
                  <a:prstClr val="white"/>
                </a:solidFill>
                <a:latin typeface="Montserrat SemiBold" pitchFamily="2" charset="0"/>
                <a:cs typeface="Tahoma"/>
              </a:rPr>
              <a:t>Uso de fotografías</a:t>
            </a:r>
            <a:r>
              <a:rPr lang="es-DO" sz="2500" spc="-55" dirty="0" smtClean="0">
                <a:solidFill>
                  <a:prstClr val="white"/>
                </a:solidFill>
                <a:latin typeface="Montserrat SemiBold" pitchFamily="2" charset="0"/>
                <a:cs typeface="Tahoma"/>
              </a:rPr>
              <a:t>.</a:t>
            </a:r>
          </a:p>
          <a:p>
            <a:pPr marL="12700" marR="5080" algn="just">
              <a:lnSpc>
                <a:spcPct val="115599"/>
              </a:lnSpc>
              <a:spcBef>
                <a:spcPts val="100"/>
              </a:spcBef>
              <a:defRPr/>
            </a:pPr>
            <a:endParaRPr lang="es-DO" sz="2500" spc="-55" dirty="0">
              <a:solidFill>
                <a:prstClr val="white"/>
              </a:solidFill>
              <a:latin typeface="Montserrat SemiBold" pitchFamily="2" charset="0"/>
              <a:cs typeface="Tahoma"/>
            </a:endParaRPr>
          </a:p>
          <a:p>
            <a:pPr marL="355600" marR="5080" indent="-342900" algn="just">
              <a:lnSpc>
                <a:spcPct val="115599"/>
              </a:lnSpc>
              <a:spcBef>
                <a:spcPts val="100"/>
              </a:spcBef>
              <a:buFont typeface="Arial" panose="020B0604020202020204" pitchFamily="34" charset="0"/>
              <a:buChar char="•"/>
              <a:defRPr/>
            </a:pPr>
            <a:r>
              <a:rPr lang="es-DO" sz="2500" spc="-55" dirty="0" smtClean="0">
                <a:solidFill>
                  <a:prstClr val="white"/>
                </a:solidFill>
                <a:latin typeface="Montserrat SemiBold" pitchFamily="2" charset="0"/>
                <a:cs typeface="Tahoma"/>
              </a:rPr>
              <a:t>Documento digital.</a:t>
            </a:r>
            <a:endParaRPr lang="es-DO" sz="2500" spc="-55" dirty="0">
              <a:solidFill>
                <a:prstClr val="white"/>
              </a:solidFill>
              <a:latin typeface="Montserrat SemiBold" pitchFamily="2" charset="0"/>
              <a:cs typeface="Tahoma"/>
            </a:endParaRPr>
          </a:p>
        </p:txBody>
      </p:sp>
      <p:sp>
        <p:nvSpPr>
          <p:cNvPr id="10" name="object 10"/>
          <p:cNvSpPr txBox="1">
            <a:spLocks noGrp="1"/>
          </p:cNvSpPr>
          <p:nvPr>
            <p:ph type="title"/>
          </p:nvPr>
        </p:nvSpPr>
        <p:spPr>
          <a:xfrm>
            <a:off x="96076" y="868529"/>
            <a:ext cx="7037432" cy="874598"/>
          </a:xfrm>
          <a:prstGeom prst="rect">
            <a:avLst/>
          </a:prstGeom>
        </p:spPr>
        <p:txBody>
          <a:bodyPr vert="horz" wrap="square" lIns="0" tIns="12700" rIns="0" bIns="0" rtlCol="0">
            <a:spAutoFit/>
          </a:bodyPr>
          <a:lstStyle/>
          <a:p>
            <a:pPr marL="12700">
              <a:lnSpc>
                <a:spcPct val="100000"/>
              </a:lnSpc>
              <a:spcBef>
                <a:spcPts val="100"/>
              </a:spcBef>
            </a:pPr>
            <a:r>
              <a:rPr sz="5600" spc="90" dirty="0">
                <a:solidFill>
                  <a:schemeClr val="bg1"/>
                </a:solidFill>
                <a:latin typeface="Montserrat ExtraBold" pitchFamily="2" charset="0"/>
                <a:cs typeface="Tahoma"/>
              </a:rPr>
              <a:t>Estilos</a:t>
            </a:r>
            <a:r>
              <a:rPr sz="5600" spc="-365" dirty="0">
                <a:solidFill>
                  <a:schemeClr val="bg1"/>
                </a:solidFill>
                <a:latin typeface="Montserrat ExtraBold" pitchFamily="2" charset="0"/>
                <a:cs typeface="Tahoma"/>
              </a:rPr>
              <a:t> </a:t>
            </a:r>
            <a:r>
              <a:rPr sz="5600" spc="20" dirty="0">
                <a:solidFill>
                  <a:schemeClr val="bg1"/>
                </a:solidFill>
                <a:latin typeface="Montserrat ExtraBold" pitchFamily="2" charset="0"/>
                <a:cs typeface="Tahoma"/>
              </a:rPr>
              <a:t>y</a:t>
            </a:r>
            <a:r>
              <a:rPr sz="5600" spc="-365" dirty="0">
                <a:solidFill>
                  <a:schemeClr val="bg1"/>
                </a:solidFill>
                <a:latin typeface="Montserrat ExtraBold" pitchFamily="2" charset="0"/>
                <a:cs typeface="Tahoma"/>
              </a:rPr>
              <a:t> </a:t>
            </a:r>
            <a:r>
              <a:rPr sz="5600" spc="90" dirty="0">
                <a:solidFill>
                  <a:schemeClr val="bg1"/>
                </a:solidFill>
                <a:latin typeface="Montserrat ExtraBold" pitchFamily="2" charset="0"/>
                <a:cs typeface="Tahoma"/>
              </a:rPr>
              <a:t>formatos</a:t>
            </a:r>
            <a:endParaRPr sz="5600" dirty="0">
              <a:solidFill>
                <a:schemeClr val="bg1"/>
              </a:solidFill>
              <a:latin typeface="Montserrat ExtraBold" pitchFamily="2" charset="0"/>
              <a:cs typeface="Tahoma"/>
            </a:endParaRPr>
          </a:p>
        </p:txBody>
      </p:sp>
      <p:sp>
        <p:nvSpPr>
          <p:cNvPr id="26" name="Rectangle 25">
            <a:extLst>
              <a:ext uri="{FF2B5EF4-FFF2-40B4-BE49-F238E27FC236}">
                <a16:creationId xmlns:a16="http://schemas.microsoft.com/office/drawing/2014/main" id="{7297B4FA-12CB-9AE8-C0BA-A3594B15C76F}"/>
              </a:ext>
            </a:extLst>
          </p:cNvPr>
          <p:cNvSpPr/>
          <p:nvPr/>
        </p:nvSpPr>
        <p:spPr>
          <a:xfrm>
            <a:off x="14097000" y="4219855"/>
            <a:ext cx="3457089" cy="4555316"/>
          </a:xfrm>
          <a:prstGeom prst="rect">
            <a:avLst/>
          </a:prstGeom>
          <a:blipFill dpi="0" rotWithShape="1">
            <a:blip r:embed="rId5">
              <a:extLst>
                <a:ext uri="{28A0092B-C50C-407E-A947-70E740481C1C}">
                  <a14:useLocalDpi xmlns:a14="http://schemas.microsoft.com/office/drawing/2010/main" val="0"/>
                </a:ext>
              </a:extLst>
            </a:blip>
            <a:srcRect/>
            <a:stretch>
              <a:fillRect l="-18763" t="-40861" r="-15875" b="-128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object 9"/>
          <p:cNvSpPr txBox="1"/>
          <p:nvPr/>
        </p:nvSpPr>
        <p:spPr>
          <a:xfrm>
            <a:off x="8760205" y="352432"/>
            <a:ext cx="5952611" cy="441275"/>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15599"/>
              </a:lnSpc>
              <a:spcBef>
                <a:spcPts val="100"/>
              </a:spcBef>
              <a:spcAft>
                <a:spcPts val="0"/>
              </a:spcAft>
              <a:buClrTx/>
              <a:buSzTx/>
              <a:buFontTx/>
              <a:buNone/>
              <a:tabLst/>
              <a:defRPr/>
            </a:pPr>
            <a:r>
              <a:rPr kumimoji="0" lang="es-DO" sz="2400" b="0" i="0" u="none" strike="noStrike" kern="1200" cap="none" spc="-55" normalizeH="0" baseline="0" noProof="0" dirty="0" smtClean="0">
                <a:ln>
                  <a:noFill/>
                </a:ln>
                <a:solidFill>
                  <a:prstClr val="white"/>
                </a:solidFill>
                <a:effectLst/>
                <a:uLnTx/>
                <a:uFillTx/>
                <a:latin typeface="Montserrat SemiBold" pitchFamily="2" charset="0"/>
                <a:ea typeface="+mn-ea"/>
                <a:cs typeface="Tahoma"/>
              </a:rPr>
              <a:t>Portadas y contraportada</a:t>
            </a:r>
            <a:endParaRPr kumimoji="0" lang="es-DO" sz="2500" b="0" i="0" u="none" strike="noStrike" kern="1200" cap="none" spc="-645" normalizeH="0" baseline="0" noProof="0" dirty="0">
              <a:ln>
                <a:noFill/>
              </a:ln>
              <a:solidFill>
                <a:prstClr val="white"/>
              </a:solidFill>
              <a:effectLst/>
              <a:uLnTx/>
              <a:uFillTx/>
              <a:latin typeface="Montserrat SemiBold" pitchFamily="2" charset="0"/>
              <a:ea typeface="+mn-ea"/>
              <a:cs typeface="Tahoma"/>
            </a:endParaRPr>
          </a:p>
        </p:txBody>
      </p:sp>
      <p:grpSp>
        <p:nvGrpSpPr>
          <p:cNvPr id="3" name="Group 2"/>
          <p:cNvGrpSpPr/>
          <p:nvPr/>
        </p:nvGrpSpPr>
        <p:grpSpPr>
          <a:xfrm>
            <a:off x="5518776" y="3930097"/>
            <a:ext cx="4268403" cy="5007672"/>
            <a:chOff x="5518776" y="3930097"/>
            <a:chExt cx="4268403" cy="5007672"/>
          </a:xfrm>
        </p:grpSpPr>
        <p:grpSp>
          <p:nvGrpSpPr>
            <p:cNvPr id="23" name="Group 22">
              <a:extLst>
                <a:ext uri="{FF2B5EF4-FFF2-40B4-BE49-F238E27FC236}">
                  <a16:creationId xmlns:a16="http://schemas.microsoft.com/office/drawing/2014/main" id="{977A01E7-B74A-4D5A-8B4F-3D2B0A7D6C87}"/>
                </a:ext>
              </a:extLst>
            </p:cNvPr>
            <p:cNvGrpSpPr/>
            <p:nvPr/>
          </p:nvGrpSpPr>
          <p:grpSpPr>
            <a:xfrm>
              <a:off x="5518776" y="3930097"/>
              <a:ext cx="4268403" cy="5007672"/>
              <a:chOff x="11430000" y="736868"/>
              <a:chExt cx="5623112" cy="8813264"/>
            </a:xfrm>
          </p:grpSpPr>
          <p:sp>
            <p:nvSpPr>
              <p:cNvPr id="24" name="Rectangle 23">
                <a:extLst>
                  <a:ext uri="{FF2B5EF4-FFF2-40B4-BE49-F238E27FC236}">
                    <a16:creationId xmlns:a16="http://schemas.microsoft.com/office/drawing/2014/main" id="{46D8B5D6-B06F-402F-A949-C3D710E4A678}"/>
                  </a:ext>
                </a:extLst>
              </p:cNvPr>
              <p:cNvSpPr/>
              <p:nvPr/>
            </p:nvSpPr>
            <p:spPr>
              <a:xfrm>
                <a:off x="11734800" y="736868"/>
                <a:ext cx="4953000" cy="8813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7297B4FA-12CB-9AE8-C0BA-A3594B15C76F}"/>
                  </a:ext>
                </a:extLst>
              </p:cNvPr>
              <p:cNvSpPr/>
              <p:nvPr/>
            </p:nvSpPr>
            <p:spPr>
              <a:xfrm>
                <a:off x="11430000" y="863332"/>
                <a:ext cx="5623112" cy="8686800"/>
              </a:xfrm>
              <a:prstGeom prst="rect">
                <a:avLst/>
              </a:prstGeom>
              <a:blipFill dpi="0" rotWithShape="1">
                <a:blip r:embed="rId6" cstate="print">
                  <a:extLst>
                    <a:ext uri="{28A0092B-C50C-407E-A947-70E740481C1C}">
                      <a14:useLocalDpi xmlns:a14="http://schemas.microsoft.com/office/drawing/2010/main" val="0"/>
                    </a:ext>
                  </a:extLst>
                </a:blip>
                <a:srcRect/>
                <a:stretch>
                  <a:fillRect l="-14907" t="-7314" r="-8411" b="-113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TextBox 1"/>
            <p:cNvSpPr txBox="1"/>
            <p:nvPr/>
          </p:nvSpPr>
          <p:spPr>
            <a:xfrm>
              <a:off x="6774875" y="7398024"/>
              <a:ext cx="1981200" cy="261610"/>
            </a:xfrm>
            <a:prstGeom prst="rect">
              <a:avLst/>
            </a:prstGeom>
            <a:solidFill>
              <a:schemeClr val="bg1"/>
            </a:solidFill>
            <a:ln>
              <a:solidFill>
                <a:schemeClr val="bg1"/>
              </a:solidFill>
            </a:ln>
          </p:spPr>
          <p:txBody>
            <a:bodyPr wrap="square" rtlCol="0">
              <a:spAutoFit/>
            </a:bodyPr>
            <a:lstStyle/>
            <a:p>
              <a:r>
                <a:rPr lang="en-US" sz="1100" spc="170" dirty="0">
                  <a:solidFill>
                    <a:schemeClr val="accent1">
                      <a:lumMod val="75000"/>
                    </a:schemeClr>
                  </a:solidFill>
                  <a:latin typeface="Montserrat SemiBold" pitchFamily="2" charset="0"/>
                  <a:cs typeface="Tahoma"/>
                </a:rPr>
                <a:t>213183136</a:t>
              </a:r>
              <a:endParaRPr lang="es-DO" sz="1100" spc="170" dirty="0">
                <a:solidFill>
                  <a:schemeClr val="accent1">
                    <a:lumMod val="75000"/>
                  </a:schemeClr>
                </a:solidFill>
                <a:latin typeface="Montserrat SemiBold" pitchFamily="2" charset="0"/>
                <a:cs typeface="Tahoma"/>
              </a:endParaRPr>
            </a:p>
          </p:txBody>
        </p:sp>
      </p:grpSp>
    </p:spTree>
    <p:extLst>
      <p:ext uri="{BB962C8B-B14F-4D97-AF65-F5344CB8AC3E}">
        <p14:creationId xmlns:p14="http://schemas.microsoft.com/office/powerpoint/2010/main" val="18044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26"/>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par>
                                <p:cTn id="23" presetID="31" presetClass="entr" presetSubtype="0" fill="hold" grpId="2"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fltVal val="0"/>
                                          </p:val>
                                        </p:tav>
                                        <p:tav tm="100000">
                                          <p:val>
                                            <p:strVal val="#ppt_w"/>
                                          </p:val>
                                        </p:tav>
                                      </p:tavLst>
                                    </p:anim>
                                    <p:anim calcmode="lin" valueType="num">
                                      <p:cBhvr>
                                        <p:cTn id="26" dur="1000" fill="hold"/>
                                        <p:tgtEl>
                                          <p:spTgt spid="22"/>
                                        </p:tgtEl>
                                        <p:attrNameLst>
                                          <p:attrName>ppt_h</p:attrName>
                                        </p:attrNameLst>
                                      </p:cBhvr>
                                      <p:tavLst>
                                        <p:tav tm="0">
                                          <p:val>
                                            <p:fltVal val="0"/>
                                          </p:val>
                                        </p:tav>
                                        <p:tav tm="100000">
                                          <p:val>
                                            <p:strVal val="#ppt_h"/>
                                          </p:val>
                                        </p:tav>
                                      </p:tavLst>
                                    </p:anim>
                                    <p:anim calcmode="lin" valueType="num">
                                      <p:cBhvr>
                                        <p:cTn id="27" dur="1000" fill="hold"/>
                                        <p:tgtEl>
                                          <p:spTgt spid="22"/>
                                        </p:tgtEl>
                                        <p:attrNameLst>
                                          <p:attrName>style.rotation</p:attrName>
                                        </p:attrNameLst>
                                      </p:cBhvr>
                                      <p:tavLst>
                                        <p:tav tm="0">
                                          <p:val>
                                            <p:fltVal val="90"/>
                                          </p:val>
                                        </p:tav>
                                        <p:tav tm="100000">
                                          <p:val>
                                            <p:fltVal val="0"/>
                                          </p:val>
                                        </p:tav>
                                      </p:tavLst>
                                    </p:anim>
                                    <p:animEffect transition="in" filter="fade">
                                      <p:cBhvr>
                                        <p:cTn id="28" dur="1000"/>
                                        <p:tgtEl>
                                          <p:spTgt spid="22"/>
                                        </p:tgtEl>
                                      </p:cBhvr>
                                    </p:animEffect>
                                  </p:childTnLst>
                                </p:cTn>
                              </p:par>
                              <p:par>
                                <p:cTn id="29" presetID="31" presetClass="entr" presetSubtype="0" fill="hold" grpId="2"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000" fill="hold"/>
                                        <p:tgtEl>
                                          <p:spTgt spid="26"/>
                                        </p:tgtEl>
                                        <p:attrNameLst>
                                          <p:attrName>ppt_w</p:attrName>
                                        </p:attrNameLst>
                                      </p:cBhvr>
                                      <p:tavLst>
                                        <p:tav tm="0">
                                          <p:val>
                                            <p:fltVal val="0"/>
                                          </p:val>
                                        </p:tav>
                                        <p:tav tm="100000">
                                          <p:val>
                                            <p:strVal val="#ppt_w"/>
                                          </p:val>
                                        </p:tav>
                                      </p:tavLst>
                                    </p:anim>
                                    <p:anim calcmode="lin" valueType="num">
                                      <p:cBhvr>
                                        <p:cTn id="32" dur="1000" fill="hold"/>
                                        <p:tgtEl>
                                          <p:spTgt spid="26"/>
                                        </p:tgtEl>
                                        <p:attrNameLst>
                                          <p:attrName>ppt_h</p:attrName>
                                        </p:attrNameLst>
                                      </p:cBhvr>
                                      <p:tavLst>
                                        <p:tav tm="0">
                                          <p:val>
                                            <p:fltVal val="0"/>
                                          </p:val>
                                        </p:tav>
                                        <p:tav tm="100000">
                                          <p:val>
                                            <p:strVal val="#ppt_h"/>
                                          </p:val>
                                        </p:tav>
                                      </p:tavLst>
                                    </p:anim>
                                    <p:anim calcmode="lin" valueType="num">
                                      <p:cBhvr>
                                        <p:cTn id="33" dur="1000" fill="hold"/>
                                        <p:tgtEl>
                                          <p:spTgt spid="26"/>
                                        </p:tgtEl>
                                        <p:attrNameLst>
                                          <p:attrName>style.rotation</p:attrName>
                                        </p:attrNameLst>
                                      </p:cBhvr>
                                      <p:tavLst>
                                        <p:tav tm="0">
                                          <p:val>
                                            <p:fltVal val="90"/>
                                          </p:val>
                                        </p:tav>
                                        <p:tav tm="100000">
                                          <p:val>
                                            <p:fltVal val="0"/>
                                          </p:val>
                                        </p:tav>
                                      </p:tavLst>
                                    </p:anim>
                                    <p:animEffect transition="in" filter="fade">
                                      <p:cBhvr>
                                        <p:cTn id="3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6" grpId="0" animBg="1"/>
      <p:bldP spid="26" grpId="1" animBg="1"/>
      <p:bldP spid="26" grpId="2"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2345</TotalTime>
  <Words>1407</Words>
  <Application>Microsoft Office PowerPoint</Application>
  <PresentationFormat>Custom</PresentationFormat>
  <Paragraphs>327</Paragraphs>
  <Slides>39</Slides>
  <Notes>3</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39</vt:i4>
      </vt:variant>
    </vt:vector>
  </HeadingPairs>
  <TitlesOfParts>
    <vt:vector size="59" baseType="lpstr">
      <vt:lpstr>Montserrat SemiBold</vt:lpstr>
      <vt:lpstr>Monserrat</vt:lpstr>
      <vt:lpstr>Verdana</vt:lpstr>
      <vt:lpstr>Codec Pro ExtraBold</vt:lpstr>
      <vt:lpstr>Calibri</vt:lpstr>
      <vt:lpstr>Montserrat Light Bold</vt:lpstr>
      <vt:lpstr>Montserrat Classic Bold</vt:lpstr>
      <vt:lpstr>Montserrat</vt:lpstr>
      <vt:lpstr>Tahoma</vt:lpstr>
      <vt:lpstr>Monse</vt:lpstr>
      <vt:lpstr>Wingdings</vt:lpstr>
      <vt:lpstr>Montserrat Classic</vt:lpstr>
      <vt:lpstr>Arial</vt:lpstr>
      <vt:lpstr>MingLiU_HKSCS-ExtB</vt:lpstr>
      <vt:lpstr>Montserrat ExtraBold</vt:lpstr>
      <vt:lpstr>Montserrat Light</vt:lpstr>
      <vt:lpstr>Courier New</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Estilos y formatos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Ejemplo</vt:lpstr>
      <vt:lpstr>Ejemplo</vt:lpstr>
      <vt:lpstr>Ejemplo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TALLER DE MEMORIAS 2024</dc:title>
  <dc:creator>Sandra Guzman</dc:creator>
  <cp:lastModifiedBy>Sandra Guzman</cp:lastModifiedBy>
  <cp:revision>72</cp:revision>
  <dcterms:created xsi:type="dcterms:W3CDTF">2006-08-16T00:00:00Z</dcterms:created>
  <dcterms:modified xsi:type="dcterms:W3CDTF">2024-11-11T14:59:12Z</dcterms:modified>
  <dc:identifier>DAGUmkrVXKI</dc:identifier>
</cp:coreProperties>
</file>