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1" r:id="rId4"/>
    <p:sldId id="275" r:id="rId5"/>
    <p:sldId id="260" r:id="rId6"/>
    <p:sldId id="269" r:id="rId7"/>
    <p:sldId id="270" r:id="rId8"/>
    <p:sldId id="277" r:id="rId9"/>
    <p:sldId id="271" r:id="rId10"/>
    <p:sldId id="274" r:id="rId11"/>
    <p:sldId id="278" r:id="rId12"/>
    <p:sldId id="272" r:id="rId13"/>
    <p:sldId id="266" r:id="rId14"/>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1896" userDrawn="1">
          <p15:clr>
            <a:srgbClr val="A4A3A4"/>
          </p15:clr>
        </p15:guide>
        <p15:guide id="3"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C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08" autoAdjust="0"/>
  </p:normalViewPr>
  <p:slideViewPr>
    <p:cSldViewPr snapToGrid="0">
      <p:cViewPr varScale="1">
        <p:scale>
          <a:sx n="52" d="100"/>
          <a:sy n="52" d="100"/>
        </p:scale>
        <p:origin x="1228" y="52"/>
      </p:cViewPr>
      <p:guideLst>
        <p:guide orient="horz" pos="3384"/>
        <p:guide pos="1896"/>
        <p:guide orient="horz" pos="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37BF3-4AE9-4FBE-A2E5-5B3D581084E3}"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DO"/>
        </a:p>
      </dgm:t>
    </dgm:pt>
    <dgm:pt modelId="{B9FDE8BA-EFCD-46BE-80D4-F111421DD678}">
      <dgm:prSet phldrT="[Text]"/>
      <dgm:spPr>
        <a:solidFill>
          <a:srgbClr val="0C3C73"/>
        </a:solidFill>
        <a:ln>
          <a:noFill/>
        </a:ln>
      </dgm:spPr>
      <dgm:t>
        <a:bodyPr/>
        <a:lstStyle/>
        <a:p>
          <a:r>
            <a:rPr lang="en-US" dirty="0">
              <a:solidFill>
                <a:schemeClr val="bg1"/>
              </a:solidFill>
              <a:latin typeface="Gotham Book" panose="02000604040000020004" pitchFamily="50" charset="0"/>
            </a:rPr>
            <a:t>Derecho a la </a:t>
          </a:r>
          <a:r>
            <a:rPr lang="es-DO" noProof="0" dirty="0">
              <a:solidFill>
                <a:schemeClr val="bg1"/>
              </a:solidFill>
              <a:latin typeface="Gotham Book" panose="02000604040000020004" pitchFamily="50" charset="0"/>
            </a:rPr>
            <a:t>educación</a:t>
          </a:r>
        </a:p>
      </dgm:t>
    </dgm:pt>
    <dgm:pt modelId="{FDAA631D-38EB-4ACB-9DD0-B3C91633B0FD}" type="parTrans" cxnId="{04C0BE2E-43BA-44D1-8A35-6AFA4D6ECFF6}">
      <dgm:prSet/>
      <dgm:spPr/>
      <dgm:t>
        <a:bodyPr/>
        <a:lstStyle/>
        <a:p>
          <a:endParaRPr lang="es-DO">
            <a:latin typeface="Gotham Book" panose="02000604040000020004" pitchFamily="50" charset="0"/>
          </a:endParaRPr>
        </a:p>
      </dgm:t>
    </dgm:pt>
    <dgm:pt modelId="{E3237E86-813B-4410-9163-DAEE2356F022}" type="sibTrans" cxnId="{04C0BE2E-43BA-44D1-8A35-6AFA4D6ECFF6}">
      <dgm:prSet/>
      <dgm:spPr/>
      <dgm:t>
        <a:bodyPr/>
        <a:lstStyle/>
        <a:p>
          <a:endParaRPr lang="es-DO">
            <a:latin typeface="Gotham Book" panose="02000604040000020004" pitchFamily="50" charset="0"/>
          </a:endParaRPr>
        </a:p>
      </dgm:t>
    </dgm:pt>
    <dgm:pt modelId="{55C191D2-24CE-415A-8495-A3857CD8596B}">
      <dgm:prSet/>
      <dgm:spPr>
        <a:solidFill>
          <a:srgbClr val="0C3C73"/>
        </a:solidFill>
        <a:ln>
          <a:noFill/>
        </a:ln>
      </dgm:spPr>
      <dgm:t>
        <a:bodyPr/>
        <a:lstStyle/>
        <a:p>
          <a:r>
            <a:rPr lang="es-ES">
              <a:solidFill>
                <a:schemeClr val="bg1"/>
              </a:solidFill>
              <a:latin typeface="Gotham Book" panose="02000604040000020004" pitchFamily="50" charset="0"/>
            </a:rPr>
            <a:t>El Sistema Nacional de Planificación e Inversión Pública, que respeta los principios de participación ciudadana</a:t>
          </a:r>
          <a:endParaRPr lang="es-ES" dirty="0">
            <a:solidFill>
              <a:schemeClr val="bg1"/>
            </a:solidFill>
            <a:latin typeface="Gotham Book" panose="02000604040000020004" pitchFamily="50" charset="0"/>
          </a:endParaRPr>
        </a:p>
      </dgm:t>
    </dgm:pt>
    <dgm:pt modelId="{27FF615F-C30F-48A6-89FA-860C247CB537}" type="parTrans" cxnId="{5BD919FA-DA95-4117-8217-30F15F659C55}">
      <dgm:prSet/>
      <dgm:spPr/>
      <dgm:t>
        <a:bodyPr/>
        <a:lstStyle/>
        <a:p>
          <a:endParaRPr lang="es-DO">
            <a:latin typeface="Gotham Book" panose="02000604040000020004" pitchFamily="50" charset="0"/>
          </a:endParaRPr>
        </a:p>
      </dgm:t>
    </dgm:pt>
    <dgm:pt modelId="{556E2F9F-107E-450D-9C01-BE1436EFEFB5}" type="sibTrans" cxnId="{5BD919FA-DA95-4117-8217-30F15F659C55}">
      <dgm:prSet/>
      <dgm:spPr/>
      <dgm:t>
        <a:bodyPr/>
        <a:lstStyle/>
        <a:p>
          <a:endParaRPr lang="es-DO">
            <a:latin typeface="Gotham Book" panose="02000604040000020004" pitchFamily="50" charset="0"/>
          </a:endParaRPr>
        </a:p>
      </dgm:t>
    </dgm:pt>
    <dgm:pt modelId="{9CFFFB84-CFD0-4352-B5B0-6F1536BF0418}">
      <dgm:prSet/>
      <dgm:spPr>
        <a:solidFill>
          <a:srgbClr val="0C3C73"/>
        </a:solidFill>
        <a:ln>
          <a:noFill/>
        </a:ln>
      </dgm:spPr>
      <dgm:t>
        <a:bodyPr/>
        <a:lstStyle/>
        <a:p>
          <a:r>
            <a:rPr lang="es-ES" dirty="0">
              <a:solidFill>
                <a:schemeClr val="bg1"/>
              </a:solidFill>
              <a:latin typeface="Gotham Book" panose="02000604040000020004" pitchFamily="50" charset="0"/>
            </a:rPr>
            <a:t>Promueven una ciudadanía fundamentada en derechos, solidaria y democracia</a:t>
          </a:r>
        </a:p>
      </dgm:t>
    </dgm:pt>
    <dgm:pt modelId="{4956E55D-5611-4515-A441-52233C97D060}" type="parTrans" cxnId="{C2ABEAE0-282D-43E3-B3A0-4EFAACF42F95}">
      <dgm:prSet/>
      <dgm:spPr/>
      <dgm:t>
        <a:bodyPr/>
        <a:lstStyle/>
        <a:p>
          <a:endParaRPr lang="es-DO">
            <a:latin typeface="Gotham Book" panose="02000604040000020004" pitchFamily="50" charset="0"/>
          </a:endParaRPr>
        </a:p>
      </dgm:t>
    </dgm:pt>
    <dgm:pt modelId="{DB870D99-09CF-4C33-BF88-6D641DA8A291}" type="sibTrans" cxnId="{C2ABEAE0-282D-43E3-B3A0-4EFAACF42F95}">
      <dgm:prSet/>
      <dgm:spPr/>
      <dgm:t>
        <a:bodyPr/>
        <a:lstStyle/>
        <a:p>
          <a:endParaRPr lang="es-DO">
            <a:latin typeface="Gotham Book" panose="02000604040000020004" pitchFamily="50" charset="0"/>
          </a:endParaRPr>
        </a:p>
      </dgm:t>
    </dgm:pt>
    <dgm:pt modelId="{CAEED1DA-082F-4446-9721-B93E84A1305F}">
      <dgm:prSet/>
      <dgm:spPr>
        <a:solidFill>
          <a:srgbClr val="0C3C73"/>
        </a:solidFill>
        <a:ln>
          <a:noFill/>
        </a:ln>
      </dgm:spPr>
      <dgm:t>
        <a:bodyPr/>
        <a:lstStyle/>
        <a:p>
          <a:r>
            <a:rPr lang="es-ES" dirty="0">
              <a:solidFill>
                <a:schemeClr val="bg1"/>
              </a:solidFill>
              <a:latin typeface="Gotham Book" panose="02000604040000020004" pitchFamily="50" charset="0"/>
            </a:rPr>
            <a:t>Planificación desde los territorios, con participación y corresponsabilidad</a:t>
          </a:r>
        </a:p>
      </dgm:t>
    </dgm:pt>
    <dgm:pt modelId="{F93953E1-331C-4670-BC3D-3D41D3A7CB7D}" type="parTrans" cxnId="{E4C5BDC8-DB4F-4CE2-8EE8-41F756D21B5B}">
      <dgm:prSet/>
      <dgm:spPr/>
      <dgm:t>
        <a:bodyPr/>
        <a:lstStyle/>
        <a:p>
          <a:endParaRPr lang="es-DO">
            <a:latin typeface="Gotham Book" panose="02000604040000020004" pitchFamily="50" charset="0"/>
          </a:endParaRPr>
        </a:p>
      </dgm:t>
    </dgm:pt>
    <dgm:pt modelId="{DC625DCD-1E92-4AD9-87CA-3F8983F48AC6}" type="sibTrans" cxnId="{E4C5BDC8-DB4F-4CE2-8EE8-41F756D21B5B}">
      <dgm:prSet/>
      <dgm:spPr/>
      <dgm:t>
        <a:bodyPr/>
        <a:lstStyle/>
        <a:p>
          <a:endParaRPr lang="es-DO">
            <a:latin typeface="Gotham Book" panose="02000604040000020004" pitchFamily="50" charset="0"/>
          </a:endParaRPr>
        </a:p>
      </dgm:t>
    </dgm:pt>
    <dgm:pt modelId="{FA4317A8-A646-4F6D-AB38-1355159BA41A}">
      <dgm:prSet/>
      <dgm:spPr>
        <a:solidFill>
          <a:srgbClr val="0C3C73"/>
        </a:solidFill>
        <a:ln>
          <a:noFill/>
        </a:ln>
      </dgm:spPr>
      <dgm:t>
        <a:bodyPr/>
        <a:lstStyle/>
        <a:p>
          <a:r>
            <a:rPr lang="es-ES" dirty="0">
              <a:solidFill>
                <a:schemeClr val="bg1"/>
              </a:solidFill>
              <a:latin typeface="Gotham Book" panose="02000604040000020004" pitchFamily="50" charset="0"/>
            </a:rPr>
            <a:t>Puesta en marcha de órgano consultivo y de concertación social del Poder Ejecutivo, de carácter nacional, intersectorial e interterritorial</a:t>
          </a:r>
        </a:p>
      </dgm:t>
    </dgm:pt>
    <dgm:pt modelId="{ECCE2487-72E6-497D-AFE6-525EE1335032}" type="parTrans" cxnId="{4FD02F41-7B4C-4149-8099-9AEFCC3EDEE9}">
      <dgm:prSet/>
      <dgm:spPr/>
      <dgm:t>
        <a:bodyPr/>
        <a:lstStyle/>
        <a:p>
          <a:endParaRPr lang="es-DO">
            <a:latin typeface="Gotham Book" panose="02000604040000020004" pitchFamily="50" charset="0"/>
          </a:endParaRPr>
        </a:p>
      </dgm:t>
    </dgm:pt>
    <dgm:pt modelId="{8C356AD6-B389-4FAF-9AB8-1377461359BB}" type="sibTrans" cxnId="{4FD02F41-7B4C-4149-8099-9AEFCC3EDEE9}">
      <dgm:prSet/>
      <dgm:spPr/>
      <dgm:t>
        <a:bodyPr/>
        <a:lstStyle/>
        <a:p>
          <a:endParaRPr lang="es-DO">
            <a:latin typeface="Gotham Book" panose="02000604040000020004" pitchFamily="50" charset="0"/>
          </a:endParaRPr>
        </a:p>
      </dgm:t>
    </dgm:pt>
    <dgm:pt modelId="{62B7470D-C2B1-4569-BB8A-63BC6AECD231}">
      <dgm:prSet/>
      <dgm:spPr>
        <a:solidFill>
          <a:srgbClr val="0C3C73"/>
        </a:solidFill>
        <a:ln>
          <a:noFill/>
        </a:ln>
      </dgm:spPr>
      <dgm:t>
        <a:bodyPr/>
        <a:lstStyle/>
        <a:p>
          <a:r>
            <a:rPr lang="es-ES" dirty="0">
              <a:solidFill>
                <a:schemeClr val="bg1"/>
              </a:solidFill>
              <a:latin typeface="Gotham Book" panose="02000604040000020004" pitchFamily="50" charset="0"/>
            </a:rPr>
            <a:t>Trabajo conjunto y fortalecimiento de la sociedad civil. </a:t>
          </a:r>
        </a:p>
      </dgm:t>
    </dgm:pt>
    <dgm:pt modelId="{983BFF4D-FBC4-45E0-8848-EA54FE1A797D}" type="parTrans" cxnId="{CA1065FE-877B-4B82-8E24-30BCCAC52D4B}">
      <dgm:prSet/>
      <dgm:spPr/>
      <dgm:t>
        <a:bodyPr/>
        <a:lstStyle/>
        <a:p>
          <a:endParaRPr lang="es-DO"/>
        </a:p>
      </dgm:t>
    </dgm:pt>
    <dgm:pt modelId="{D9042B35-BE87-49BA-B785-ADFA11F3FCE5}" type="sibTrans" cxnId="{CA1065FE-877B-4B82-8E24-30BCCAC52D4B}">
      <dgm:prSet/>
      <dgm:spPr/>
      <dgm:t>
        <a:bodyPr/>
        <a:lstStyle/>
        <a:p>
          <a:endParaRPr lang="es-DO"/>
        </a:p>
      </dgm:t>
    </dgm:pt>
    <dgm:pt modelId="{81CA23FA-E8B2-431E-83E0-D243981FA86C}" type="pres">
      <dgm:prSet presAssocID="{AE137BF3-4AE9-4FBE-A2E5-5B3D581084E3}" presName="Name0" presStyleCnt="0">
        <dgm:presLayoutVars>
          <dgm:dir/>
          <dgm:resizeHandles val="exact"/>
        </dgm:presLayoutVars>
      </dgm:prSet>
      <dgm:spPr/>
    </dgm:pt>
    <dgm:pt modelId="{442E65E6-2014-4694-8FE0-46B4D1597C6D}" type="pres">
      <dgm:prSet presAssocID="{B9FDE8BA-EFCD-46BE-80D4-F111421DD678}" presName="composite" presStyleCnt="0"/>
      <dgm:spPr/>
    </dgm:pt>
    <dgm:pt modelId="{A80384E5-8F67-424F-A31A-2AE4C7AEF21D}" type="pres">
      <dgm:prSet presAssocID="{B9FDE8BA-EFCD-46BE-80D4-F111421DD678}" presName="rect1" presStyleLbl="trAlignAcc1" presStyleIdx="0" presStyleCnt="6">
        <dgm:presLayoutVars>
          <dgm:bulletEnabled val="1"/>
        </dgm:presLayoutVars>
      </dgm:prSet>
      <dgm:spPr/>
    </dgm:pt>
    <dgm:pt modelId="{33B31376-5668-470E-956A-2E7D02C5DFD3}" type="pres">
      <dgm:prSet presAssocID="{B9FDE8BA-EFCD-46BE-80D4-F111421DD678}" presName="rect2" presStyleLbl="fgImgPlace1" presStyleIdx="0" presStyleCnt="6"/>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667" b="16667"/>
          </a:stretch>
        </a:blipFill>
        <a:ln>
          <a:noFill/>
        </a:ln>
      </dgm:spPr>
      <dgm:extLst>
        <a:ext uri="{E40237B7-FDA0-4F09-8148-C483321AD2D9}">
          <dgm14:cNvPr xmlns:dgm14="http://schemas.microsoft.com/office/drawing/2010/diagram" id="0" name="" descr="Books on shelf with solid fill"/>
        </a:ext>
      </dgm:extLst>
    </dgm:pt>
    <dgm:pt modelId="{3BD5676B-40DB-4D9B-8BE4-310CB13CD818}" type="pres">
      <dgm:prSet presAssocID="{E3237E86-813B-4410-9163-DAEE2356F022}" presName="sibTrans" presStyleCnt="0"/>
      <dgm:spPr/>
    </dgm:pt>
    <dgm:pt modelId="{9241AB3E-61BA-428D-97A5-9A38C77BCBCE}" type="pres">
      <dgm:prSet presAssocID="{55C191D2-24CE-415A-8495-A3857CD8596B}" presName="composite" presStyleCnt="0"/>
      <dgm:spPr/>
    </dgm:pt>
    <dgm:pt modelId="{067DDD58-E51F-421C-A8B5-180D5EC2F9E8}" type="pres">
      <dgm:prSet presAssocID="{55C191D2-24CE-415A-8495-A3857CD8596B}" presName="rect1" presStyleLbl="trAlignAcc1" presStyleIdx="1" presStyleCnt="6">
        <dgm:presLayoutVars>
          <dgm:bulletEnabled val="1"/>
        </dgm:presLayoutVars>
      </dgm:prSet>
      <dgm:spPr/>
    </dgm:pt>
    <dgm:pt modelId="{BC2ADDE5-782F-44EA-BC02-0FA6B4BDB620}" type="pres">
      <dgm:prSet presAssocID="{55C191D2-24CE-415A-8495-A3857CD8596B}" presName="rect2" presStyleLbl="fgImgPlace1" presStyleIdx="1" presStyleCnt="6"/>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7" b="16667"/>
          </a:stretch>
        </a:blipFill>
        <a:ln>
          <a:noFill/>
        </a:ln>
      </dgm:spPr>
      <dgm:extLst>
        <a:ext uri="{E40237B7-FDA0-4F09-8148-C483321AD2D9}">
          <dgm14:cNvPr xmlns:dgm14="http://schemas.microsoft.com/office/drawing/2010/diagram" id="0" name="" descr="Meeting with solid fill"/>
        </a:ext>
      </dgm:extLst>
    </dgm:pt>
    <dgm:pt modelId="{4CEE2196-3214-4AEC-9CA7-196F6661F679}" type="pres">
      <dgm:prSet presAssocID="{556E2F9F-107E-450D-9C01-BE1436EFEFB5}" presName="sibTrans" presStyleCnt="0"/>
      <dgm:spPr/>
    </dgm:pt>
    <dgm:pt modelId="{1D643680-3C13-46CD-8103-0FB7181796D5}" type="pres">
      <dgm:prSet presAssocID="{9CFFFB84-CFD0-4352-B5B0-6F1536BF0418}" presName="composite" presStyleCnt="0"/>
      <dgm:spPr/>
    </dgm:pt>
    <dgm:pt modelId="{844E871F-7CB9-4A6E-BD86-878AEBD0E52D}" type="pres">
      <dgm:prSet presAssocID="{9CFFFB84-CFD0-4352-B5B0-6F1536BF0418}" presName="rect1" presStyleLbl="trAlignAcc1" presStyleIdx="2" presStyleCnt="6">
        <dgm:presLayoutVars>
          <dgm:bulletEnabled val="1"/>
        </dgm:presLayoutVars>
      </dgm:prSet>
      <dgm:spPr/>
    </dgm:pt>
    <dgm:pt modelId="{83970A66-EC70-4F9A-A1AC-9AEBACA677E7}" type="pres">
      <dgm:prSet presAssocID="{9CFFFB84-CFD0-4352-B5B0-6F1536BF0418}" presName="rect2" presStyleLbl="fgImgPlace1" presStyleIdx="2" presStyleCnt="6"/>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6667" b="16667"/>
          </a:stretch>
        </a:blipFill>
        <a:ln>
          <a:noFill/>
        </a:ln>
      </dgm:spPr>
      <dgm:extLst>
        <a:ext uri="{E40237B7-FDA0-4F09-8148-C483321AD2D9}">
          <dgm14:cNvPr xmlns:dgm14="http://schemas.microsoft.com/office/drawing/2010/diagram" id="0" name="" descr="Scales of justice with solid fill"/>
        </a:ext>
      </dgm:extLst>
    </dgm:pt>
    <dgm:pt modelId="{40EB3245-5C27-4289-B259-321D9562B643}" type="pres">
      <dgm:prSet presAssocID="{DB870D99-09CF-4C33-BF88-6D641DA8A291}" presName="sibTrans" presStyleCnt="0"/>
      <dgm:spPr/>
    </dgm:pt>
    <dgm:pt modelId="{63051BEB-AFDE-4978-ACA7-32B5088BFF06}" type="pres">
      <dgm:prSet presAssocID="{CAEED1DA-082F-4446-9721-B93E84A1305F}" presName="composite" presStyleCnt="0"/>
      <dgm:spPr/>
    </dgm:pt>
    <dgm:pt modelId="{00AD79B8-33E8-4B6A-9E1D-D568E609DB2A}" type="pres">
      <dgm:prSet presAssocID="{CAEED1DA-082F-4446-9721-B93E84A1305F}" presName="rect1" presStyleLbl="trAlignAcc1" presStyleIdx="3" presStyleCnt="6">
        <dgm:presLayoutVars>
          <dgm:bulletEnabled val="1"/>
        </dgm:presLayoutVars>
      </dgm:prSet>
      <dgm:spPr/>
    </dgm:pt>
    <dgm:pt modelId="{2B448DC1-6725-4CCA-820A-0F9DA136CC9F}" type="pres">
      <dgm:prSet presAssocID="{CAEED1DA-082F-4446-9721-B93E84A1305F}" presName="rect2" presStyleLbl="fgImgPlace1" presStyleIdx="3" presStyleCnt="6"/>
      <dgm:spPr>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t="16667" b="16667"/>
          </a:stretch>
        </a:blipFill>
        <a:ln>
          <a:noFill/>
        </a:ln>
      </dgm:spPr>
      <dgm:extLst>
        <a:ext uri="{E40237B7-FDA0-4F09-8148-C483321AD2D9}">
          <dgm14:cNvPr xmlns:dgm14="http://schemas.microsoft.com/office/drawing/2010/diagram" id="0" name="" descr="Map with pin with solid fill"/>
        </a:ext>
      </dgm:extLst>
    </dgm:pt>
    <dgm:pt modelId="{D7B2862F-7677-4C3C-BE19-782FAEB9E041}" type="pres">
      <dgm:prSet presAssocID="{DC625DCD-1E92-4AD9-87CA-3F8983F48AC6}" presName="sibTrans" presStyleCnt="0"/>
      <dgm:spPr/>
    </dgm:pt>
    <dgm:pt modelId="{77C7448D-F7A8-463E-B405-6BE169626C47}" type="pres">
      <dgm:prSet presAssocID="{FA4317A8-A646-4F6D-AB38-1355159BA41A}" presName="composite" presStyleCnt="0"/>
      <dgm:spPr/>
    </dgm:pt>
    <dgm:pt modelId="{E0FA32DE-CF6D-45F0-BEDC-A5DF4706AEC4}" type="pres">
      <dgm:prSet presAssocID="{FA4317A8-A646-4F6D-AB38-1355159BA41A}" presName="rect1" presStyleLbl="trAlignAcc1" presStyleIdx="4" presStyleCnt="6">
        <dgm:presLayoutVars>
          <dgm:bulletEnabled val="1"/>
        </dgm:presLayoutVars>
      </dgm:prSet>
      <dgm:spPr/>
    </dgm:pt>
    <dgm:pt modelId="{BBD98C4D-3C89-4CDB-B8AE-7F83512EA5F8}" type="pres">
      <dgm:prSet presAssocID="{FA4317A8-A646-4F6D-AB38-1355159BA41A}" presName="rect2" presStyleLbl="fgImgPlace1" presStyleIdx="4" presStyleCnt="6"/>
      <dgm:spPr>
        <a:blipFill dpi="0" rotWithShape="1">
          <a:blip xmlns:r="http://schemas.openxmlformats.org/officeDocument/2006/relationships" r:embed="rId9">
            <a:extLst>
              <a:ext uri="{96DAC541-7B7A-43D3-8B79-37D633B846F1}">
                <asvg:svgBlip xmlns:asvg="http://schemas.microsoft.com/office/drawing/2016/SVG/main" r:embed="rId10"/>
              </a:ext>
            </a:extLst>
          </a:blip>
          <a:srcRect/>
          <a:stretch>
            <a:fillRect t="16667" b="16667"/>
          </a:stretch>
        </a:blipFill>
        <a:ln>
          <a:noFill/>
        </a:ln>
      </dgm:spPr>
      <dgm:extLst>
        <a:ext uri="{E40237B7-FDA0-4F09-8148-C483321AD2D9}">
          <dgm14:cNvPr xmlns:dgm14="http://schemas.microsoft.com/office/drawing/2010/diagram" id="0" name="" descr="Users with solid fill"/>
        </a:ext>
      </dgm:extLst>
    </dgm:pt>
    <dgm:pt modelId="{8FCC4A00-D958-4F2B-AE4F-B72D15A19BA0}" type="pres">
      <dgm:prSet presAssocID="{8C356AD6-B389-4FAF-9AB8-1377461359BB}" presName="sibTrans" presStyleCnt="0"/>
      <dgm:spPr/>
    </dgm:pt>
    <dgm:pt modelId="{C8D73041-2136-4677-85DF-6167B45E3CBF}" type="pres">
      <dgm:prSet presAssocID="{62B7470D-C2B1-4569-BB8A-63BC6AECD231}" presName="composite" presStyleCnt="0"/>
      <dgm:spPr/>
    </dgm:pt>
    <dgm:pt modelId="{171C8C04-18C3-4EEA-8B3A-C4E00E0EDC1B}" type="pres">
      <dgm:prSet presAssocID="{62B7470D-C2B1-4569-BB8A-63BC6AECD231}" presName="rect1" presStyleLbl="trAlignAcc1" presStyleIdx="5" presStyleCnt="6">
        <dgm:presLayoutVars>
          <dgm:bulletEnabled val="1"/>
        </dgm:presLayoutVars>
      </dgm:prSet>
      <dgm:spPr/>
    </dgm:pt>
    <dgm:pt modelId="{7A5FBC10-5CF8-43E0-853C-F89911D946E0}" type="pres">
      <dgm:prSet presAssocID="{62B7470D-C2B1-4569-BB8A-63BC6AECD231}" presName="rect2"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a:noFill/>
        </a:ln>
      </dgm:spPr>
      <dgm:extLst>
        <a:ext uri="{E40237B7-FDA0-4F09-8148-C483321AD2D9}">
          <dgm14:cNvPr xmlns:dgm14="http://schemas.microsoft.com/office/drawing/2010/diagram" id="0" name="" descr="Cheers with solid fill"/>
        </a:ext>
      </dgm:extLst>
    </dgm:pt>
  </dgm:ptLst>
  <dgm:cxnLst>
    <dgm:cxn modelId="{56B9181E-D267-4654-B6F6-4B8DC9997133}" type="presOf" srcId="{55C191D2-24CE-415A-8495-A3857CD8596B}" destId="{067DDD58-E51F-421C-A8B5-180D5EC2F9E8}" srcOrd="0" destOrd="0" presId="urn:microsoft.com/office/officeart/2008/layout/PictureStrips"/>
    <dgm:cxn modelId="{04C0BE2E-43BA-44D1-8A35-6AFA4D6ECFF6}" srcId="{AE137BF3-4AE9-4FBE-A2E5-5B3D581084E3}" destId="{B9FDE8BA-EFCD-46BE-80D4-F111421DD678}" srcOrd="0" destOrd="0" parTransId="{FDAA631D-38EB-4ACB-9DD0-B3C91633B0FD}" sibTransId="{E3237E86-813B-4410-9163-DAEE2356F022}"/>
    <dgm:cxn modelId="{3B07B735-FF6C-4627-BFE3-92719B1A2F5E}" type="presOf" srcId="{AE137BF3-4AE9-4FBE-A2E5-5B3D581084E3}" destId="{81CA23FA-E8B2-431E-83E0-D243981FA86C}" srcOrd="0" destOrd="0" presId="urn:microsoft.com/office/officeart/2008/layout/PictureStrips"/>
    <dgm:cxn modelId="{4FD02F41-7B4C-4149-8099-9AEFCC3EDEE9}" srcId="{AE137BF3-4AE9-4FBE-A2E5-5B3D581084E3}" destId="{FA4317A8-A646-4F6D-AB38-1355159BA41A}" srcOrd="4" destOrd="0" parTransId="{ECCE2487-72E6-497D-AFE6-525EE1335032}" sibTransId="{8C356AD6-B389-4FAF-9AB8-1377461359BB}"/>
    <dgm:cxn modelId="{369CA978-1D67-4E34-8F28-8341AE8E303E}" type="presOf" srcId="{B9FDE8BA-EFCD-46BE-80D4-F111421DD678}" destId="{A80384E5-8F67-424F-A31A-2AE4C7AEF21D}" srcOrd="0" destOrd="0" presId="urn:microsoft.com/office/officeart/2008/layout/PictureStrips"/>
    <dgm:cxn modelId="{4B18D97D-E5E3-4E42-80E4-D4340F4EADF7}" type="presOf" srcId="{CAEED1DA-082F-4446-9721-B93E84A1305F}" destId="{00AD79B8-33E8-4B6A-9E1D-D568E609DB2A}" srcOrd="0" destOrd="0" presId="urn:microsoft.com/office/officeart/2008/layout/PictureStrips"/>
    <dgm:cxn modelId="{547BC17E-8D6A-4C4E-8009-A319176744BE}" type="presOf" srcId="{FA4317A8-A646-4F6D-AB38-1355159BA41A}" destId="{E0FA32DE-CF6D-45F0-BEDC-A5DF4706AEC4}" srcOrd="0" destOrd="0" presId="urn:microsoft.com/office/officeart/2008/layout/PictureStrips"/>
    <dgm:cxn modelId="{1F602095-81C2-48CA-A804-8CBF6606BFC5}" type="presOf" srcId="{62B7470D-C2B1-4569-BB8A-63BC6AECD231}" destId="{171C8C04-18C3-4EEA-8B3A-C4E00E0EDC1B}" srcOrd="0" destOrd="0" presId="urn:microsoft.com/office/officeart/2008/layout/PictureStrips"/>
    <dgm:cxn modelId="{E4C5BDC8-DB4F-4CE2-8EE8-41F756D21B5B}" srcId="{AE137BF3-4AE9-4FBE-A2E5-5B3D581084E3}" destId="{CAEED1DA-082F-4446-9721-B93E84A1305F}" srcOrd="3" destOrd="0" parTransId="{F93953E1-331C-4670-BC3D-3D41D3A7CB7D}" sibTransId="{DC625DCD-1E92-4AD9-87CA-3F8983F48AC6}"/>
    <dgm:cxn modelId="{C2ABEAE0-282D-43E3-B3A0-4EFAACF42F95}" srcId="{AE137BF3-4AE9-4FBE-A2E5-5B3D581084E3}" destId="{9CFFFB84-CFD0-4352-B5B0-6F1536BF0418}" srcOrd="2" destOrd="0" parTransId="{4956E55D-5611-4515-A441-52233C97D060}" sibTransId="{DB870D99-09CF-4C33-BF88-6D641DA8A291}"/>
    <dgm:cxn modelId="{8B439CEE-687B-455A-A91B-06759E5CE1EE}" type="presOf" srcId="{9CFFFB84-CFD0-4352-B5B0-6F1536BF0418}" destId="{844E871F-7CB9-4A6E-BD86-878AEBD0E52D}" srcOrd="0" destOrd="0" presId="urn:microsoft.com/office/officeart/2008/layout/PictureStrips"/>
    <dgm:cxn modelId="{5BD919FA-DA95-4117-8217-30F15F659C55}" srcId="{AE137BF3-4AE9-4FBE-A2E5-5B3D581084E3}" destId="{55C191D2-24CE-415A-8495-A3857CD8596B}" srcOrd="1" destOrd="0" parTransId="{27FF615F-C30F-48A6-89FA-860C247CB537}" sibTransId="{556E2F9F-107E-450D-9C01-BE1436EFEFB5}"/>
    <dgm:cxn modelId="{CA1065FE-877B-4B82-8E24-30BCCAC52D4B}" srcId="{AE137BF3-4AE9-4FBE-A2E5-5B3D581084E3}" destId="{62B7470D-C2B1-4569-BB8A-63BC6AECD231}" srcOrd="5" destOrd="0" parTransId="{983BFF4D-FBC4-45E0-8848-EA54FE1A797D}" sibTransId="{D9042B35-BE87-49BA-B785-ADFA11F3FCE5}"/>
    <dgm:cxn modelId="{681EFEA8-D19D-4447-BC28-A9BED13115DE}" type="presParOf" srcId="{81CA23FA-E8B2-431E-83E0-D243981FA86C}" destId="{442E65E6-2014-4694-8FE0-46B4D1597C6D}" srcOrd="0" destOrd="0" presId="urn:microsoft.com/office/officeart/2008/layout/PictureStrips"/>
    <dgm:cxn modelId="{EB99DF61-C612-4B50-A2D8-0F4409EB57C6}" type="presParOf" srcId="{442E65E6-2014-4694-8FE0-46B4D1597C6D}" destId="{A80384E5-8F67-424F-A31A-2AE4C7AEF21D}" srcOrd="0" destOrd="0" presId="urn:microsoft.com/office/officeart/2008/layout/PictureStrips"/>
    <dgm:cxn modelId="{5A8F0D59-511A-4CB6-8B42-5F0417A8405B}" type="presParOf" srcId="{442E65E6-2014-4694-8FE0-46B4D1597C6D}" destId="{33B31376-5668-470E-956A-2E7D02C5DFD3}" srcOrd="1" destOrd="0" presId="urn:microsoft.com/office/officeart/2008/layout/PictureStrips"/>
    <dgm:cxn modelId="{3EE9D73B-375B-44C1-A952-B215699CB203}" type="presParOf" srcId="{81CA23FA-E8B2-431E-83E0-D243981FA86C}" destId="{3BD5676B-40DB-4D9B-8BE4-310CB13CD818}" srcOrd="1" destOrd="0" presId="urn:microsoft.com/office/officeart/2008/layout/PictureStrips"/>
    <dgm:cxn modelId="{5C427D3B-ADA8-4DFE-A16A-6650ED75EE65}" type="presParOf" srcId="{81CA23FA-E8B2-431E-83E0-D243981FA86C}" destId="{9241AB3E-61BA-428D-97A5-9A38C77BCBCE}" srcOrd="2" destOrd="0" presId="urn:microsoft.com/office/officeart/2008/layout/PictureStrips"/>
    <dgm:cxn modelId="{5332E06D-EFEC-4F61-97B2-ECB302D77B8C}" type="presParOf" srcId="{9241AB3E-61BA-428D-97A5-9A38C77BCBCE}" destId="{067DDD58-E51F-421C-A8B5-180D5EC2F9E8}" srcOrd="0" destOrd="0" presId="urn:microsoft.com/office/officeart/2008/layout/PictureStrips"/>
    <dgm:cxn modelId="{6685FDE5-EBFA-4F79-BA99-D18AED6D5BC2}" type="presParOf" srcId="{9241AB3E-61BA-428D-97A5-9A38C77BCBCE}" destId="{BC2ADDE5-782F-44EA-BC02-0FA6B4BDB620}" srcOrd="1" destOrd="0" presId="urn:microsoft.com/office/officeart/2008/layout/PictureStrips"/>
    <dgm:cxn modelId="{734455BF-0B34-4DD0-982E-1350EBDEA56A}" type="presParOf" srcId="{81CA23FA-E8B2-431E-83E0-D243981FA86C}" destId="{4CEE2196-3214-4AEC-9CA7-196F6661F679}" srcOrd="3" destOrd="0" presId="urn:microsoft.com/office/officeart/2008/layout/PictureStrips"/>
    <dgm:cxn modelId="{BAF6DB8F-14BF-4B73-8AC9-4B5A076F0508}" type="presParOf" srcId="{81CA23FA-E8B2-431E-83E0-D243981FA86C}" destId="{1D643680-3C13-46CD-8103-0FB7181796D5}" srcOrd="4" destOrd="0" presId="urn:microsoft.com/office/officeart/2008/layout/PictureStrips"/>
    <dgm:cxn modelId="{79308B09-CD50-437F-B285-CB12E731BC85}" type="presParOf" srcId="{1D643680-3C13-46CD-8103-0FB7181796D5}" destId="{844E871F-7CB9-4A6E-BD86-878AEBD0E52D}" srcOrd="0" destOrd="0" presId="urn:microsoft.com/office/officeart/2008/layout/PictureStrips"/>
    <dgm:cxn modelId="{BC514974-A53D-4483-91BC-29061B8FE737}" type="presParOf" srcId="{1D643680-3C13-46CD-8103-0FB7181796D5}" destId="{83970A66-EC70-4F9A-A1AC-9AEBACA677E7}" srcOrd="1" destOrd="0" presId="urn:microsoft.com/office/officeart/2008/layout/PictureStrips"/>
    <dgm:cxn modelId="{92A79952-37DD-46DD-923E-889CC551AB8F}" type="presParOf" srcId="{81CA23FA-E8B2-431E-83E0-D243981FA86C}" destId="{40EB3245-5C27-4289-B259-321D9562B643}" srcOrd="5" destOrd="0" presId="urn:microsoft.com/office/officeart/2008/layout/PictureStrips"/>
    <dgm:cxn modelId="{36ED745A-A3AC-40A6-A9FB-CD3459D0F96A}" type="presParOf" srcId="{81CA23FA-E8B2-431E-83E0-D243981FA86C}" destId="{63051BEB-AFDE-4978-ACA7-32B5088BFF06}" srcOrd="6" destOrd="0" presId="urn:microsoft.com/office/officeart/2008/layout/PictureStrips"/>
    <dgm:cxn modelId="{A70AD9A6-FB22-49FC-8DF4-58CA4D2382D8}" type="presParOf" srcId="{63051BEB-AFDE-4978-ACA7-32B5088BFF06}" destId="{00AD79B8-33E8-4B6A-9E1D-D568E609DB2A}" srcOrd="0" destOrd="0" presId="urn:microsoft.com/office/officeart/2008/layout/PictureStrips"/>
    <dgm:cxn modelId="{7C5B4A22-C389-465B-9284-DF477B3D5E30}" type="presParOf" srcId="{63051BEB-AFDE-4978-ACA7-32B5088BFF06}" destId="{2B448DC1-6725-4CCA-820A-0F9DA136CC9F}" srcOrd="1" destOrd="0" presId="urn:microsoft.com/office/officeart/2008/layout/PictureStrips"/>
    <dgm:cxn modelId="{2F7A887B-C577-4AEB-9035-65439C75EF4B}" type="presParOf" srcId="{81CA23FA-E8B2-431E-83E0-D243981FA86C}" destId="{D7B2862F-7677-4C3C-BE19-782FAEB9E041}" srcOrd="7" destOrd="0" presId="urn:microsoft.com/office/officeart/2008/layout/PictureStrips"/>
    <dgm:cxn modelId="{5DFE61E4-2A23-4DD3-983F-DE82500BBB4C}" type="presParOf" srcId="{81CA23FA-E8B2-431E-83E0-D243981FA86C}" destId="{77C7448D-F7A8-463E-B405-6BE169626C47}" srcOrd="8" destOrd="0" presId="urn:microsoft.com/office/officeart/2008/layout/PictureStrips"/>
    <dgm:cxn modelId="{3E0A7389-70E6-4E30-A778-C68C2638E91E}" type="presParOf" srcId="{77C7448D-F7A8-463E-B405-6BE169626C47}" destId="{E0FA32DE-CF6D-45F0-BEDC-A5DF4706AEC4}" srcOrd="0" destOrd="0" presId="urn:microsoft.com/office/officeart/2008/layout/PictureStrips"/>
    <dgm:cxn modelId="{45DF5F70-54B6-4D4E-AB5C-9D6E1CD3D2B3}" type="presParOf" srcId="{77C7448D-F7A8-463E-B405-6BE169626C47}" destId="{BBD98C4D-3C89-4CDB-B8AE-7F83512EA5F8}" srcOrd="1" destOrd="0" presId="urn:microsoft.com/office/officeart/2008/layout/PictureStrips"/>
    <dgm:cxn modelId="{C58A0A24-0407-49C8-82B2-048AC93A6129}" type="presParOf" srcId="{81CA23FA-E8B2-431E-83E0-D243981FA86C}" destId="{8FCC4A00-D958-4F2B-AE4F-B72D15A19BA0}" srcOrd="9" destOrd="0" presId="urn:microsoft.com/office/officeart/2008/layout/PictureStrips"/>
    <dgm:cxn modelId="{FFC3F942-7A3D-4765-B0F4-3521C70C701D}" type="presParOf" srcId="{81CA23FA-E8B2-431E-83E0-D243981FA86C}" destId="{C8D73041-2136-4677-85DF-6167B45E3CBF}" srcOrd="10" destOrd="0" presId="urn:microsoft.com/office/officeart/2008/layout/PictureStrips"/>
    <dgm:cxn modelId="{0520F14B-8D6B-496C-A4ED-B2D9221B2470}" type="presParOf" srcId="{C8D73041-2136-4677-85DF-6167B45E3CBF}" destId="{171C8C04-18C3-4EEA-8B3A-C4E00E0EDC1B}" srcOrd="0" destOrd="0" presId="urn:microsoft.com/office/officeart/2008/layout/PictureStrips"/>
    <dgm:cxn modelId="{2BC911CF-3B5A-43C7-BB56-420A259E59C2}" type="presParOf" srcId="{C8D73041-2136-4677-85DF-6167B45E3CBF}" destId="{7A5FBC10-5CF8-43E0-853C-F89911D946E0}" srcOrd="1" destOrd="0" presId="urn:microsoft.com/office/officeart/2008/layout/PictureStrips"/>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92F51-55D4-4844-BA1A-F838D41ACE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8A4B6BE-84BE-402E-B0E3-46512F091D29}">
      <dgm:prSet phldrT="[Texto]"/>
      <dgm:spPr>
        <a:solidFill>
          <a:srgbClr val="0C3C73"/>
        </a:solidFill>
      </dgm:spPr>
      <dgm:t>
        <a:bodyPr/>
        <a:lstStyle/>
        <a:p>
          <a:r>
            <a:rPr lang="en-US" dirty="0" err="1">
              <a:latin typeface="Gotham Book" panose="02000604040000020004" pitchFamily="50" charset="0"/>
            </a:rPr>
            <a:t>Ministerio</a:t>
          </a:r>
          <a:r>
            <a:rPr lang="en-US" dirty="0">
              <a:latin typeface="Gotham Book" panose="02000604040000020004" pitchFamily="50" charset="0"/>
            </a:rPr>
            <a:t> de </a:t>
          </a:r>
          <a:r>
            <a:rPr lang="en-US" dirty="0" err="1">
              <a:latin typeface="Gotham Book" panose="02000604040000020004" pitchFamily="50" charset="0"/>
            </a:rPr>
            <a:t>Cultura</a:t>
          </a:r>
          <a:endParaRPr lang="en-US" dirty="0">
            <a:latin typeface="Gotham Book" panose="02000604040000020004" pitchFamily="50" charset="0"/>
          </a:endParaRPr>
        </a:p>
      </dgm:t>
    </dgm:pt>
    <dgm:pt modelId="{D6A471F4-01C9-4A17-81F1-E19AB4FD4A52}" type="parTrans" cxnId="{10E5985C-88F7-4ADB-9B7F-5E16990772A8}">
      <dgm:prSet/>
      <dgm:spPr/>
      <dgm:t>
        <a:bodyPr/>
        <a:lstStyle/>
        <a:p>
          <a:endParaRPr lang="en-US">
            <a:latin typeface="Gotham Book" panose="02000604040000020004" pitchFamily="50" charset="0"/>
          </a:endParaRPr>
        </a:p>
      </dgm:t>
    </dgm:pt>
    <dgm:pt modelId="{DD55EE2E-FA79-437F-93D8-67DF1728664A}" type="sibTrans" cxnId="{10E5985C-88F7-4ADB-9B7F-5E16990772A8}">
      <dgm:prSet/>
      <dgm:spPr/>
      <dgm:t>
        <a:bodyPr/>
        <a:lstStyle/>
        <a:p>
          <a:endParaRPr lang="en-US">
            <a:latin typeface="Gotham Book" panose="02000604040000020004" pitchFamily="50" charset="0"/>
          </a:endParaRPr>
        </a:p>
      </dgm:t>
    </dgm:pt>
    <dgm:pt modelId="{0C0E8B8B-863D-4428-97DD-F7FCAF4032C8}">
      <dgm:prSet/>
      <dgm:spPr>
        <a:solidFill>
          <a:srgbClr val="0C3C73"/>
        </a:solidFill>
      </dgm:spPr>
      <dgm:t>
        <a:bodyPr/>
        <a:lstStyle/>
        <a:p>
          <a:r>
            <a:rPr lang="en-US">
              <a:latin typeface="Gotham Book" panose="02000604040000020004" pitchFamily="50" charset="0"/>
            </a:rPr>
            <a:t>Ministerio de la presidencia</a:t>
          </a:r>
          <a:endParaRPr lang="en-US" dirty="0">
            <a:latin typeface="Gotham Book" panose="02000604040000020004" pitchFamily="50" charset="0"/>
          </a:endParaRPr>
        </a:p>
      </dgm:t>
    </dgm:pt>
    <dgm:pt modelId="{7D7EFE51-426B-4A7E-99AE-243DC659EC3F}" type="parTrans" cxnId="{75BE4C9A-7B27-430A-8051-D96273ED7297}">
      <dgm:prSet/>
      <dgm:spPr/>
      <dgm:t>
        <a:bodyPr/>
        <a:lstStyle/>
        <a:p>
          <a:endParaRPr lang="en-US">
            <a:latin typeface="Gotham Book" panose="02000604040000020004" pitchFamily="50" charset="0"/>
          </a:endParaRPr>
        </a:p>
      </dgm:t>
    </dgm:pt>
    <dgm:pt modelId="{2FD5FBC3-C161-49A6-BD94-7E80886A4A46}" type="sibTrans" cxnId="{75BE4C9A-7B27-430A-8051-D96273ED7297}">
      <dgm:prSet/>
      <dgm:spPr/>
      <dgm:t>
        <a:bodyPr/>
        <a:lstStyle/>
        <a:p>
          <a:endParaRPr lang="en-US">
            <a:latin typeface="Gotham Book" panose="02000604040000020004" pitchFamily="50" charset="0"/>
          </a:endParaRPr>
        </a:p>
      </dgm:t>
    </dgm:pt>
    <dgm:pt modelId="{F4933C83-C24F-494C-8875-D4438AB8F980}">
      <dgm:prSet/>
      <dgm:spPr>
        <a:solidFill>
          <a:srgbClr val="0C3C73"/>
        </a:solidFill>
      </dgm:spPr>
      <dgm:t>
        <a:bodyPr/>
        <a:lstStyle/>
        <a:p>
          <a:r>
            <a:rPr lang="en-US">
              <a:latin typeface="Gotham Book" panose="02000604040000020004" pitchFamily="50" charset="0"/>
            </a:rPr>
            <a:t>Ministerio de Edcucacion Superior</a:t>
          </a:r>
          <a:endParaRPr lang="en-US" dirty="0">
            <a:latin typeface="Gotham Book" panose="02000604040000020004" pitchFamily="50" charset="0"/>
          </a:endParaRPr>
        </a:p>
      </dgm:t>
    </dgm:pt>
    <dgm:pt modelId="{40548A0A-E13C-400F-86E5-237FC68956FB}" type="parTrans" cxnId="{9DFD8F2C-10CC-4587-83C9-FF4A2F8C65AD}">
      <dgm:prSet/>
      <dgm:spPr/>
      <dgm:t>
        <a:bodyPr/>
        <a:lstStyle/>
        <a:p>
          <a:endParaRPr lang="en-US">
            <a:latin typeface="Gotham Book" panose="02000604040000020004" pitchFamily="50" charset="0"/>
          </a:endParaRPr>
        </a:p>
      </dgm:t>
    </dgm:pt>
    <dgm:pt modelId="{CF1B63D5-EC4B-4199-ABF0-D101FBB299A0}" type="sibTrans" cxnId="{9DFD8F2C-10CC-4587-83C9-FF4A2F8C65AD}">
      <dgm:prSet/>
      <dgm:spPr/>
      <dgm:t>
        <a:bodyPr/>
        <a:lstStyle/>
        <a:p>
          <a:endParaRPr lang="en-US">
            <a:latin typeface="Gotham Book" panose="02000604040000020004" pitchFamily="50" charset="0"/>
          </a:endParaRPr>
        </a:p>
      </dgm:t>
    </dgm:pt>
    <dgm:pt modelId="{4C487CA2-3889-4994-9537-FF2BD9EF5465}">
      <dgm:prSet/>
      <dgm:spPr>
        <a:solidFill>
          <a:srgbClr val="0C3C73"/>
        </a:solidFill>
        <a:ln>
          <a:noFill/>
        </a:ln>
      </dgm:spPr>
      <dgm:t>
        <a:bodyPr/>
        <a:lstStyle/>
        <a:p>
          <a:r>
            <a:rPr lang="en-US">
              <a:latin typeface="Gotham Book" panose="02000604040000020004" pitchFamily="50" charset="0"/>
            </a:rPr>
            <a:t>Ministerio de Educacion</a:t>
          </a:r>
          <a:endParaRPr lang="en-US" dirty="0">
            <a:latin typeface="Gotham Book" panose="02000604040000020004" pitchFamily="50" charset="0"/>
          </a:endParaRPr>
        </a:p>
      </dgm:t>
    </dgm:pt>
    <dgm:pt modelId="{17849817-786A-42DD-98F7-2DECB4408BD4}" type="parTrans" cxnId="{2E0E633B-4A7F-44C5-B20D-31264A6CA809}">
      <dgm:prSet/>
      <dgm:spPr/>
      <dgm:t>
        <a:bodyPr/>
        <a:lstStyle/>
        <a:p>
          <a:endParaRPr lang="en-US">
            <a:latin typeface="Gotham Book" panose="02000604040000020004" pitchFamily="50" charset="0"/>
          </a:endParaRPr>
        </a:p>
      </dgm:t>
    </dgm:pt>
    <dgm:pt modelId="{AAD92466-D7D9-4B11-A527-1E4AF49A6E7B}" type="sibTrans" cxnId="{2E0E633B-4A7F-44C5-B20D-31264A6CA809}">
      <dgm:prSet/>
      <dgm:spPr/>
      <dgm:t>
        <a:bodyPr/>
        <a:lstStyle/>
        <a:p>
          <a:endParaRPr lang="en-US">
            <a:latin typeface="Gotham Book" panose="02000604040000020004" pitchFamily="50" charset="0"/>
          </a:endParaRPr>
        </a:p>
      </dgm:t>
    </dgm:pt>
    <dgm:pt modelId="{691F47AA-AC03-45C5-9466-E80A6E7840CD}">
      <dgm:prSet/>
      <dgm:spPr>
        <a:solidFill>
          <a:srgbClr val="0C3C73"/>
        </a:solidFill>
        <a:ln>
          <a:noFill/>
        </a:ln>
      </dgm:spPr>
      <dgm:t>
        <a:bodyPr/>
        <a:lstStyle/>
        <a:p>
          <a:r>
            <a:rPr lang="en-US">
              <a:latin typeface="Gotham Book" panose="02000604040000020004" pitchFamily="50" charset="0"/>
            </a:rPr>
            <a:t>Ministerio de Administracion publica.  Escuela Nacional de formacion</a:t>
          </a:r>
          <a:endParaRPr lang="en-US" dirty="0">
            <a:latin typeface="Gotham Book" panose="02000604040000020004" pitchFamily="50" charset="0"/>
          </a:endParaRPr>
        </a:p>
      </dgm:t>
    </dgm:pt>
    <dgm:pt modelId="{9109A042-1A8B-4803-A690-844CB4163BBA}" type="parTrans" cxnId="{8D2A123D-A320-403D-8235-1873BC452EFF}">
      <dgm:prSet/>
      <dgm:spPr/>
      <dgm:t>
        <a:bodyPr/>
        <a:lstStyle/>
        <a:p>
          <a:endParaRPr lang="en-US">
            <a:latin typeface="Gotham Book" panose="02000604040000020004" pitchFamily="50" charset="0"/>
          </a:endParaRPr>
        </a:p>
      </dgm:t>
    </dgm:pt>
    <dgm:pt modelId="{842764F4-D823-4555-817C-60F69AA856B4}" type="sibTrans" cxnId="{8D2A123D-A320-403D-8235-1873BC452EFF}">
      <dgm:prSet/>
      <dgm:spPr/>
      <dgm:t>
        <a:bodyPr/>
        <a:lstStyle/>
        <a:p>
          <a:endParaRPr lang="en-US">
            <a:latin typeface="Gotham Book" panose="02000604040000020004" pitchFamily="50" charset="0"/>
          </a:endParaRPr>
        </a:p>
      </dgm:t>
    </dgm:pt>
    <dgm:pt modelId="{6E81F01D-63CB-45CB-A71C-3EF442FCD48A}">
      <dgm:prSet/>
      <dgm:spPr>
        <a:solidFill>
          <a:srgbClr val="0C3C73"/>
        </a:solidFill>
        <a:ln>
          <a:noFill/>
        </a:ln>
      </dgm:spPr>
      <dgm:t>
        <a:bodyPr/>
        <a:lstStyle/>
        <a:p>
          <a:r>
            <a:rPr lang="en-US">
              <a:latin typeface="Gotham Book" panose="02000604040000020004" pitchFamily="50" charset="0"/>
            </a:rPr>
            <a:t>Ministerio de la mujer</a:t>
          </a:r>
          <a:endParaRPr lang="en-US" dirty="0">
            <a:latin typeface="Gotham Book" panose="02000604040000020004" pitchFamily="50" charset="0"/>
          </a:endParaRPr>
        </a:p>
      </dgm:t>
    </dgm:pt>
    <dgm:pt modelId="{4D44C7A0-6C80-4F96-AA2A-BD591C7F9579}" type="parTrans" cxnId="{A39D6F2C-8011-48F5-B616-3308506C6406}">
      <dgm:prSet/>
      <dgm:spPr/>
      <dgm:t>
        <a:bodyPr/>
        <a:lstStyle/>
        <a:p>
          <a:endParaRPr lang="en-US">
            <a:latin typeface="Gotham Book" panose="02000604040000020004" pitchFamily="50" charset="0"/>
          </a:endParaRPr>
        </a:p>
      </dgm:t>
    </dgm:pt>
    <dgm:pt modelId="{32643515-F12B-42DC-A2B2-0453F2CC54B3}" type="sibTrans" cxnId="{A39D6F2C-8011-48F5-B616-3308506C6406}">
      <dgm:prSet/>
      <dgm:spPr/>
      <dgm:t>
        <a:bodyPr/>
        <a:lstStyle/>
        <a:p>
          <a:endParaRPr lang="en-US">
            <a:latin typeface="Gotham Book" panose="02000604040000020004" pitchFamily="50" charset="0"/>
          </a:endParaRPr>
        </a:p>
      </dgm:t>
    </dgm:pt>
    <dgm:pt modelId="{86A32CB9-2868-41D2-8826-2548DB711875}">
      <dgm:prSet/>
      <dgm:spPr>
        <a:solidFill>
          <a:srgbClr val="0C3C73"/>
        </a:solidFill>
        <a:ln>
          <a:noFill/>
        </a:ln>
      </dgm:spPr>
      <dgm:t>
        <a:bodyPr/>
        <a:lstStyle/>
        <a:p>
          <a:r>
            <a:rPr lang="en-US">
              <a:latin typeface="Gotham Book" panose="02000604040000020004" pitchFamily="50" charset="0"/>
            </a:rPr>
            <a:t>Ministerio de Medio Ambiente</a:t>
          </a:r>
          <a:endParaRPr lang="en-US" dirty="0">
            <a:latin typeface="Gotham Book" panose="02000604040000020004" pitchFamily="50" charset="0"/>
          </a:endParaRPr>
        </a:p>
      </dgm:t>
    </dgm:pt>
    <dgm:pt modelId="{24E0FE3D-0C3A-4583-A49C-36A99EA2CF35}" type="parTrans" cxnId="{BDFC6569-A6B2-4272-B5CA-156D2FD93E50}">
      <dgm:prSet/>
      <dgm:spPr/>
      <dgm:t>
        <a:bodyPr/>
        <a:lstStyle/>
        <a:p>
          <a:endParaRPr lang="en-US">
            <a:latin typeface="Gotham Book" panose="02000604040000020004" pitchFamily="50" charset="0"/>
          </a:endParaRPr>
        </a:p>
      </dgm:t>
    </dgm:pt>
    <dgm:pt modelId="{0DC43015-7A5D-4CE4-AFC8-DD053DE08F54}" type="sibTrans" cxnId="{BDFC6569-A6B2-4272-B5CA-156D2FD93E50}">
      <dgm:prSet/>
      <dgm:spPr/>
      <dgm:t>
        <a:bodyPr/>
        <a:lstStyle/>
        <a:p>
          <a:endParaRPr lang="en-US">
            <a:latin typeface="Gotham Book" panose="02000604040000020004" pitchFamily="50" charset="0"/>
          </a:endParaRPr>
        </a:p>
      </dgm:t>
    </dgm:pt>
    <dgm:pt modelId="{AE878BC2-45DE-40A2-92E4-8CA857949AA9}">
      <dgm:prSet/>
      <dgm:spPr>
        <a:solidFill>
          <a:srgbClr val="0C3C73"/>
        </a:solidFill>
        <a:ln>
          <a:noFill/>
        </a:ln>
      </dgm:spPr>
      <dgm:t>
        <a:bodyPr/>
        <a:lstStyle/>
        <a:p>
          <a:r>
            <a:rPr lang="en-US">
              <a:latin typeface="Gotham Book" panose="02000604040000020004" pitchFamily="50" charset="0"/>
            </a:rPr>
            <a:t>Consejo Nacional para el Cambio Climatico</a:t>
          </a:r>
          <a:endParaRPr lang="en-US" dirty="0">
            <a:latin typeface="Gotham Book" panose="02000604040000020004" pitchFamily="50" charset="0"/>
          </a:endParaRPr>
        </a:p>
      </dgm:t>
    </dgm:pt>
    <dgm:pt modelId="{3415B65C-5F7F-4168-A958-C251C3772408}" type="parTrans" cxnId="{05CAD118-AF1F-4A60-B211-81C6FD3B157C}">
      <dgm:prSet/>
      <dgm:spPr/>
      <dgm:t>
        <a:bodyPr/>
        <a:lstStyle/>
        <a:p>
          <a:endParaRPr lang="en-US">
            <a:latin typeface="Gotham Book" panose="02000604040000020004" pitchFamily="50" charset="0"/>
          </a:endParaRPr>
        </a:p>
      </dgm:t>
    </dgm:pt>
    <dgm:pt modelId="{66DA46F7-9F35-4792-A8AF-6FB52CF88985}" type="sibTrans" cxnId="{05CAD118-AF1F-4A60-B211-81C6FD3B157C}">
      <dgm:prSet/>
      <dgm:spPr/>
      <dgm:t>
        <a:bodyPr/>
        <a:lstStyle/>
        <a:p>
          <a:endParaRPr lang="en-US">
            <a:latin typeface="Gotham Book" panose="02000604040000020004" pitchFamily="50" charset="0"/>
          </a:endParaRPr>
        </a:p>
      </dgm:t>
    </dgm:pt>
    <dgm:pt modelId="{844C71BD-B1E7-4E04-96E1-557137BA0DC3}">
      <dgm:prSet/>
      <dgm:spPr>
        <a:solidFill>
          <a:srgbClr val="0C3C73"/>
        </a:solidFill>
        <a:ln>
          <a:noFill/>
        </a:ln>
      </dgm:spPr>
      <dgm:t>
        <a:bodyPr/>
        <a:lstStyle/>
        <a:p>
          <a:r>
            <a:rPr lang="en-US" dirty="0" err="1">
              <a:latin typeface="Gotham Book" panose="02000604040000020004" pitchFamily="50" charset="0"/>
            </a:rPr>
            <a:t>Ministerio</a:t>
          </a:r>
          <a:r>
            <a:rPr lang="en-US" dirty="0">
              <a:latin typeface="Gotham Book" panose="02000604040000020004" pitchFamily="50" charset="0"/>
            </a:rPr>
            <a:t> de la Juventud</a:t>
          </a:r>
        </a:p>
      </dgm:t>
    </dgm:pt>
    <dgm:pt modelId="{F58D5DDB-A053-49D4-A70B-1AED3A0F22DE}" type="parTrans" cxnId="{D8752D1E-F0EF-45D2-B661-4AA7A1D719D7}">
      <dgm:prSet/>
      <dgm:spPr/>
      <dgm:t>
        <a:bodyPr/>
        <a:lstStyle/>
        <a:p>
          <a:endParaRPr lang="en-US">
            <a:latin typeface="Gotham Book" panose="02000604040000020004" pitchFamily="50" charset="0"/>
          </a:endParaRPr>
        </a:p>
      </dgm:t>
    </dgm:pt>
    <dgm:pt modelId="{8BCC7510-85DC-4A2C-B82D-DD5ED2D19C48}" type="sibTrans" cxnId="{D8752D1E-F0EF-45D2-B661-4AA7A1D719D7}">
      <dgm:prSet/>
      <dgm:spPr/>
      <dgm:t>
        <a:bodyPr/>
        <a:lstStyle/>
        <a:p>
          <a:endParaRPr lang="en-US">
            <a:latin typeface="Gotham Book" panose="02000604040000020004" pitchFamily="50" charset="0"/>
          </a:endParaRPr>
        </a:p>
      </dgm:t>
    </dgm:pt>
    <dgm:pt modelId="{EC2629A5-FA48-4961-9841-00992494E636}">
      <dgm:prSet/>
      <dgm:spPr>
        <a:solidFill>
          <a:srgbClr val="0C3C73"/>
        </a:solidFill>
        <a:ln>
          <a:noFill/>
        </a:ln>
      </dgm:spPr>
      <dgm:t>
        <a:bodyPr/>
        <a:lstStyle/>
        <a:p>
          <a:r>
            <a:rPr lang="en-US">
              <a:latin typeface="Gotham Book" panose="02000604040000020004" pitchFamily="50" charset="0"/>
            </a:rPr>
            <a:t>Sociedad Civil (Alianza ONG, Foro ciudadano, participacion ciudadana)</a:t>
          </a:r>
          <a:endParaRPr lang="en-US" dirty="0">
            <a:latin typeface="Gotham Book" panose="02000604040000020004" pitchFamily="50" charset="0"/>
          </a:endParaRPr>
        </a:p>
      </dgm:t>
    </dgm:pt>
    <dgm:pt modelId="{F183DC2D-5307-48B2-A582-EBDC7429857B}" type="parTrans" cxnId="{34F6F5F1-A313-4C06-B016-5E8DB4EBDFDC}">
      <dgm:prSet/>
      <dgm:spPr/>
      <dgm:t>
        <a:bodyPr/>
        <a:lstStyle/>
        <a:p>
          <a:endParaRPr lang="en-US">
            <a:latin typeface="Gotham Book" panose="02000604040000020004" pitchFamily="50" charset="0"/>
          </a:endParaRPr>
        </a:p>
      </dgm:t>
    </dgm:pt>
    <dgm:pt modelId="{700691B8-BEC5-4CDE-8750-6E3350829D75}" type="sibTrans" cxnId="{34F6F5F1-A313-4C06-B016-5E8DB4EBDFDC}">
      <dgm:prSet/>
      <dgm:spPr/>
      <dgm:t>
        <a:bodyPr/>
        <a:lstStyle/>
        <a:p>
          <a:endParaRPr lang="en-US">
            <a:latin typeface="Gotham Book" panose="02000604040000020004" pitchFamily="50" charset="0"/>
          </a:endParaRPr>
        </a:p>
      </dgm:t>
    </dgm:pt>
    <dgm:pt modelId="{E5F484DF-AD57-470A-B550-FEF9BDF6E10D}">
      <dgm:prSet/>
      <dgm:spPr>
        <a:solidFill>
          <a:srgbClr val="0C3C73"/>
        </a:solidFill>
        <a:ln>
          <a:noFill/>
        </a:ln>
      </dgm:spPr>
      <dgm:t>
        <a:bodyPr/>
        <a:lstStyle/>
        <a:p>
          <a:r>
            <a:rPr lang="en-US">
              <a:latin typeface="Gotham Book" panose="02000604040000020004" pitchFamily="50" charset="0"/>
            </a:rPr>
            <a:t>Sector privado</a:t>
          </a:r>
          <a:endParaRPr lang="en-US" dirty="0">
            <a:latin typeface="Gotham Book" panose="02000604040000020004" pitchFamily="50" charset="0"/>
          </a:endParaRPr>
        </a:p>
      </dgm:t>
    </dgm:pt>
    <dgm:pt modelId="{538F25A0-4498-4482-B4EF-381F767A914B}" type="parTrans" cxnId="{15AE318B-8FAA-4B23-B1AB-A423BFFBE405}">
      <dgm:prSet/>
      <dgm:spPr/>
      <dgm:t>
        <a:bodyPr/>
        <a:lstStyle/>
        <a:p>
          <a:endParaRPr lang="en-US">
            <a:latin typeface="Gotham Book" panose="02000604040000020004" pitchFamily="50" charset="0"/>
          </a:endParaRPr>
        </a:p>
      </dgm:t>
    </dgm:pt>
    <dgm:pt modelId="{52F67733-6688-4B6C-8889-D869E3F2F075}" type="sibTrans" cxnId="{15AE318B-8FAA-4B23-B1AB-A423BFFBE405}">
      <dgm:prSet/>
      <dgm:spPr/>
      <dgm:t>
        <a:bodyPr/>
        <a:lstStyle/>
        <a:p>
          <a:endParaRPr lang="en-US">
            <a:latin typeface="Gotham Book" panose="02000604040000020004" pitchFamily="50" charset="0"/>
          </a:endParaRPr>
        </a:p>
      </dgm:t>
    </dgm:pt>
    <dgm:pt modelId="{E81F4EC9-D8F7-4D25-83A4-EEF18214C51B}" type="pres">
      <dgm:prSet presAssocID="{E2292F51-55D4-4844-BA1A-F838D41ACEFE}" presName="diagram" presStyleCnt="0">
        <dgm:presLayoutVars>
          <dgm:dir/>
          <dgm:resizeHandles val="exact"/>
        </dgm:presLayoutVars>
      </dgm:prSet>
      <dgm:spPr/>
    </dgm:pt>
    <dgm:pt modelId="{9246BF4E-78CA-499F-9301-BDDDD31ECE13}" type="pres">
      <dgm:prSet presAssocID="{18A4B6BE-84BE-402E-B0E3-46512F091D29}" presName="node" presStyleLbl="node1" presStyleIdx="0" presStyleCnt="11">
        <dgm:presLayoutVars>
          <dgm:bulletEnabled val="1"/>
        </dgm:presLayoutVars>
      </dgm:prSet>
      <dgm:spPr/>
    </dgm:pt>
    <dgm:pt modelId="{06868EAC-4C78-4111-9E38-3104EC721D60}" type="pres">
      <dgm:prSet presAssocID="{DD55EE2E-FA79-437F-93D8-67DF1728664A}" presName="sibTrans" presStyleCnt="0"/>
      <dgm:spPr/>
    </dgm:pt>
    <dgm:pt modelId="{05687C05-FE39-4D96-BF80-5BE689944B30}" type="pres">
      <dgm:prSet presAssocID="{0C0E8B8B-863D-4428-97DD-F7FCAF4032C8}" presName="node" presStyleLbl="node1" presStyleIdx="1" presStyleCnt="11">
        <dgm:presLayoutVars>
          <dgm:bulletEnabled val="1"/>
        </dgm:presLayoutVars>
      </dgm:prSet>
      <dgm:spPr/>
    </dgm:pt>
    <dgm:pt modelId="{A2B89270-F62F-4869-821D-041D158A4F1D}" type="pres">
      <dgm:prSet presAssocID="{2FD5FBC3-C161-49A6-BD94-7E80886A4A46}" presName="sibTrans" presStyleCnt="0"/>
      <dgm:spPr/>
    </dgm:pt>
    <dgm:pt modelId="{4DF267A4-8DF6-4B1D-813F-7F0D60A5AE1A}" type="pres">
      <dgm:prSet presAssocID="{F4933C83-C24F-494C-8875-D4438AB8F980}" presName="node" presStyleLbl="node1" presStyleIdx="2" presStyleCnt="11">
        <dgm:presLayoutVars>
          <dgm:bulletEnabled val="1"/>
        </dgm:presLayoutVars>
      </dgm:prSet>
      <dgm:spPr/>
    </dgm:pt>
    <dgm:pt modelId="{1C7F466C-D9BB-47E9-A4CB-DFF6AD0E6B6D}" type="pres">
      <dgm:prSet presAssocID="{CF1B63D5-EC4B-4199-ABF0-D101FBB299A0}" presName="sibTrans" presStyleCnt="0"/>
      <dgm:spPr/>
    </dgm:pt>
    <dgm:pt modelId="{60A6682F-DB1B-44F4-821B-32B6A74A5C55}" type="pres">
      <dgm:prSet presAssocID="{4C487CA2-3889-4994-9537-FF2BD9EF5465}" presName="node" presStyleLbl="node1" presStyleIdx="3" presStyleCnt="11">
        <dgm:presLayoutVars>
          <dgm:bulletEnabled val="1"/>
        </dgm:presLayoutVars>
      </dgm:prSet>
      <dgm:spPr/>
    </dgm:pt>
    <dgm:pt modelId="{D961C0DF-D37E-40AC-B54D-F3EC194C3A1E}" type="pres">
      <dgm:prSet presAssocID="{AAD92466-D7D9-4B11-A527-1E4AF49A6E7B}" presName="sibTrans" presStyleCnt="0"/>
      <dgm:spPr/>
    </dgm:pt>
    <dgm:pt modelId="{473DC87A-AA16-47CF-8A19-8AC2928888FC}" type="pres">
      <dgm:prSet presAssocID="{691F47AA-AC03-45C5-9466-E80A6E7840CD}" presName="node" presStyleLbl="node1" presStyleIdx="4" presStyleCnt="11">
        <dgm:presLayoutVars>
          <dgm:bulletEnabled val="1"/>
        </dgm:presLayoutVars>
      </dgm:prSet>
      <dgm:spPr/>
    </dgm:pt>
    <dgm:pt modelId="{9AD120D6-ABC2-41A0-B250-4F06F99A066D}" type="pres">
      <dgm:prSet presAssocID="{842764F4-D823-4555-817C-60F69AA856B4}" presName="sibTrans" presStyleCnt="0"/>
      <dgm:spPr/>
    </dgm:pt>
    <dgm:pt modelId="{6682112C-4CEA-4543-81F3-EEFD36885C6D}" type="pres">
      <dgm:prSet presAssocID="{6E81F01D-63CB-45CB-A71C-3EF442FCD48A}" presName="node" presStyleLbl="node1" presStyleIdx="5" presStyleCnt="11">
        <dgm:presLayoutVars>
          <dgm:bulletEnabled val="1"/>
        </dgm:presLayoutVars>
      </dgm:prSet>
      <dgm:spPr/>
    </dgm:pt>
    <dgm:pt modelId="{208C18CA-FDD8-4749-A130-839BA3F1D241}" type="pres">
      <dgm:prSet presAssocID="{32643515-F12B-42DC-A2B2-0453F2CC54B3}" presName="sibTrans" presStyleCnt="0"/>
      <dgm:spPr/>
    </dgm:pt>
    <dgm:pt modelId="{FB7C3659-13F9-4135-A447-685B4FBE4B04}" type="pres">
      <dgm:prSet presAssocID="{86A32CB9-2868-41D2-8826-2548DB711875}" presName="node" presStyleLbl="node1" presStyleIdx="6" presStyleCnt="11">
        <dgm:presLayoutVars>
          <dgm:bulletEnabled val="1"/>
        </dgm:presLayoutVars>
      </dgm:prSet>
      <dgm:spPr/>
    </dgm:pt>
    <dgm:pt modelId="{48131F4F-F679-4751-989D-FE1AC85F8F4A}" type="pres">
      <dgm:prSet presAssocID="{0DC43015-7A5D-4CE4-AFC8-DD053DE08F54}" presName="sibTrans" presStyleCnt="0"/>
      <dgm:spPr/>
    </dgm:pt>
    <dgm:pt modelId="{69201AE3-D8EE-4468-AAD7-F7071A0B140B}" type="pres">
      <dgm:prSet presAssocID="{AE878BC2-45DE-40A2-92E4-8CA857949AA9}" presName="node" presStyleLbl="node1" presStyleIdx="7" presStyleCnt="11">
        <dgm:presLayoutVars>
          <dgm:bulletEnabled val="1"/>
        </dgm:presLayoutVars>
      </dgm:prSet>
      <dgm:spPr/>
    </dgm:pt>
    <dgm:pt modelId="{3F5B0809-4A77-4F77-80F9-61F30D9DBBAD}" type="pres">
      <dgm:prSet presAssocID="{66DA46F7-9F35-4792-A8AF-6FB52CF88985}" presName="sibTrans" presStyleCnt="0"/>
      <dgm:spPr/>
    </dgm:pt>
    <dgm:pt modelId="{A2ACE2E8-584E-4425-9227-627949378DAF}" type="pres">
      <dgm:prSet presAssocID="{844C71BD-B1E7-4E04-96E1-557137BA0DC3}" presName="node" presStyleLbl="node1" presStyleIdx="8" presStyleCnt="11">
        <dgm:presLayoutVars>
          <dgm:bulletEnabled val="1"/>
        </dgm:presLayoutVars>
      </dgm:prSet>
      <dgm:spPr/>
    </dgm:pt>
    <dgm:pt modelId="{2796ADDD-003A-4C3E-8955-087166651B68}" type="pres">
      <dgm:prSet presAssocID="{8BCC7510-85DC-4A2C-B82D-DD5ED2D19C48}" presName="sibTrans" presStyleCnt="0"/>
      <dgm:spPr/>
    </dgm:pt>
    <dgm:pt modelId="{90446A7F-D666-443F-A38C-5BA0570B8AA7}" type="pres">
      <dgm:prSet presAssocID="{EC2629A5-FA48-4961-9841-00992494E636}" presName="node" presStyleLbl="node1" presStyleIdx="9" presStyleCnt="11">
        <dgm:presLayoutVars>
          <dgm:bulletEnabled val="1"/>
        </dgm:presLayoutVars>
      </dgm:prSet>
      <dgm:spPr/>
    </dgm:pt>
    <dgm:pt modelId="{3809D909-8E59-4A63-A86A-253D5930148E}" type="pres">
      <dgm:prSet presAssocID="{700691B8-BEC5-4CDE-8750-6E3350829D75}" presName="sibTrans" presStyleCnt="0"/>
      <dgm:spPr/>
    </dgm:pt>
    <dgm:pt modelId="{D3D30796-F5EF-4D63-B671-5837AD562226}" type="pres">
      <dgm:prSet presAssocID="{E5F484DF-AD57-470A-B550-FEF9BDF6E10D}" presName="node" presStyleLbl="node1" presStyleIdx="10" presStyleCnt="11">
        <dgm:presLayoutVars>
          <dgm:bulletEnabled val="1"/>
        </dgm:presLayoutVars>
      </dgm:prSet>
      <dgm:spPr/>
    </dgm:pt>
  </dgm:ptLst>
  <dgm:cxnLst>
    <dgm:cxn modelId="{05CAD118-AF1F-4A60-B211-81C6FD3B157C}" srcId="{E2292F51-55D4-4844-BA1A-F838D41ACEFE}" destId="{AE878BC2-45DE-40A2-92E4-8CA857949AA9}" srcOrd="7" destOrd="0" parTransId="{3415B65C-5F7F-4168-A958-C251C3772408}" sibTransId="{66DA46F7-9F35-4792-A8AF-6FB52CF88985}"/>
    <dgm:cxn modelId="{17BBAC1B-A39C-4E64-9325-A6F1C5DBAD0B}" type="presOf" srcId="{E5F484DF-AD57-470A-B550-FEF9BDF6E10D}" destId="{D3D30796-F5EF-4D63-B671-5837AD562226}" srcOrd="0" destOrd="0" presId="urn:microsoft.com/office/officeart/2005/8/layout/default"/>
    <dgm:cxn modelId="{D8752D1E-F0EF-45D2-B661-4AA7A1D719D7}" srcId="{E2292F51-55D4-4844-BA1A-F838D41ACEFE}" destId="{844C71BD-B1E7-4E04-96E1-557137BA0DC3}" srcOrd="8" destOrd="0" parTransId="{F58D5DDB-A053-49D4-A70B-1AED3A0F22DE}" sibTransId="{8BCC7510-85DC-4A2C-B82D-DD5ED2D19C48}"/>
    <dgm:cxn modelId="{4EFB0027-DC68-4EB1-84A4-995BEBD8DD8C}" type="presOf" srcId="{6E81F01D-63CB-45CB-A71C-3EF442FCD48A}" destId="{6682112C-4CEA-4543-81F3-EEFD36885C6D}" srcOrd="0" destOrd="0" presId="urn:microsoft.com/office/officeart/2005/8/layout/default"/>
    <dgm:cxn modelId="{6CFFF12B-D323-45EE-A87B-432EC89F82D7}" type="presOf" srcId="{691F47AA-AC03-45C5-9466-E80A6E7840CD}" destId="{473DC87A-AA16-47CF-8A19-8AC2928888FC}" srcOrd="0" destOrd="0" presId="urn:microsoft.com/office/officeart/2005/8/layout/default"/>
    <dgm:cxn modelId="{A39D6F2C-8011-48F5-B616-3308506C6406}" srcId="{E2292F51-55D4-4844-BA1A-F838D41ACEFE}" destId="{6E81F01D-63CB-45CB-A71C-3EF442FCD48A}" srcOrd="5" destOrd="0" parTransId="{4D44C7A0-6C80-4F96-AA2A-BD591C7F9579}" sibTransId="{32643515-F12B-42DC-A2B2-0453F2CC54B3}"/>
    <dgm:cxn modelId="{9DFD8F2C-10CC-4587-83C9-FF4A2F8C65AD}" srcId="{E2292F51-55D4-4844-BA1A-F838D41ACEFE}" destId="{F4933C83-C24F-494C-8875-D4438AB8F980}" srcOrd="2" destOrd="0" parTransId="{40548A0A-E13C-400F-86E5-237FC68956FB}" sibTransId="{CF1B63D5-EC4B-4199-ABF0-D101FBB299A0}"/>
    <dgm:cxn modelId="{E0EEF733-5A38-4D65-ABAE-C52203FED021}" type="presOf" srcId="{EC2629A5-FA48-4961-9841-00992494E636}" destId="{90446A7F-D666-443F-A38C-5BA0570B8AA7}" srcOrd="0" destOrd="0" presId="urn:microsoft.com/office/officeart/2005/8/layout/default"/>
    <dgm:cxn modelId="{2E0E633B-4A7F-44C5-B20D-31264A6CA809}" srcId="{E2292F51-55D4-4844-BA1A-F838D41ACEFE}" destId="{4C487CA2-3889-4994-9537-FF2BD9EF5465}" srcOrd="3" destOrd="0" parTransId="{17849817-786A-42DD-98F7-2DECB4408BD4}" sibTransId="{AAD92466-D7D9-4B11-A527-1E4AF49A6E7B}"/>
    <dgm:cxn modelId="{8D2A123D-A320-403D-8235-1873BC452EFF}" srcId="{E2292F51-55D4-4844-BA1A-F838D41ACEFE}" destId="{691F47AA-AC03-45C5-9466-E80A6E7840CD}" srcOrd="4" destOrd="0" parTransId="{9109A042-1A8B-4803-A690-844CB4163BBA}" sibTransId="{842764F4-D823-4555-817C-60F69AA856B4}"/>
    <dgm:cxn modelId="{F786A83D-898F-4101-9A45-62BAD2B4FB82}" type="presOf" srcId="{844C71BD-B1E7-4E04-96E1-557137BA0DC3}" destId="{A2ACE2E8-584E-4425-9227-627949378DAF}" srcOrd="0" destOrd="0" presId="urn:microsoft.com/office/officeart/2005/8/layout/default"/>
    <dgm:cxn modelId="{10E5985C-88F7-4ADB-9B7F-5E16990772A8}" srcId="{E2292F51-55D4-4844-BA1A-F838D41ACEFE}" destId="{18A4B6BE-84BE-402E-B0E3-46512F091D29}" srcOrd="0" destOrd="0" parTransId="{D6A471F4-01C9-4A17-81F1-E19AB4FD4A52}" sibTransId="{DD55EE2E-FA79-437F-93D8-67DF1728664A}"/>
    <dgm:cxn modelId="{99548542-B75D-48C6-98F5-8D91B0E14656}" type="presOf" srcId="{4C487CA2-3889-4994-9537-FF2BD9EF5465}" destId="{60A6682F-DB1B-44F4-821B-32B6A74A5C55}" srcOrd="0" destOrd="0" presId="urn:microsoft.com/office/officeart/2005/8/layout/default"/>
    <dgm:cxn modelId="{BDFC6569-A6B2-4272-B5CA-156D2FD93E50}" srcId="{E2292F51-55D4-4844-BA1A-F838D41ACEFE}" destId="{86A32CB9-2868-41D2-8826-2548DB711875}" srcOrd="6" destOrd="0" parTransId="{24E0FE3D-0C3A-4583-A49C-36A99EA2CF35}" sibTransId="{0DC43015-7A5D-4CE4-AFC8-DD053DE08F54}"/>
    <dgm:cxn modelId="{99728875-7EB6-48A2-B10F-DD2B80FDA12C}" type="presOf" srcId="{0C0E8B8B-863D-4428-97DD-F7FCAF4032C8}" destId="{05687C05-FE39-4D96-BF80-5BE689944B30}" srcOrd="0" destOrd="0" presId="urn:microsoft.com/office/officeart/2005/8/layout/default"/>
    <dgm:cxn modelId="{6B915284-54A1-48EA-A4BB-690F9B106E5B}" type="presOf" srcId="{86A32CB9-2868-41D2-8826-2548DB711875}" destId="{FB7C3659-13F9-4135-A447-685B4FBE4B04}" srcOrd="0" destOrd="0" presId="urn:microsoft.com/office/officeart/2005/8/layout/default"/>
    <dgm:cxn modelId="{15AE318B-8FAA-4B23-B1AB-A423BFFBE405}" srcId="{E2292F51-55D4-4844-BA1A-F838D41ACEFE}" destId="{E5F484DF-AD57-470A-B550-FEF9BDF6E10D}" srcOrd="10" destOrd="0" parTransId="{538F25A0-4498-4482-B4EF-381F767A914B}" sibTransId="{52F67733-6688-4B6C-8889-D869E3F2F075}"/>
    <dgm:cxn modelId="{58194E99-3BD7-4C66-887A-76411D4225B0}" type="presOf" srcId="{AE878BC2-45DE-40A2-92E4-8CA857949AA9}" destId="{69201AE3-D8EE-4468-AAD7-F7071A0B140B}" srcOrd="0" destOrd="0" presId="urn:microsoft.com/office/officeart/2005/8/layout/default"/>
    <dgm:cxn modelId="{75BE4C9A-7B27-430A-8051-D96273ED7297}" srcId="{E2292F51-55D4-4844-BA1A-F838D41ACEFE}" destId="{0C0E8B8B-863D-4428-97DD-F7FCAF4032C8}" srcOrd="1" destOrd="0" parTransId="{7D7EFE51-426B-4A7E-99AE-243DC659EC3F}" sibTransId="{2FD5FBC3-C161-49A6-BD94-7E80886A4A46}"/>
    <dgm:cxn modelId="{B4277AA2-158B-4CD1-B302-62A91060F88E}" type="presOf" srcId="{18A4B6BE-84BE-402E-B0E3-46512F091D29}" destId="{9246BF4E-78CA-499F-9301-BDDDD31ECE13}" srcOrd="0" destOrd="0" presId="urn:microsoft.com/office/officeart/2005/8/layout/default"/>
    <dgm:cxn modelId="{5EABCCA8-BEBE-49C6-B2A7-29FE4C965656}" type="presOf" srcId="{E2292F51-55D4-4844-BA1A-F838D41ACEFE}" destId="{E81F4EC9-D8F7-4D25-83A4-EEF18214C51B}" srcOrd="0" destOrd="0" presId="urn:microsoft.com/office/officeart/2005/8/layout/default"/>
    <dgm:cxn modelId="{AC4DEBBE-6328-4A42-800D-7EB6F6454834}" type="presOf" srcId="{F4933C83-C24F-494C-8875-D4438AB8F980}" destId="{4DF267A4-8DF6-4B1D-813F-7F0D60A5AE1A}" srcOrd="0" destOrd="0" presId="urn:microsoft.com/office/officeart/2005/8/layout/default"/>
    <dgm:cxn modelId="{34F6F5F1-A313-4C06-B016-5E8DB4EBDFDC}" srcId="{E2292F51-55D4-4844-BA1A-F838D41ACEFE}" destId="{EC2629A5-FA48-4961-9841-00992494E636}" srcOrd="9" destOrd="0" parTransId="{F183DC2D-5307-48B2-A582-EBDC7429857B}" sibTransId="{700691B8-BEC5-4CDE-8750-6E3350829D75}"/>
    <dgm:cxn modelId="{5200D8F8-1583-425E-8D0D-7AEAF48D24F9}" type="presParOf" srcId="{E81F4EC9-D8F7-4D25-83A4-EEF18214C51B}" destId="{9246BF4E-78CA-499F-9301-BDDDD31ECE13}" srcOrd="0" destOrd="0" presId="urn:microsoft.com/office/officeart/2005/8/layout/default"/>
    <dgm:cxn modelId="{7BAAD742-0433-4F04-A415-00C378C21B60}" type="presParOf" srcId="{E81F4EC9-D8F7-4D25-83A4-EEF18214C51B}" destId="{06868EAC-4C78-4111-9E38-3104EC721D60}" srcOrd="1" destOrd="0" presId="urn:microsoft.com/office/officeart/2005/8/layout/default"/>
    <dgm:cxn modelId="{FAEF9865-0FFB-42CB-9170-9B7EC7726ABE}" type="presParOf" srcId="{E81F4EC9-D8F7-4D25-83A4-EEF18214C51B}" destId="{05687C05-FE39-4D96-BF80-5BE689944B30}" srcOrd="2" destOrd="0" presId="urn:microsoft.com/office/officeart/2005/8/layout/default"/>
    <dgm:cxn modelId="{F092EA26-B3A7-44CC-A4A4-32AF6050879C}" type="presParOf" srcId="{E81F4EC9-D8F7-4D25-83A4-EEF18214C51B}" destId="{A2B89270-F62F-4869-821D-041D158A4F1D}" srcOrd="3" destOrd="0" presId="urn:microsoft.com/office/officeart/2005/8/layout/default"/>
    <dgm:cxn modelId="{67A5A91C-49FA-4BA8-835C-B75EC1250012}" type="presParOf" srcId="{E81F4EC9-D8F7-4D25-83A4-EEF18214C51B}" destId="{4DF267A4-8DF6-4B1D-813F-7F0D60A5AE1A}" srcOrd="4" destOrd="0" presId="urn:microsoft.com/office/officeart/2005/8/layout/default"/>
    <dgm:cxn modelId="{69E4293E-C758-4545-B6AA-C14CA74D7B9B}" type="presParOf" srcId="{E81F4EC9-D8F7-4D25-83A4-EEF18214C51B}" destId="{1C7F466C-D9BB-47E9-A4CB-DFF6AD0E6B6D}" srcOrd="5" destOrd="0" presId="urn:microsoft.com/office/officeart/2005/8/layout/default"/>
    <dgm:cxn modelId="{5E023158-BF11-49B1-AA38-2A4E6E3162A0}" type="presParOf" srcId="{E81F4EC9-D8F7-4D25-83A4-EEF18214C51B}" destId="{60A6682F-DB1B-44F4-821B-32B6A74A5C55}" srcOrd="6" destOrd="0" presId="urn:microsoft.com/office/officeart/2005/8/layout/default"/>
    <dgm:cxn modelId="{B86DA63A-B677-4333-9301-8CC28CBAF4F9}" type="presParOf" srcId="{E81F4EC9-D8F7-4D25-83A4-EEF18214C51B}" destId="{D961C0DF-D37E-40AC-B54D-F3EC194C3A1E}" srcOrd="7" destOrd="0" presId="urn:microsoft.com/office/officeart/2005/8/layout/default"/>
    <dgm:cxn modelId="{AD2F25CD-1C9D-4F64-B9D2-52ACB47CB5E9}" type="presParOf" srcId="{E81F4EC9-D8F7-4D25-83A4-EEF18214C51B}" destId="{473DC87A-AA16-47CF-8A19-8AC2928888FC}" srcOrd="8" destOrd="0" presId="urn:microsoft.com/office/officeart/2005/8/layout/default"/>
    <dgm:cxn modelId="{694E842D-58D2-440D-97F3-107D5ED68449}" type="presParOf" srcId="{E81F4EC9-D8F7-4D25-83A4-EEF18214C51B}" destId="{9AD120D6-ABC2-41A0-B250-4F06F99A066D}" srcOrd="9" destOrd="0" presId="urn:microsoft.com/office/officeart/2005/8/layout/default"/>
    <dgm:cxn modelId="{F6E83217-380C-4DB5-8079-B7CB48543737}" type="presParOf" srcId="{E81F4EC9-D8F7-4D25-83A4-EEF18214C51B}" destId="{6682112C-4CEA-4543-81F3-EEFD36885C6D}" srcOrd="10" destOrd="0" presId="urn:microsoft.com/office/officeart/2005/8/layout/default"/>
    <dgm:cxn modelId="{10FFD32F-C5FC-4537-8B94-6EB2D769FA5F}" type="presParOf" srcId="{E81F4EC9-D8F7-4D25-83A4-EEF18214C51B}" destId="{208C18CA-FDD8-4749-A130-839BA3F1D241}" srcOrd="11" destOrd="0" presId="urn:microsoft.com/office/officeart/2005/8/layout/default"/>
    <dgm:cxn modelId="{B77C68CF-C1C7-42AB-81F2-0492A36487F3}" type="presParOf" srcId="{E81F4EC9-D8F7-4D25-83A4-EEF18214C51B}" destId="{FB7C3659-13F9-4135-A447-685B4FBE4B04}" srcOrd="12" destOrd="0" presId="urn:microsoft.com/office/officeart/2005/8/layout/default"/>
    <dgm:cxn modelId="{AE50CD2F-0168-4805-9067-B8BE0EFFF1E5}" type="presParOf" srcId="{E81F4EC9-D8F7-4D25-83A4-EEF18214C51B}" destId="{48131F4F-F679-4751-989D-FE1AC85F8F4A}" srcOrd="13" destOrd="0" presId="urn:microsoft.com/office/officeart/2005/8/layout/default"/>
    <dgm:cxn modelId="{CBF91CC7-781B-4B2A-B487-CF236FC18877}" type="presParOf" srcId="{E81F4EC9-D8F7-4D25-83A4-EEF18214C51B}" destId="{69201AE3-D8EE-4468-AAD7-F7071A0B140B}" srcOrd="14" destOrd="0" presId="urn:microsoft.com/office/officeart/2005/8/layout/default"/>
    <dgm:cxn modelId="{BF28C862-9D88-4A0F-9A7C-D1A11EDA0FEA}" type="presParOf" srcId="{E81F4EC9-D8F7-4D25-83A4-EEF18214C51B}" destId="{3F5B0809-4A77-4F77-80F9-61F30D9DBBAD}" srcOrd="15" destOrd="0" presId="urn:microsoft.com/office/officeart/2005/8/layout/default"/>
    <dgm:cxn modelId="{E5815B3E-A5E2-42B0-AE23-6D820EED4587}" type="presParOf" srcId="{E81F4EC9-D8F7-4D25-83A4-EEF18214C51B}" destId="{A2ACE2E8-584E-4425-9227-627949378DAF}" srcOrd="16" destOrd="0" presId="urn:microsoft.com/office/officeart/2005/8/layout/default"/>
    <dgm:cxn modelId="{FCAF3403-C414-4BDF-A255-796B34C08B4D}" type="presParOf" srcId="{E81F4EC9-D8F7-4D25-83A4-EEF18214C51B}" destId="{2796ADDD-003A-4C3E-8955-087166651B68}" srcOrd="17" destOrd="0" presId="urn:microsoft.com/office/officeart/2005/8/layout/default"/>
    <dgm:cxn modelId="{1E8DF367-9E0F-41C2-9FE1-EC5F0B3EF06F}" type="presParOf" srcId="{E81F4EC9-D8F7-4D25-83A4-EEF18214C51B}" destId="{90446A7F-D666-443F-A38C-5BA0570B8AA7}" srcOrd="18" destOrd="0" presId="urn:microsoft.com/office/officeart/2005/8/layout/default"/>
    <dgm:cxn modelId="{34C6B467-1590-4B89-AC4C-8F375FB5EAB3}" type="presParOf" srcId="{E81F4EC9-D8F7-4D25-83A4-EEF18214C51B}" destId="{3809D909-8E59-4A63-A86A-253D5930148E}" srcOrd="19" destOrd="0" presId="urn:microsoft.com/office/officeart/2005/8/layout/default"/>
    <dgm:cxn modelId="{60058D09-6AE2-4C9A-A133-ABE4C39F06A8}" type="presParOf" srcId="{E81F4EC9-D8F7-4D25-83A4-EEF18214C51B}" destId="{D3D30796-F5EF-4D63-B671-5837AD562226}" srcOrd="20" destOrd="0" presId="urn:microsoft.com/office/officeart/2005/8/layout/defaul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384E5-8F67-424F-A31A-2AE4C7AEF21D}">
      <dsp:nvSpPr>
        <dsp:cNvPr id="0" name=""/>
        <dsp:cNvSpPr/>
      </dsp:nvSpPr>
      <dsp:spPr>
        <a:xfrm>
          <a:off x="2172711" y="200405"/>
          <a:ext cx="4109038" cy="1284074"/>
        </a:xfrm>
        <a:prstGeom prst="rect">
          <a:avLst/>
        </a:prstGeom>
        <a:solidFill>
          <a:srgbClr val="0C3C73"/>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9746"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Gotham Book" panose="02000604040000020004" pitchFamily="50" charset="0"/>
            </a:rPr>
            <a:t>Derecho a la </a:t>
          </a:r>
          <a:r>
            <a:rPr lang="es-DO" sz="1600" kern="1200" noProof="0" dirty="0">
              <a:solidFill>
                <a:schemeClr val="bg1"/>
              </a:solidFill>
              <a:latin typeface="Gotham Book" panose="02000604040000020004" pitchFamily="50" charset="0"/>
            </a:rPr>
            <a:t>educación</a:t>
          </a:r>
        </a:p>
      </dsp:txBody>
      <dsp:txXfrm>
        <a:off x="2172711" y="200405"/>
        <a:ext cx="4109038" cy="1284074"/>
      </dsp:txXfrm>
    </dsp:sp>
    <dsp:sp modelId="{33B31376-5668-470E-956A-2E7D02C5DFD3}">
      <dsp:nvSpPr>
        <dsp:cNvPr id="0" name=""/>
        <dsp:cNvSpPr/>
      </dsp:nvSpPr>
      <dsp:spPr>
        <a:xfrm>
          <a:off x="2001502" y="14928"/>
          <a:ext cx="898852" cy="1348278"/>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667" b="16667"/>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7DDD58-E51F-421C-A8B5-180D5EC2F9E8}">
      <dsp:nvSpPr>
        <dsp:cNvPr id="0" name=""/>
        <dsp:cNvSpPr/>
      </dsp:nvSpPr>
      <dsp:spPr>
        <a:xfrm>
          <a:off x="6612170" y="200405"/>
          <a:ext cx="4109038" cy="1284074"/>
        </a:xfrm>
        <a:prstGeom prst="rect">
          <a:avLst/>
        </a:prstGeom>
        <a:solidFill>
          <a:srgbClr val="0C3C73"/>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9746"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solidFill>
                <a:schemeClr val="bg1"/>
              </a:solidFill>
              <a:latin typeface="Gotham Book" panose="02000604040000020004" pitchFamily="50" charset="0"/>
            </a:rPr>
            <a:t>El Sistema Nacional de Planificación e Inversión Pública, que respeta los principios de participación ciudadana</a:t>
          </a:r>
          <a:endParaRPr lang="es-ES" sz="1600" kern="1200" dirty="0">
            <a:solidFill>
              <a:schemeClr val="bg1"/>
            </a:solidFill>
            <a:latin typeface="Gotham Book" panose="02000604040000020004" pitchFamily="50" charset="0"/>
          </a:endParaRPr>
        </a:p>
      </dsp:txBody>
      <dsp:txXfrm>
        <a:off x="6612170" y="200405"/>
        <a:ext cx="4109038" cy="1284074"/>
      </dsp:txXfrm>
    </dsp:sp>
    <dsp:sp modelId="{BC2ADDE5-782F-44EA-BC02-0FA6B4BDB620}">
      <dsp:nvSpPr>
        <dsp:cNvPr id="0" name=""/>
        <dsp:cNvSpPr/>
      </dsp:nvSpPr>
      <dsp:spPr>
        <a:xfrm>
          <a:off x="6440960" y="14928"/>
          <a:ext cx="898852" cy="1348278"/>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7" b="16667"/>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44E871F-7CB9-4A6E-BD86-878AEBD0E52D}">
      <dsp:nvSpPr>
        <dsp:cNvPr id="0" name=""/>
        <dsp:cNvSpPr/>
      </dsp:nvSpPr>
      <dsp:spPr>
        <a:xfrm>
          <a:off x="2172711" y="1816912"/>
          <a:ext cx="4109038" cy="1284074"/>
        </a:xfrm>
        <a:prstGeom prst="rect">
          <a:avLst/>
        </a:prstGeom>
        <a:solidFill>
          <a:srgbClr val="0C3C73"/>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9746"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chemeClr val="bg1"/>
              </a:solidFill>
              <a:latin typeface="Gotham Book" panose="02000604040000020004" pitchFamily="50" charset="0"/>
            </a:rPr>
            <a:t>Promueven una ciudadanía fundamentada en derechos, solidaria y democracia</a:t>
          </a:r>
        </a:p>
      </dsp:txBody>
      <dsp:txXfrm>
        <a:off x="2172711" y="1816912"/>
        <a:ext cx="4109038" cy="1284074"/>
      </dsp:txXfrm>
    </dsp:sp>
    <dsp:sp modelId="{83970A66-EC70-4F9A-A1AC-9AEBACA677E7}">
      <dsp:nvSpPr>
        <dsp:cNvPr id="0" name=""/>
        <dsp:cNvSpPr/>
      </dsp:nvSpPr>
      <dsp:spPr>
        <a:xfrm>
          <a:off x="2001502" y="1631435"/>
          <a:ext cx="898852" cy="1348278"/>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6667" b="16667"/>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0AD79B8-33E8-4B6A-9E1D-D568E609DB2A}">
      <dsp:nvSpPr>
        <dsp:cNvPr id="0" name=""/>
        <dsp:cNvSpPr/>
      </dsp:nvSpPr>
      <dsp:spPr>
        <a:xfrm>
          <a:off x="6612170" y="1816912"/>
          <a:ext cx="4109038" cy="1284074"/>
        </a:xfrm>
        <a:prstGeom prst="rect">
          <a:avLst/>
        </a:prstGeom>
        <a:solidFill>
          <a:srgbClr val="0C3C73"/>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9746"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chemeClr val="bg1"/>
              </a:solidFill>
              <a:latin typeface="Gotham Book" panose="02000604040000020004" pitchFamily="50" charset="0"/>
            </a:rPr>
            <a:t>Planificación desde los territorios, con participación y corresponsabilidad</a:t>
          </a:r>
        </a:p>
      </dsp:txBody>
      <dsp:txXfrm>
        <a:off x="6612170" y="1816912"/>
        <a:ext cx="4109038" cy="1284074"/>
      </dsp:txXfrm>
    </dsp:sp>
    <dsp:sp modelId="{2B448DC1-6725-4CCA-820A-0F9DA136CC9F}">
      <dsp:nvSpPr>
        <dsp:cNvPr id="0" name=""/>
        <dsp:cNvSpPr/>
      </dsp:nvSpPr>
      <dsp:spPr>
        <a:xfrm>
          <a:off x="6440960" y="1631435"/>
          <a:ext cx="898852" cy="1348278"/>
        </a:xfrm>
        <a:prstGeom prst="rect">
          <a:avLst/>
        </a:prstGeom>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t="16667" b="16667"/>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A32DE-CF6D-45F0-BEDC-A5DF4706AEC4}">
      <dsp:nvSpPr>
        <dsp:cNvPr id="0" name=""/>
        <dsp:cNvSpPr/>
      </dsp:nvSpPr>
      <dsp:spPr>
        <a:xfrm>
          <a:off x="2172711" y="3433419"/>
          <a:ext cx="4109038" cy="1284074"/>
        </a:xfrm>
        <a:prstGeom prst="rect">
          <a:avLst/>
        </a:prstGeom>
        <a:solidFill>
          <a:srgbClr val="0C3C73"/>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9746"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chemeClr val="bg1"/>
              </a:solidFill>
              <a:latin typeface="Gotham Book" panose="02000604040000020004" pitchFamily="50" charset="0"/>
            </a:rPr>
            <a:t>Puesta en marcha de órgano consultivo y de concertación social del Poder Ejecutivo, de carácter nacional, intersectorial e interterritorial</a:t>
          </a:r>
        </a:p>
      </dsp:txBody>
      <dsp:txXfrm>
        <a:off x="2172711" y="3433419"/>
        <a:ext cx="4109038" cy="1284074"/>
      </dsp:txXfrm>
    </dsp:sp>
    <dsp:sp modelId="{BBD98C4D-3C89-4CDB-B8AE-7F83512EA5F8}">
      <dsp:nvSpPr>
        <dsp:cNvPr id="0" name=""/>
        <dsp:cNvSpPr/>
      </dsp:nvSpPr>
      <dsp:spPr>
        <a:xfrm>
          <a:off x="2001502" y="3247942"/>
          <a:ext cx="898852" cy="1348278"/>
        </a:xfrm>
        <a:prstGeom prst="rect">
          <a:avLst/>
        </a:prstGeom>
        <a:blipFill dpi="0" rotWithShape="1">
          <a:blip xmlns:r="http://schemas.openxmlformats.org/officeDocument/2006/relationships" r:embed="rId9">
            <a:extLst>
              <a:ext uri="{96DAC541-7B7A-43D3-8B79-37D633B846F1}">
                <asvg:svgBlip xmlns:asvg="http://schemas.microsoft.com/office/drawing/2016/SVG/main" r:embed="rId10"/>
              </a:ext>
            </a:extLst>
          </a:blip>
          <a:srcRect/>
          <a:stretch>
            <a:fillRect t="16667" b="16667"/>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71C8C04-18C3-4EEA-8B3A-C4E00E0EDC1B}">
      <dsp:nvSpPr>
        <dsp:cNvPr id="0" name=""/>
        <dsp:cNvSpPr/>
      </dsp:nvSpPr>
      <dsp:spPr>
        <a:xfrm>
          <a:off x="6612170" y="3433419"/>
          <a:ext cx="4109038" cy="1284074"/>
        </a:xfrm>
        <a:prstGeom prst="rect">
          <a:avLst/>
        </a:prstGeom>
        <a:solidFill>
          <a:srgbClr val="0C3C73"/>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9746"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chemeClr val="bg1"/>
              </a:solidFill>
              <a:latin typeface="Gotham Book" panose="02000604040000020004" pitchFamily="50" charset="0"/>
            </a:rPr>
            <a:t>Trabajo conjunto y fortalecimiento de la sociedad civil. </a:t>
          </a:r>
        </a:p>
      </dsp:txBody>
      <dsp:txXfrm>
        <a:off x="6612170" y="3433419"/>
        <a:ext cx="4109038" cy="1284074"/>
      </dsp:txXfrm>
    </dsp:sp>
    <dsp:sp modelId="{7A5FBC10-5CF8-43E0-853C-F89911D946E0}">
      <dsp:nvSpPr>
        <dsp:cNvPr id="0" name=""/>
        <dsp:cNvSpPr/>
      </dsp:nvSpPr>
      <dsp:spPr>
        <a:xfrm>
          <a:off x="6440960" y="3247942"/>
          <a:ext cx="898852" cy="13482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BF4E-78CA-499F-9301-BDDDD31ECE13}">
      <dsp:nvSpPr>
        <dsp:cNvPr id="0" name=""/>
        <dsp:cNvSpPr/>
      </dsp:nvSpPr>
      <dsp:spPr>
        <a:xfrm>
          <a:off x="354553" y="1051"/>
          <a:ext cx="2386905" cy="1432143"/>
        </a:xfrm>
        <a:prstGeom prst="rect">
          <a:avLst/>
        </a:prstGeom>
        <a:solidFill>
          <a:srgbClr val="0C3C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Gotham Book" panose="02000604040000020004" pitchFamily="50" charset="0"/>
            </a:rPr>
            <a:t>Ministerio</a:t>
          </a:r>
          <a:r>
            <a:rPr lang="en-US" sz="1800" kern="1200" dirty="0">
              <a:latin typeface="Gotham Book" panose="02000604040000020004" pitchFamily="50" charset="0"/>
            </a:rPr>
            <a:t> de </a:t>
          </a:r>
          <a:r>
            <a:rPr lang="en-US" sz="1800" kern="1200" dirty="0" err="1">
              <a:latin typeface="Gotham Book" panose="02000604040000020004" pitchFamily="50" charset="0"/>
            </a:rPr>
            <a:t>Cultura</a:t>
          </a:r>
          <a:endParaRPr lang="en-US" sz="1800" kern="1200" dirty="0">
            <a:latin typeface="Gotham Book" panose="02000604040000020004" pitchFamily="50" charset="0"/>
          </a:endParaRPr>
        </a:p>
      </dsp:txBody>
      <dsp:txXfrm>
        <a:off x="354553" y="1051"/>
        <a:ext cx="2386905" cy="1432143"/>
      </dsp:txXfrm>
    </dsp:sp>
    <dsp:sp modelId="{05687C05-FE39-4D96-BF80-5BE689944B30}">
      <dsp:nvSpPr>
        <dsp:cNvPr id="0" name=""/>
        <dsp:cNvSpPr/>
      </dsp:nvSpPr>
      <dsp:spPr>
        <a:xfrm>
          <a:off x="2980149" y="1051"/>
          <a:ext cx="2386905" cy="1432143"/>
        </a:xfrm>
        <a:prstGeom prst="rect">
          <a:avLst/>
        </a:prstGeom>
        <a:solidFill>
          <a:srgbClr val="0C3C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Book" panose="02000604040000020004" pitchFamily="50" charset="0"/>
            </a:rPr>
            <a:t>Ministerio de la presidencia</a:t>
          </a:r>
          <a:endParaRPr lang="en-US" sz="1800" kern="1200" dirty="0">
            <a:latin typeface="Gotham Book" panose="02000604040000020004" pitchFamily="50" charset="0"/>
          </a:endParaRPr>
        </a:p>
      </dsp:txBody>
      <dsp:txXfrm>
        <a:off x="2980149" y="1051"/>
        <a:ext cx="2386905" cy="1432143"/>
      </dsp:txXfrm>
    </dsp:sp>
    <dsp:sp modelId="{4DF267A4-8DF6-4B1D-813F-7F0D60A5AE1A}">
      <dsp:nvSpPr>
        <dsp:cNvPr id="0" name=""/>
        <dsp:cNvSpPr/>
      </dsp:nvSpPr>
      <dsp:spPr>
        <a:xfrm>
          <a:off x="5605745" y="1051"/>
          <a:ext cx="2386905" cy="1432143"/>
        </a:xfrm>
        <a:prstGeom prst="rect">
          <a:avLst/>
        </a:prstGeom>
        <a:solidFill>
          <a:srgbClr val="0C3C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Book" panose="02000604040000020004" pitchFamily="50" charset="0"/>
            </a:rPr>
            <a:t>Ministerio de Edcucacion Superior</a:t>
          </a:r>
          <a:endParaRPr lang="en-US" sz="1800" kern="1200" dirty="0">
            <a:latin typeface="Gotham Book" panose="02000604040000020004" pitchFamily="50" charset="0"/>
          </a:endParaRPr>
        </a:p>
      </dsp:txBody>
      <dsp:txXfrm>
        <a:off x="5605745" y="1051"/>
        <a:ext cx="2386905" cy="1432143"/>
      </dsp:txXfrm>
    </dsp:sp>
    <dsp:sp modelId="{60A6682F-DB1B-44F4-821B-32B6A74A5C55}">
      <dsp:nvSpPr>
        <dsp:cNvPr id="0" name=""/>
        <dsp:cNvSpPr/>
      </dsp:nvSpPr>
      <dsp:spPr>
        <a:xfrm>
          <a:off x="8231341" y="1051"/>
          <a:ext cx="2386905" cy="1432143"/>
        </a:xfrm>
        <a:prstGeom prst="rect">
          <a:avLst/>
        </a:prstGeom>
        <a:solidFill>
          <a:srgbClr val="0C3C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Book" panose="02000604040000020004" pitchFamily="50" charset="0"/>
            </a:rPr>
            <a:t>Ministerio de Educacion</a:t>
          </a:r>
          <a:endParaRPr lang="en-US" sz="1800" kern="1200" dirty="0">
            <a:latin typeface="Gotham Book" panose="02000604040000020004" pitchFamily="50" charset="0"/>
          </a:endParaRPr>
        </a:p>
      </dsp:txBody>
      <dsp:txXfrm>
        <a:off x="8231341" y="1051"/>
        <a:ext cx="2386905" cy="1432143"/>
      </dsp:txXfrm>
    </dsp:sp>
    <dsp:sp modelId="{473DC87A-AA16-47CF-8A19-8AC2928888FC}">
      <dsp:nvSpPr>
        <dsp:cNvPr id="0" name=""/>
        <dsp:cNvSpPr/>
      </dsp:nvSpPr>
      <dsp:spPr>
        <a:xfrm>
          <a:off x="354553" y="1671885"/>
          <a:ext cx="2386905" cy="1432143"/>
        </a:xfrm>
        <a:prstGeom prst="rect">
          <a:avLst/>
        </a:prstGeom>
        <a:solidFill>
          <a:srgbClr val="0C3C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Book" panose="02000604040000020004" pitchFamily="50" charset="0"/>
            </a:rPr>
            <a:t>Ministerio de Administracion publica.  Escuela Nacional de formacion</a:t>
          </a:r>
          <a:endParaRPr lang="en-US" sz="1800" kern="1200" dirty="0">
            <a:latin typeface="Gotham Book" panose="02000604040000020004" pitchFamily="50" charset="0"/>
          </a:endParaRPr>
        </a:p>
      </dsp:txBody>
      <dsp:txXfrm>
        <a:off x="354553" y="1671885"/>
        <a:ext cx="2386905" cy="1432143"/>
      </dsp:txXfrm>
    </dsp:sp>
    <dsp:sp modelId="{6682112C-4CEA-4543-81F3-EEFD36885C6D}">
      <dsp:nvSpPr>
        <dsp:cNvPr id="0" name=""/>
        <dsp:cNvSpPr/>
      </dsp:nvSpPr>
      <dsp:spPr>
        <a:xfrm>
          <a:off x="2980149" y="1671885"/>
          <a:ext cx="2386905" cy="1432143"/>
        </a:xfrm>
        <a:prstGeom prst="rect">
          <a:avLst/>
        </a:prstGeom>
        <a:solidFill>
          <a:srgbClr val="0C3C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Book" panose="02000604040000020004" pitchFamily="50" charset="0"/>
            </a:rPr>
            <a:t>Ministerio de la mujer</a:t>
          </a:r>
          <a:endParaRPr lang="en-US" sz="1800" kern="1200" dirty="0">
            <a:latin typeface="Gotham Book" panose="02000604040000020004" pitchFamily="50" charset="0"/>
          </a:endParaRPr>
        </a:p>
      </dsp:txBody>
      <dsp:txXfrm>
        <a:off x="2980149" y="1671885"/>
        <a:ext cx="2386905" cy="1432143"/>
      </dsp:txXfrm>
    </dsp:sp>
    <dsp:sp modelId="{FB7C3659-13F9-4135-A447-685B4FBE4B04}">
      <dsp:nvSpPr>
        <dsp:cNvPr id="0" name=""/>
        <dsp:cNvSpPr/>
      </dsp:nvSpPr>
      <dsp:spPr>
        <a:xfrm>
          <a:off x="5605745" y="1671885"/>
          <a:ext cx="2386905" cy="1432143"/>
        </a:xfrm>
        <a:prstGeom prst="rect">
          <a:avLst/>
        </a:prstGeom>
        <a:solidFill>
          <a:srgbClr val="0C3C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Book" panose="02000604040000020004" pitchFamily="50" charset="0"/>
            </a:rPr>
            <a:t>Ministerio de Medio Ambiente</a:t>
          </a:r>
          <a:endParaRPr lang="en-US" sz="1800" kern="1200" dirty="0">
            <a:latin typeface="Gotham Book" panose="02000604040000020004" pitchFamily="50" charset="0"/>
          </a:endParaRPr>
        </a:p>
      </dsp:txBody>
      <dsp:txXfrm>
        <a:off x="5605745" y="1671885"/>
        <a:ext cx="2386905" cy="1432143"/>
      </dsp:txXfrm>
    </dsp:sp>
    <dsp:sp modelId="{69201AE3-D8EE-4468-AAD7-F7071A0B140B}">
      <dsp:nvSpPr>
        <dsp:cNvPr id="0" name=""/>
        <dsp:cNvSpPr/>
      </dsp:nvSpPr>
      <dsp:spPr>
        <a:xfrm>
          <a:off x="8231341" y="1671885"/>
          <a:ext cx="2386905" cy="1432143"/>
        </a:xfrm>
        <a:prstGeom prst="rect">
          <a:avLst/>
        </a:prstGeom>
        <a:solidFill>
          <a:srgbClr val="0C3C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Book" panose="02000604040000020004" pitchFamily="50" charset="0"/>
            </a:rPr>
            <a:t>Consejo Nacional para el Cambio Climatico</a:t>
          </a:r>
          <a:endParaRPr lang="en-US" sz="1800" kern="1200" dirty="0">
            <a:latin typeface="Gotham Book" panose="02000604040000020004" pitchFamily="50" charset="0"/>
          </a:endParaRPr>
        </a:p>
      </dsp:txBody>
      <dsp:txXfrm>
        <a:off x="8231341" y="1671885"/>
        <a:ext cx="2386905" cy="1432143"/>
      </dsp:txXfrm>
    </dsp:sp>
    <dsp:sp modelId="{A2ACE2E8-584E-4425-9227-627949378DAF}">
      <dsp:nvSpPr>
        <dsp:cNvPr id="0" name=""/>
        <dsp:cNvSpPr/>
      </dsp:nvSpPr>
      <dsp:spPr>
        <a:xfrm>
          <a:off x="1667351" y="3342719"/>
          <a:ext cx="2386905" cy="1432143"/>
        </a:xfrm>
        <a:prstGeom prst="rect">
          <a:avLst/>
        </a:prstGeom>
        <a:solidFill>
          <a:srgbClr val="0C3C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Gotham Book" panose="02000604040000020004" pitchFamily="50" charset="0"/>
            </a:rPr>
            <a:t>Ministerio</a:t>
          </a:r>
          <a:r>
            <a:rPr lang="en-US" sz="1800" kern="1200" dirty="0">
              <a:latin typeface="Gotham Book" panose="02000604040000020004" pitchFamily="50" charset="0"/>
            </a:rPr>
            <a:t> de la Juventud</a:t>
          </a:r>
        </a:p>
      </dsp:txBody>
      <dsp:txXfrm>
        <a:off x="1667351" y="3342719"/>
        <a:ext cx="2386905" cy="1432143"/>
      </dsp:txXfrm>
    </dsp:sp>
    <dsp:sp modelId="{90446A7F-D666-443F-A38C-5BA0570B8AA7}">
      <dsp:nvSpPr>
        <dsp:cNvPr id="0" name=""/>
        <dsp:cNvSpPr/>
      </dsp:nvSpPr>
      <dsp:spPr>
        <a:xfrm>
          <a:off x="4292947" y="3342719"/>
          <a:ext cx="2386905" cy="1432143"/>
        </a:xfrm>
        <a:prstGeom prst="rect">
          <a:avLst/>
        </a:prstGeom>
        <a:solidFill>
          <a:srgbClr val="0C3C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Book" panose="02000604040000020004" pitchFamily="50" charset="0"/>
            </a:rPr>
            <a:t>Sociedad Civil (Alianza ONG, Foro ciudadano, participacion ciudadana)</a:t>
          </a:r>
          <a:endParaRPr lang="en-US" sz="1800" kern="1200" dirty="0">
            <a:latin typeface="Gotham Book" panose="02000604040000020004" pitchFamily="50" charset="0"/>
          </a:endParaRPr>
        </a:p>
      </dsp:txBody>
      <dsp:txXfrm>
        <a:off x="4292947" y="3342719"/>
        <a:ext cx="2386905" cy="1432143"/>
      </dsp:txXfrm>
    </dsp:sp>
    <dsp:sp modelId="{D3D30796-F5EF-4D63-B671-5837AD562226}">
      <dsp:nvSpPr>
        <dsp:cNvPr id="0" name=""/>
        <dsp:cNvSpPr/>
      </dsp:nvSpPr>
      <dsp:spPr>
        <a:xfrm>
          <a:off x="6918543" y="3342719"/>
          <a:ext cx="2386905" cy="1432143"/>
        </a:xfrm>
        <a:prstGeom prst="rect">
          <a:avLst/>
        </a:prstGeom>
        <a:solidFill>
          <a:srgbClr val="0C3C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Book" panose="02000604040000020004" pitchFamily="50" charset="0"/>
            </a:rPr>
            <a:t>Sector privado</a:t>
          </a:r>
          <a:endParaRPr lang="en-US" sz="1800" kern="1200" dirty="0">
            <a:latin typeface="Gotham Book" panose="02000604040000020004" pitchFamily="50" charset="0"/>
          </a:endParaRPr>
        </a:p>
      </dsp:txBody>
      <dsp:txXfrm>
        <a:off x="6918543" y="3342719"/>
        <a:ext cx="2386905" cy="143214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2BF07-FB96-405C-A2F0-557FA0412DBC}" type="datetimeFigureOut">
              <a:rPr lang="es-DO" smtClean="0"/>
              <a:t>1/12/2022</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D653A-2C43-4D36-B222-2F7598DC2FD9}" type="slidenum">
              <a:rPr lang="es-DO" smtClean="0"/>
              <a:t>‹Nº›</a:t>
            </a:fld>
            <a:endParaRPr lang="es-DO"/>
          </a:p>
        </p:txBody>
      </p:sp>
    </p:spTree>
    <p:extLst>
      <p:ext uri="{BB962C8B-B14F-4D97-AF65-F5344CB8AC3E}">
        <p14:creationId xmlns:p14="http://schemas.microsoft.com/office/powerpoint/2010/main" val="124036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5"/>
          </p:nvPr>
        </p:nvSpPr>
        <p:spPr/>
        <p:txBody>
          <a:bodyPr/>
          <a:lstStyle/>
          <a:p>
            <a:fld id="{85AD653A-2C43-4D36-B222-2F7598DC2FD9}" type="slidenum">
              <a:rPr lang="es-DO" smtClean="0"/>
              <a:t>1</a:t>
            </a:fld>
            <a:endParaRPr lang="es-DO"/>
          </a:p>
        </p:txBody>
      </p:sp>
    </p:spTree>
    <p:extLst>
      <p:ext uri="{BB962C8B-B14F-4D97-AF65-F5344CB8AC3E}">
        <p14:creationId xmlns:p14="http://schemas.microsoft.com/office/powerpoint/2010/main" val="9443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85AD653A-2C43-4D36-B222-2F7598DC2FD9}" type="slidenum">
              <a:rPr lang="es-DO" smtClean="0"/>
              <a:t>11</a:t>
            </a:fld>
            <a:endParaRPr lang="es-DO"/>
          </a:p>
        </p:txBody>
      </p:sp>
    </p:spTree>
    <p:extLst>
      <p:ext uri="{BB962C8B-B14F-4D97-AF65-F5344CB8AC3E}">
        <p14:creationId xmlns:p14="http://schemas.microsoft.com/office/powerpoint/2010/main" val="167143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5AD653A-2C43-4D36-B222-2F7598DC2FD9}" type="slidenum">
              <a:rPr lang="es-DO" smtClean="0"/>
              <a:t>12</a:t>
            </a:fld>
            <a:endParaRPr lang="es-DO"/>
          </a:p>
        </p:txBody>
      </p:sp>
    </p:spTree>
    <p:extLst>
      <p:ext uri="{BB962C8B-B14F-4D97-AF65-F5344CB8AC3E}">
        <p14:creationId xmlns:p14="http://schemas.microsoft.com/office/powerpoint/2010/main" val="3563574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10"/>
          </p:nvPr>
        </p:nvSpPr>
        <p:spPr/>
        <p:txBody>
          <a:bodyPr/>
          <a:lstStyle/>
          <a:p>
            <a:fld id="{85AD653A-2C43-4D36-B222-2F7598DC2FD9}" type="slidenum">
              <a:rPr lang="es-DO" smtClean="0"/>
              <a:t>13</a:t>
            </a:fld>
            <a:endParaRPr lang="es-DO"/>
          </a:p>
        </p:txBody>
      </p:sp>
    </p:spTree>
    <p:extLst>
      <p:ext uri="{BB962C8B-B14F-4D97-AF65-F5344CB8AC3E}">
        <p14:creationId xmlns:p14="http://schemas.microsoft.com/office/powerpoint/2010/main" val="426393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10"/>
          </p:nvPr>
        </p:nvSpPr>
        <p:spPr/>
        <p:txBody>
          <a:bodyPr/>
          <a:lstStyle/>
          <a:p>
            <a:fld id="{85AD653A-2C43-4D36-B222-2F7598DC2FD9}" type="slidenum">
              <a:rPr lang="es-DO" smtClean="0"/>
              <a:t>2</a:t>
            </a:fld>
            <a:endParaRPr lang="es-DO"/>
          </a:p>
        </p:txBody>
      </p:sp>
    </p:spTree>
    <p:extLst>
      <p:ext uri="{BB962C8B-B14F-4D97-AF65-F5344CB8AC3E}">
        <p14:creationId xmlns:p14="http://schemas.microsoft.com/office/powerpoint/2010/main" val="8821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 b="1" u="sng" dirty="0"/>
              <a:t>Constitución Dominicana  </a:t>
            </a:r>
            <a:r>
              <a:rPr lang="es" dirty="0"/>
              <a:t>- SECCIÓN II DE LOS DERECHOS ECONÓMICOS Y SOCIALES</a:t>
            </a:r>
            <a:r>
              <a:rPr lang="es-DO" dirty="0"/>
              <a:t> </a:t>
            </a:r>
            <a:endParaRPr lang="es-DO" dirty="0">
              <a:cs typeface="Calibri"/>
            </a:endParaRPr>
          </a:p>
          <a:p>
            <a:pPr algn="just"/>
            <a:r>
              <a:rPr lang="es" b="1" dirty="0"/>
              <a:t>Artículo 63.-</a:t>
            </a:r>
            <a:r>
              <a:rPr lang="es" dirty="0"/>
              <a:t> </a:t>
            </a:r>
            <a:r>
              <a:rPr lang="es" dirty="0">
                <a:solidFill>
                  <a:srgbClr val="FF0000"/>
                </a:solidFill>
              </a:rPr>
              <a:t>Derecho a la educación</a:t>
            </a:r>
            <a:r>
              <a:rPr lang="es" dirty="0"/>
              <a:t>. Toda persona tiene derecho a una educación integral, de calidad, permanente, en igualdad de condiciones y oportunidades, sin más limitaciones que las derivadas de sus aptitudes, vocación y aspiraciones. </a:t>
            </a:r>
            <a:endParaRPr lang="es-DO" dirty="0"/>
          </a:p>
          <a:p>
            <a:pPr algn="just"/>
            <a:r>
              <a:rPr lang="es" dirty="0"/>
              <a:t>13) Con la finalidad de formar ciudadanas y ciudadanos conscientes de sus derechos y deberes, en todas las instituciones de educación pública y privada, serán obligatorias la instrucción en la formación social y cívica, la enseñanza de la Constitución, de los derechos y garantías fundamentales, de los valores patrios y de los principios de convivencia pacífica.</a:t>
            </a:r>
            <a:r>
              <a:rPr lang="es-DO" dirty="0"/>
              <a:t> </a:t>
            </a:r>
            <a:endParaRPr lang="es-DO" dirty="0">
              <a:cs typeface="Calibri"/>
            </a:endParaRPr>
          </a:p>
          <a:p>
            <a:pPr algn="just"/>
            <a:r>
              <a:rPr lang="es-DO" dirty="0"/>
              <a:t>. </a:t>
            </a:r>
            <a:endParaRPr lang="es-DO" dirty="0">
              <a:cs typeface="Calibri"/>
            </a:endParaRPr>
          </a:p>
          <a:p>
            <a:pPr algn="just"/>
            <a:r>
              <a:rPr lang="es-DO" b="1" dirty="0">
                <a:solidFill>
                  <a:srgbClr val="FF0000"/>
                </a:solidFill>
              </a:rPr>
              <a:t>Ley 498-06 – Sistema de Planificación e Inversión Publica </a:t>
            </a:r>
            <a:endParaRPr lang="es-DO" b="1" dirty="0">
              <a:solidFill>
                <a:srgbClr val="FF0000"/>
              </a:solidFill>
              <a:cs typeface="Calibri"/>
            </a:endParaRPr>
          </a:p>
          <a:p>
            <a:pPr algn="just"/>
            <a:r>
              <a:rPr lang="es-DO" b="1" dirty="0"/>
              <a:t>Artículo 3.-</a:t>
            </a:r>
            <a:r>
              <a:rPr lang="es-DO" dirty="0"/>
              <a:t> El Sistema Nacional de Planificación e Inversión Pública se enmarca en el pleno respeto a los siguientes principios: </a:t>
            </a:r>
            <a:endParaRPr lang="es-DO" dirty="0">
              <a:cs typeface="Calibri"/>
            </a:endParaRPr>
          </a:p>
          <a:p>
            <a:pPr algn="just"/>
            <a:r>
              <a:rPr lang="es-DO" dirty="0"/>
              <a:t>j) </a:t>
            </a:r>
            <a:r>
              <a:rPr lang="es-DO" b="1" dirty="0">
                <a:solidFill>
                  <a:schemeClr val="accent2"/>
                </a:solidFill>
              </a:rPr>
              <a:t>Participación del ciudadano. Durante los procesos de elaboración de planes deben existir procedimientos específicos que garanticen la participación de la ciudadanía en el marco de la legislación vigente. </a:t>
            </a:r>
          </a:p>
          <a:p>
            <a:pPr algn="just"/>
            <a:endParaRPr lang="es-DO" b="1" dirty="0">
              <a:solidFill>
                <a:schemeClr val="accent2"/>
              </a:solidFill>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1" i="0" dirty="0">
                <a:solidFill>
                  <a:srgbClr val="626262"/>
                </a:solidFill>
                <a:effectLst/>
                <a:latin typeface="Montserrat" panose="00000500000000000000" pitchFamily="2" charset="0"/>
              </a:rPr>
              <a:t>Funciones MEPYD</a:t>
            </a:r>
            <a:r>
              <a:rPr lang="es-ES" sz="1200" b="0" i="0" dirty="0">
                <a:solidFill>
                  <a:srgbClr val="626262"/>
                </a:solidFill>
                <a:effectLst/>
                <a:latin typeface="Montserrat" panose="00000500000000000000" pitchFamily="2" charset="0"/>
              </a:rPr>
              <a:t>. Promover el paradigma de calidad de vida que garantice un desarrollo sostenible, resiliente, incluyente y equitativo, a escala nacional y de los territorios de la República Dominicana, a través de la articulación de las políticas públicas, para el ejercicio de </a:t>
            </a:r>
            <a:r>
              <a:rPr lang="es-ES" sz="1200" b="1" i="0" u="sng" dirty="0">
                <a:solidFill>
                  <a:srgbClr val="626262"/>
                </a:solidFill>
                <a:effectLst/>
                <a:latin typeface="Montserrat" panose="00000500000000000000" pitchFamily="2" charset="0"/>
              </a:rPr>
              <a:t>una ciudadanía fundamentada en derechos, solidaria y democrática</a:t>
            </a:r>
            <a:r>
              <a:rPr lang="es-ES" sz="1200" b="0" i="0" dirty="0">
                <a:solidFill>
                  <a:srgbClr val="626262"/>
                </a:solidFill>
                <a:effectLst/>
                <a:latin typeface="Montserrat" panose="00000500000000000000" pitchFamily="2" charset="0"/>
              </a:rPr>
              <a:t>.</a:t>
            </a:r>
            <a:endParaRPr lang="es-ES" sz="1000" b="0" i="0" dirty="0">
              <a:effectLst/>
              <a:latin typeface="Calibri" panose="020F0502020204030204" pitchFamily="34" charset="0"/>
              <a:cs typeface="Calibri" panose="020F0502020204030204" pitchFamily="34" charset="0"/>
            </a:endParaRPr>
          </a:p>
          <a:p>
            <a:pPr algn="just"/>
            <a:endParaRPr lang="es-DO" b="1" dirty="0">
              <a:solidFill>
                <a:schemeClr val="accent2"/>
              </a:solidFill>
              <a:cs typeface="Calibri"/>
            </a:endParaRPr>
          </a:p>
          <a:p>
            <a:pPr algn="just"/>
            <a:r>
              <a:rPr lang="es-DO" dirty="0"/>
              <a:t>. </a:t>
            </a:r>
            <a:endParaRPr lang="es-DO" dirty="0">
              <a:cs typeface="Calibri"/>
            </a:endParaRPr>
          </a:p>
          <a:p>
            <a:pPr algn="just"/>
            <a:r>
              <a:rPr lang="es-DO" dirty="0"/>
              <a:t>Proyecto de ley Ordenamiento Territorial </a:t>
            </a:r>
            <a:endParaRPr lang="es-DO" dirty="0">
              <a:cs typeface="Calibri"/>
            </a:endParaRPr>
          </a:p>
          <a:p>
            <a:pPr algn="just"/>
            <a:r>
              <a:rPr lang="es-DO" b="1" dirty="0"/>
              <a:t>Artículo 11.- Principios de planificación-gestión. </a:t>
            </a:r>
            <a:r>
              <a:rPr lang="es-DO" dirty="0"/>
              <a:t>Los principios de planificación-gestión del ordenamiento territorial que orienta la presente ley son los siguientes: </a:t>
            </a:r>
            <a:endParaRPr lang="es-DO" dirty="0">
              <a:cs typeface="Calibri"/>
            </a:endParaRPr>
          </a:p>
          <a:p>
            <a:pPr algn="just"/>
            <a:r>
              <a:rPr lang="es-DO" b="1" u="sng" dirty="0"/>
              <a:t>a) Participación </a:t>
            </a:r>
            <a:r>
              <a:rPr lang="es-DO" dirty="0"/>
              <a:t>de los actores territoriales en el proceso de planificación, toma de decisiones, ejecución de acciones y monitoreo y evaluación de todas las intervenciones que se realicen para ordenar el territorio. </a:t>
            </a:r>
            <a:endParaRPr lang="es-DO" dirty="0">
              <a:cs typeface="Calibri"/>
            </a:endParaRPr>
          </a:p>
          <a:p>
            <a:pPr algn="just"/>
            <a:r>
              <a:rPr lang="es-DO" b="1" u="sng" dirty="0"/>
              <a:t>b) </a:t>
            </a:r>
            <a:r>
              <a:rPr lang="es-DO" b="1" u="sng" dirty="0">
                <a:highlight>
                  <a:srgbClr val="FFFF00"/>
                </a:highlight>
              </a:rPr>
              <a:t>Corresponsabilidad </a:t>
            </a:r>
            <a:r>
              <a:rPr lang="es-DO" dirty="0"/>
              <a:t>en la contribución de todas las entidades gubernamentales y no gubernamentales para ordenar el territorio, y que implica que todos los actores se involucran en la búsqueda de soluciones para su desarrollo. </a:t>
            </a:r>
            <a:endParaRPr lang="es-DO" dirty="0">
              <a:cs typeface="Calibri"/>
            </a:endParaRPr>
          </a:p>
          <a:p>
            <a:pPr algn="just"/>
            <a:r>
              <a:rPr lang="es-DO" dirty="0"/>
              <a:t>  </a:t>
            </a:r>
            <a:endParaRPr lang="es-DO" dirty="0">
              <a:cs typeface="Calibri"/>
            </a:endParaRPr>
          </a:p>
          <a:p>
            <a:pPr algn="just"/>
            <a:r>
              <a:rPr lang="es-DO" b="1" dirty="0"/>
              <a:t>Capitulo III. La participación ciudadana en la gestión del ordenamiento territorial</a:t>
            </a:r>
            <a:r>
              <a:rPr lang="es-DO" dirty="0"/>
              <a:t> </a:t>
            </a:r>
            <a:endParaRPr lang="es-DO" dirty="0">
              <a:cs typeface="Calibri"/>
            </a:endParaRPr>
          </a:p>
          <a:p>
            <a:r>
              <a:rPr lang="es-DO" b="1" dirty="0"/>
              <a:t>Artículo 85.- </a:t>
            </a:r>
            <a:r>
              <a:rPr lang="es-DO" b="1" u="sng" dirty="0"/>
              <a:t>Mecanismos de participación</a:t>
            </a:r>
            <a:r>
              <a:rPr lang="es-DO" b="1" dirty="0"/>
              <a:t>. </a:t>
            </a:r>
            <a:r>
              <a:rPr lang="es-DO" dirty="0"/>
              <a:t>El Poder Ejecutivo y los demás niveles del Estado crearán, instrumentarán y facilitarán mecanismos de </a:t>
            </a:r>
            <a:r>
              <a:rPr lang="es-DO" b="1" u="sng" dirty="0">
                <a:solidFill>
                  <a:srgbClr val="FF0000"/>
                </a:solidFill>
              </a:rPr>
              <a:t>participación ciudadana</a:t>
            </a:r>
            <a:r>
              <a:rPr lang="es-DO" b="1" dirty="0">
                <a:solidFill>
                  <a:srgbClr val="FF0000"/>
                </a:solidFill>
              </a:rPr>
              <a:t>,</a:t>
            </a:r>
            <a:r>
              <a:rPr lang="es-DO" dirty="0"/>
              <a:t> como los cabildos abiertos, mini cabildos, centros de promoción ciudadana, o cualquier otro mecanismo de participación consultiva y de toma de decisiones en los procesos de gestión de los planes y normas de ordenamiento territorial. </a:t>
            </a:r>
          </a:p>
          <a:p>
            <a:endParaRPr lang="es-DO" dirty="0">
              <a:cs typeface="Calibri"/>
            </a:endParaRPr>
          </a:p>
          <a:p>
            <a:endParaRPr lang="es-DO" b="1" u="sng" dirty="0">
              <a:cs typeface="Calibri"/>
            </a:endParaRPr>
          </a:p>
          <a:p>
            <a:r>
              <a:rPr lang="es-ES" b="1" u="sng" dirty="0">
                <a:cs typeface="Calibri"/>
              </a:rPr>
              <a:t>¿Qué es el Consejo Económico y Social (CES)?</a:t>
            </a:r>
          </a:p>
          <a:p>
            <a:endParaRPr lang="es-ES" b="1" u="sng" dirty="0">
              <a:cs typeface="Calibri"/>
            </a:endParaRPr>
          </a:p>
          <a:p>
            <a:r>
              <a:rPr lang="es-ES" b="1" u="sng" dirty="0">
                <a:cs typeface="Calibri"/>
              </a:rPr>
              <a:t>El Consejo Económico y Social es un órgano consultivo y de concertación social del Poder Ejecutivo, de carácter nacional, intersectorial e interterritorial, de carácter permanente, adscrito al Ministerio de la Presidencia.</a:t>
            </a:r>
          </a:p>
          <a:p>
            <a:endParaRPr lang="es-ES" b="1" u="sng"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333333"/>
                </a:solidFill>
                <a:effectLst/>
                <a:latin typeface="Raleway" pitchFamily="2" charset="0"/>
              </a:rPr>
              <a:t>Examinar y estudiar los problemas económicos, sociales y laborales que afectan a la sociedad dominicana.</a:t>
            </a:r>
          </a:p>
          <a:p>
            <a:endParaRPr lang="es-ES" b="1" u="sng" dirty="0">
              <a:cs typeface="Calibri"/>
            </a:endParaRPr>
          </a:p>
          <a:p>
            <a:pPr marL="171450" indent="-171450">
              <a:buFont typeface="Arial" panose="020B0604020202020204" pitchFamily="34" charset="0"/>
              <a:buChar char="•"/>
            </a:pPr>
            <a:r>
              <a:rPr lang="es-ES" b="0" u="none" dirty="0">
                <a:cs typeface="Calibri"/>
              </a:rPr>
              <a:t>Coordinar la participación social en el proceso de seguimiento, monitoreo y evaluación de la Estrategia Nacional de Desarrollo, conforme lo ordena la ley que la regula.</a:t>
            </a:r>
          </a:p>
          <a:p>
            <a:pPr marL="171450" indent="-171450">
              <a:buFont typeface="Arial" panose="020B0604020202020204" pitchFamily="34" charset="0"/>
              <a:buChar char="•"/>
            </a:pPr>
            <a:r>
              <a:rPr lang="es-ES" b="0" u="none" dirty="0">
                <a:cs typeface="Calibri"/>
              </a:rPr>
              <a:t>Propiciar las veedurías sociales, la rendición de cuentas y el cumplimiento de la Estrategia Nacional de Desarrollo.</a:t>
            </a:r>
          </a:p>
          <a:p>
            <a:pPr marL="171450" indent="-171450">
              <a:buFont typeface="Arial" panose="020B0604020202020204" pitchFamily="34" charset="0"/>
              <a:buChar char="•"/>
            </a:pPr>
            <a:r>
              <a:rPr lang="es-ES" b="0" u="none" dirty="0">
                <a:cs typeface="Calibri"/>
              </a:rPr>
              <a:t>Participar en las revisiones anuales de mediano plazo y de término, respecto a los avances, logros, dificultades y desafíos, que se presenten en la implementación de la Estrategia Nacional de Desarrollo de acuerdo a lo establecido en la ley.</a:t>
            </a:r>
          </a:p>
          <a:p>
            <a:pPr marL="171450" indent="-171450">
              <a:buFont typeface="Arial" panose="020B0604020202020204" pitchFamily="34" charset="0"/>
              <a:buChar char="•"/>
            </a:pPr>
            <a:endParaRPr lang="es-DO" b="0" u="none" dirty="0">
              <a:cs typeface="Calibri"/>
            </a:endParaRPr>
          </a:p>
          <a:p>
            <a:pPr algn="l" fontAlgn="base"/>
            <a:r>
              <a:rPr lang="es-ES" sz="1800" b="1" i="0" dirty="0">
                <a:effectLst/>
                <a:latin typeface="Calibri" panose="020F0502020204030204" pitchFamily="34" charset="0"/>
                <a:cs typeface="Calibri" panose="020F0502020204030204" pitchFamily="34" charset="0"/>
              </a:rPr>
              <a:t>ASFL</a:t>
            </a:r>
          </a:p>
          <a:p>
            <a:pPr algn="l" fontAlgn="base"/>
            <a:endParaRPr lang="es-ES" sz="1800" b="0" i="0" dirty="0">
              <a:effectLst/>
              <a:latin typeface="Calibri" panose="020F0502020204030204" pitchFamily="34" charset="0"/>
              <a:cs typeface="Calibri" panose="020F0502020204030204" pitchFamily="34" charset="0"/>
            </a:endParaRPr>
          </a:p>
          <a:p>
            <a:pPr algn="l" fontAlgn="base"/>
            <a:r>
              <a:rPr lang="es-ES" sz="2800" dirty="0"/>
              <a:t>La Ley 122-05 introduce una serie de mecanismos innovadores para formalizar y reconocer el trabajo de las organizaciones de la sociedad civil dominicana, dentro de los cuales podemos destacar el proceso de habilitación de servicios en los ministerios sectoriales, el acceso a mecanismos de exención de impuestos y la creación del Centro de Fomento y Promoción de las ASFL, cuyo Consejo es una entidad mixta compuesta de representantes de instituciones públicas y de la sociedad civil.</a:t>
            </a:r>
          </a:p>
          <a:p>
            <a:pPr algn="l" fontAlgn="base"/>
            <a:endParaRPr lang="es-ES" sz="2800" dirty="0"/>
          </a:p>
          <a:p>
            <a:pPr algn="l" fontAlgn="base"/>
            <a:r>
              <a:rPr lang="es-ES" sz="2800" b="1" i="0" dirty="0">
                <a:effectLst/>
                <a:latin typeface="Calibri" panose="020F0502020204030204" pitchFamily="34" charset="0"/>
                <a:cs typeface="Calibri" panose="020F0502020204030204" pitchFamily="34" charset="0"/>
              </a:rPr>
              <a:t>Centro Nacional de Fomento y Promoción de las ASFL (CASFL)</a:t>
            </a:r>
          </a:p>
          <a:p>
            <a:pPr algn="l" fontAlgn="base"/>
            <a:endParaRPr lang="es-ES" sz="2800" b="0" i="0" dirty="0">
              <a:effectLst/>
              <a:latin typeface="Calibri" panose="020F0502020204030204" pitchFamily="34" charset="0"/>
              <a:cs typeface="Calibri" panose="020F0502020204030204" pitchFamily="34" charset="0"/>
            </a:endParaRPr>
          </a:p>
        </p:txBody>
      </p:sp>
      <p:sp>
        <p:nvSpPr>
          <p:cNvPr id="4" name="Marcador de número de diapositiva 3"/>
          <p:cNvSpPr>
            <a:spLocks noGrp="1"/>
          </p:cNvSpPr>
          <p:nvPr>
            <p:ph type="sldNum" sz="quarter" idx="10"/>
          </p:nvPr>
        </p:nvSpPr>
        <p:spPr/>
        <p:txBody>
          <a:bodyPr/>
          <a:lstStyle/>
          <a:p>
            <a:fld id="{85AD653A-2C43-4D36-B222-2F7598DC2FD9}" type="slidenum">
              <a:rPr lang="es-DO" smtClean="0"/>
              <a:t>3</a:t>
            </a:fld>
            <a:endParaRPr lang="es-DO"/>
          </a:p>
        </p:txBody>
      </p:sp>
    </p:spTree>
    <p:extLst>
      <p:ext uri="{BB962C8B-B14F-4D97-AF65-F5344CB8AC3E}">
        <p14:creationId xmlns:p14="http://schemas.microsoft.com/office/powerpoint/2010/main" val="48248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i="0" dirty="0" err="1">
                <a:solidFill>
                  <a:srgbClr val="000000"/>
                </a:solidFill>
                <a:effectLst/>
                <a:latin typeface="Times" pitchFamily="2" charset="0"/>
              </a:rPr>
              <a:t>Pacto</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educativo</a:t>
            </a:r>
            <a:r>
              <a:rPr lang="en-US" b="0" i="0" dirty="0">
                <a:solidFill>
                  <a:srgbClr val="000000"/>
                </a:solidFill>
                <a:effectLst/>
                <a:latin typeface="Times" pitchFamily="2" charset="0"/>
              </a:rPr>
              <a:t> y </a:t>
            </a:r>
            <a:r>
              <a:rPr lang="en-US" b="0" i="0" dirty="0" err="1">
                <a:solidFill>
                  <a:srgbClr val="000000"/>
                </a:solidFill>
                <a:effectLst/>
                <a:latin typeface="Times" pitchFamily="2" charset="0"/>
              </a:rPr>
              <a:t>demas</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pactos</a:t>
            </a:r>
            <a:r>
              <a:rPr lang="en-US" b="0" i="0" dirty="0">
                <a:solidFill>
                  <a:srgbClr val="000000"/>
                </a:solidFill>
                <a:effectLst/>
                <a:latin typeface="Times" pitchFamily="2" charset="0"/>
              </a:rPr>
              <a:t>. </a:t>
            </a:r>
          </a:p>
          <a:p>
            <a:endParaRPr lang="en-US" b="0" i="0" dirty="0">
              <a:solidFill>
                <a:srgbClr val="000000"/>
              </a:solidFill>
              <a:effectLst/>
              <a:latin typeface="Times" pitchFamily="2" charset="0"/>
            </a:endParaRPr>
          </a:p>
          <a:p>
            <a:r>
              <a:rPr lang="en-US" b="0" i="0" dirty="0">
                <a:solidFill>
                  <a:srgbClr val="000000"/>
                </a:solidFill>
                <a:effectLst/>
                <a:latin typeface="Times" pitchFamily="2" charset="0"/>
              </a:rPr>
              <a:t>Plan Nacional de </a:t>
            </a:r>
            <a:r>
              <a:rPr lang="en-US" b="0" i="0" dirty="0" err="1">
                <a:solidFill>
                  <a:srgbClr val="000000"/>
                </a:solidFill>
                <a:effectLst/>
                <a:latin typeface="Times" pitchFamily="2" charset="0"/>
              </a:rPr>
              <a:t>Adaptación</a:t>
            </a:r>
            <a:r>
              <a:rPr lang="en-US" b="0" i="0" dirty="0">
                <a:solidFill>
                  <a:srgbClr val="000000"/>
                </a:solidFill>
                <a:effectLst/>
                <a:latin typeface="Times" pitchFamily="2" charset="0"/>
              </a:rPr>
              <a:t> al Cambio </a:t>
            </a:r>
            <a:r>
              <a:rPr lang="en-US" b="0" i="0" dirty="0" err="1">
                <a:solidFill>
                  <a:srgbClr val="000000"/>
                </a:solidFill>
                <a:effectLst/>
                <a:latin typeface="Times" pitchFamily="2" charset="0"/>
              </a:rPr>
              <a:t>Climático</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el</a:t>
            </a:r>
            <a:r>
              <a:rPr lang="en-US" b="0" i="0" dirty="0">
                <a:solidFill>
                  <a:srgbClr val="000000"/>
                </a:solidFill>
                <a:effectLst/>
                <a:latin typeface="Times" pitchFamily="2" charset="0"/>
              </a:rPr>
              <a:t> Plan Nacional </a:t>
            </a:r>
            <a:r>
              <a:rPr lang="en-US" b="0" i="0" dirty="0" err="1">
                <a:solidFill>
                  <a:srgbClr val="000000"/>
                </a:solidFill>
                <a:effectLst/>
                <a:latin typeface="Times" pitchFamily="2" charset="0"/>
              </a:rPr>
              <a:t>Competitividad</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el</a:t>
            </a:r>
            <a:r>
              <a:rPr lang="en-US" b="0" i="0" dirty="0">
                <a:solidFill>
                  <a:srgbClr val="000000"/>
                </a:solidFill>
                <a:effectLst/>
                <a:latin typeface="Times" pitchFamily="2" charset="0"/>
              </a:rPr>
              <a:t> Plan Nacional de </a:t>
            </a:r>
            <a:r>
              <a:rPr lang="en-US" b="0" i="0" dirty="0" err="1">
                <a:solidFill>
                  <a:srgbClr val="000000"/>
                </a:solidFill>
                <a:effectLst/>
                <a:latin typeface="Times" pitchFamily="2" charset="0"/>
              </a:rPr>
              <a:t>Educación</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el</a:t>
            </a:r>
            <a:r>
              <a:rPr lang="en-US" b="0" i="0" dirty="0">
                <a:solidFill>
                  <a:srgbClr val="000000"/>
                </a:solidFill>
                <a:effectLst/>
                <a:latin typeface="Times" pitchFamily="2" charset="0"/>
              </a:rPr>
              <a:t> Plan Nacional de </a:t>
            </a:r>
            <a:r>
              <a:rPr lang="en-US" b="0" i="0" dirty="0" err="1">
                <a:solidFill>
                  <a:srgbClr val="000000"/>
                </a:solidFill>
                <a:effectLst/>
                <a:latin typeface="Times" pitchFamily="2" charset="0"/>
              </a:rPr>
              <a:t>Salud</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el</a:t>
            </a:r>
            <a:r>
              <a:rPr lang="en-US" b="0" i="0" dirty="0">
                <a:solidFill>
                  <a:srgbClr val="000000"/>
                </a:solidFill>
                <a:effectLst/>
                <a:latin typeface="Times" pitchFamily="2" charset="0"/>
              </a:rPr>
              <a:t> Plan Nacional Quisqueya Verde, </a:t>
            </a:r>
            <a:r>
              <a:rPr lang="en-US" b="0" i="0" dirty="0" err="1">
                <a:solidFill>
                  <a:srgbClr val="000000"/>
                </a:solidFill>
                <a:effectLst/>
                <a:latin typeface="Times" pitchFamily="2" charset="0"/>
              </a:rPr>
              <a:t>el</a:t>
            </a:r>
            <a:r>
              <a:rPr lang="en-US" b="0" i="0" dirty="0">
                <a:solidFill>
                  <a:srgbClr val="000000"/>
                </a:solidFill>
                <a:effectLst/>
                <a:latin typeface="Times" pitchFamily="2" charset="0"/>
              </a:rPr>
              <a:t> Plan Nacional de </a:t>
            </a:r>
            <a:r>
              <a:rPr lang="en-US" b="0" i="0" dirty="0" err="1">
                <a:solidFill>
                  <a:srgbClr val="000000"/>
                </a:solidFill>
                <a:effectLst/>
                <a:latin typeface="Times" pitchFamily="2" charset="0"/>
              </a:rPr>
              <a:t>Emergencia</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el</a:t>
            </a:r>
            <a:r>
              <a:rPr lang="en-US" b="0" i="0" dirty="0">
                <a:solidFill>
                  <a:srgbClr val="000000"/>
                </a:solidFill>
                <a:effectLst/>
                <a:latin typeface="Times" pitchFamily="2" charset="0"/>
              </a:rPr>
              <a:t> Plan Nacional de </a:t>
            </a:r>
            <a:r>
              <a:rPr lang="en-US" b="0" i="0" dirty="0" err="1">
                <a:solidFill>
                  <a:srgbClr val="000000"/>
                </a:solidFill>
                <a:effectLst/>
                <a:latin typeface="Times" pitchFamily="2" charset="0"/>
              </a:rPr>
              <a:t>Igualdad</a:t>
            </a:r>
            <a:r>
              <a:rPr lang="en-US" b="0" i="0" dirty="0">
                <a:solidFill>
                  <a:srgbClr val="000000"/>
                </a:solidFill>
                <a:effectLst/>
                <a:latin typeface="Times" pitchFamily="2" charset="0"/>
              </a:rPr>
              <a:t> y </a:t>
            </a:r>
            <a:r>
              <a:rPr lang="en-US" b="0" i="0" dirty="0" err="1">
                <a:solidFill>
                  <a:srgbClr val="000000"/>
                </a:solidFill>
                <a:effectLst/>
                <a:latin typeface="Times" pitchFamily="2" charset="0"/>
              </a:rPr>
              <a:t>Equidad</a:t>
            </a:r>
            <a:r>
              <a:rPr lang="en-US" b="0" i="0" dirty="0">
                <a:solidFill>
                  <a:srgbClr val="000000"/>
                </a:solidFill>
                <a:effectLst/>
                <a:latin typeface="Times" pitchFamily="2" charset="0"/>
              </a:rPr>
              <a:t> de </a:t>
            </a:r>
            <a:r>
              <a:rPr lang="en-US" b="0" i="0" dirty="0" err="1">
                <a:solidFill>
                  <a:srgbClr val="000000"/>
                </a:solidFill>
                <a:effectLst/>
                <a:latin typeface="Times" pitchFamily="2" charset="0"/>
              </a:rPr>
              <a:t>Género</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el</a:t>
            </a:r>
            <a:r>
              <a:rPr lang="en-US" b="0" i="0" dirty="0">
                <a:solidFill>
                  <a:srgbClr val="000000"/>
                </a:solidFill>
                <a:effectLst/>
                <a:latin typeface="Times" pitchFamily="2" charset="0"/>
              </a:rPr>
              <a:t> Plan Nacional de </a:t>
            </a:r>
            <a:r>
              <a:rPr lang="en-US" b="0" i="0" dirty="0" err="1">
                <a:solidFill>
                  <a:srgbClr val="000000"/>
                </a:solidFill>
                <a:effectLst/>
                <a:latin typeface="Times" pitchFamily="2" charset="0"/>
              </a:rPr>
              <a:t>Reducción</a:t>
            </a:r>
            <a:r>
              <a:rPr lang="en-US" b="0" i="0" dirty="0">
                <a:solidFill>
                  <a:srgbClr val="000000"/>
                </a:solidFill>
                <a:effectLst/>
                <a:latin typeface="Times" pitchFamily="2" charset="0"/>
              </a:rPr>
              <a:t> de </a:t>
            </a:r>
            <a:r>
              <a:rPr lang="en-US" b="0" i="0" dirty="0" err="1">
                <a:solidFill>
                  <a:srgbClr val="000000"/>
                </a:solidFill>
                <a:effectLst/>
                <a:latin typeface="Times" pitchFamily="2" charset="0"/>
              </a:rPr>
              <a:t>Riesgos</a:t>
            </a:r>
            <a:r>
              <a:rPr lang="en-US" b="0" i="0" dirty="0">
                <a:solidFill>
                  <a:srgbClr val="000000"/>
                </a:solidFill>
                <a:effectLst/>
                <a:latin typeface="Times" pitchFamily="2" charset="0"/>
              </a:rPr>
              <a:t> de </a:t>
            </a:r>
            <a:r>
              <a:rPr lang="en-US" b="0" i="0" dirty="0" err="1">
                <a:solidFill>
                  <a:srgbClr val="000000"/>
                </a:solidFill>
                <a:effectLst/>
                <a:latin typeface="Times" pitchFamily="2" charset="0"/>
              </a:rPr>
              <a:t>Desastres</a:t>
            </a:r>
            <a:r>
              <a:rPr lang="en-US" b="0" i="0" dirty="0">
                <a:solidFill>
                  <a:srgbClr val="000000"/>
                </a:solidFill>
                <a:effectLst/>
                <a:latin typeface="Times" pitchFamily="2" charset="0"/>
              </a:rPr>
              <a:t>, El Plan Nacional </a:t>
            </a:r>
            <a:r>
              <a:rPr lang="en-US" b="0" i="0" dirty="0" err="1">
                <a:solidFill>
                  <a:srgbClr val="000000"/>
                </a:solidFill>
                <a:effectLst/>
                <a:latin typeface="Times" pitchFamily="2" charset="0"/>
              </a:rPr>
              <a:t>Plurianual</a:t>
            </a:r>
            <a:r>
              <a:rPr lang="en-US" b="0" i="0" dirty="0">
                <a:solidFill>
                  <a:srgbClr val="000000"/>
                </a:solidFill>
                <a:effectLst/>
                <a:latin typeface="Times" pitchFamily="2" charset="0"/>
              </a:rPr>
              <a:t> de la </a:t>
            </a:r>
            <a:r>
              <a:rPr lang="en-US" b="0" i="0" dirty="0" err="1">
                <a:solidFill>
                  <a:srgbClr val="000000"/>
                </a:solidFill>
                <a:effectLst/>
                <a:latin typeface="Times" pitchFamily="2" charset="0"/>
              </a:rPr>
              <a:t>Cooperación</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Internacional</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elaborado</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por</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el</a:t>
            </a:r>
            <a:r>
              <a:rPr lang="en-US" b="0" i="0" dirty="0">
                <a:solidFill>
                  <a:srgbClr val="000000"/>
                </a:solidFill>
                <a:effectLst/>
                <a:latin typeface="Times" pitchFamily="2" charset="0"/>
              </a:rPr>
              <a:t> Sistema Nacional de </a:t>
            </a:r>
            <a:r>
              <a:rPr lang="en-US" b="0" i="0" dirty="0" err="1">
                <a:solidFill>
                  <a:srgbClr val="000000"/>
                </a:solidFill>
                <a:effectLst/>
                <a:latin typeface="Times" pitchFamily="2" charset="0"/>
              </a:rPr>
              <a:t>Cooperación</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Internacional</a:t>
            </a:r>
            <a:r>
              <a:rPr lang="en-US" b="0" i="0" dirty="0">
                <a:solidFill>
                  <a:srgbClr val="000000"/>
                </a:solidFill>
                <a:effectLst/>
                <a:latin typeface="Times" pitchFamily="2" charset="0"/>
              </a:rPr>
              <a:t> para </a:t>
            </a:r>
            <a:r>
              <a:rPr lang="en-US" b="0" i="0" dirty="0" err="1">
                <a:solidFill>
                  <a:srgbClr val="000000"/>
                </a:solidFill>
                <a:effectLst/>
                <a:latin typeface="Times" pitchFamily="2" charset="0"/>
              </a:rPr>
              <a:t>el</a:t>
            </a:r>
            <a:r>
              <a:rPr lang="en-US" b="0" i="0" dirty="0">
                <a:solidFill>
                  <a:srgbClr val="000000"/>
                </a:solidFill>
                <a:effectLst/>
                <a:latin typeface="Times" pitchFamily="2" charset="0"/>
              </a:rPr>
              <a:t> Desarrollo (SINACID), (</a:t>
            </a:r>
            <a:r>
              <a:rPr lang="en-US" b="0" i="0" dirty="0" err="1">
                <a:solidFill>
                  <a:srgbClr val="000000"/>
                </a:solidFill>
                <a:effectLst/>
                <a:latin typeface="Times" pitchFamily="2" charset="0"/>
              </a:rPr>
              <a:t>ahora</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mismo</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en</a:t>
            </a:r>
            <a:r>
              <a:rPr lang="en-US" b="0" i="0" dirty="0">
                <a:solidFill>
                  <a:srgbClr val="000000"/>
                </a:solidFill>
                <a:effectLst/>
                <a:latin typeface="Times" pitchFamily="2" charset="0"/>
              </a:rPr>
              <a:t> </a:t>
            </a:r>
            <a:r>
              <a:rPr lang="en-US" b="0" i="0" dirty="0" err="1">
                <a:solidFill>
                  <a:srgbClr val="000000"/>
                </a:solidFill>
                <a:effectLst/>
                <a:latin typeface="Times" pitchFamily="2" charset="0"/>
              </a:rPr>
              <a:t>proceso</a:t>
            </a:r>
            <a:r>
              <a:rPr lang="en-US" b="0" i="0" dirty="0">
                <a:solidFill>
                  <a:srgbClr val="000000"/>
                </a:solidFill>
                <a:effectLst/>
                <a:latin typeface="Times" pitchFamily="2" charset="0"/>
              </a:rPr>
              <a:t> de </a:t>
            </a:r>
            <a:r>
              <a:rPr lang="en-US" b="0" i="0" dirty="0" err="1">
                <a:solidFill>
                  <a:srgbClr val="000000"/>
                </a:solidFill>
                <a:effectLst/>
                <a:latin typeface="Times" pitchFamily="2" charset="0"/>
              </a:rPr>
              <a:t>elaboración</a:t>
            </a:r>
            <a:r>
              <a:rPr lang="en-US" b="0" i="0" dirty="0">
                <a:solidFill>
                  <a:srgbClr val="000000"/>
                </a:solidFill>
                <a:effectLst/>
                <a:latin typeface="Times" pitchFamily="2" charset="0"/>
              </a:rPr>
              <a:t>)</a:t>
            </a:r>
            <a:endParaRPr lang="es-DO" dirty="0"/>
          </a:p>
        </p:txBody>
      </p:sp>
      <p:sp>
        <p:nvSpPr>
          <p:cNvPr id="4" name="Marcador de número de diapositiva 3"/>
          <p:cNvSpPr>
            <a:spLocks noGrp="1"/>
          </p:cNvSpPr>
          <p:nvPr>
            <p:ph type="sldNum" sz="quarter" idx="10"/>
          </p:nvPr>
        </p:nvSpPr>
        <p:spPr/>
        <p:txBody>
          <a:bodyPr/>
          <a:lstStyle/>
          <a:p>
            <a:fld id="{85AD653A-2C43-4D36-B222-2F7598DC2FD9}" type="slidenum">
              <a:rPr lang="es-DO" smtClean="0"/>
              <a:t>5</a:t>
            </a:fld>
            <a:endParaRPr lang="es-DO"/>
          </a:p>
        </p:txBody>
      </p:sp>
    </p:spTree>
    <p:extLst>
      <p:ext uri="{BB962C8B-B14F-4D97-AF65-F5344CB8AC3E}">
        <p14:creationId xmlns:p14="http://schemas.microsoft.com/office/powerpoint/2010/main" val="47601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Comisión ODS – RD </a:t>
            </a:r>
          </a:p>
          <a:p>
            <a:r>
              <a:rPr lang="es-ES" dirty="0"/>
              <a:t>Con el decreto presidencial 23-16 se crea la comisión de los ODS, que integra actores del sector público, privado, municipalidades, sociedad civil y academia.</a:t>
            </a:r>
          </a:p>
          <a:p>
            <a:r>
              <a:rPr lang="es-ES" dirty="0"/>
              <a:t>Esta Comisión tiene como mandato trazar la ruta para una efectiva implementación de la Agenda para el Desarrollo Sostenible. </a:t>
            </a:r>
          </a:p>
          <a:p>
            <a:r>
              <a:rPr lang="es-ES" dirty="0"/>
              <a:t>La estructura de la CNDS funciona en base a cuatro subcomisiones articuladas a las temáticas del desarrollo sostenible: Planeta, Personas, Prosperidad, Institucionalidad.</a:t>
            </a:r>
          </a:p>
          <a:p>
            <a:endParaRPr lang="es-DO" dirty="0"/>
          </a:p>
          <a:p>
            <a:r>
              <a:rPr lang="es-DO" dirty="0"/>
              <a:t>El marco nacional de financiación tiene la finalidad de orientar los recursos ejecutados con fondos nacionales y/o de cooperación a las prioridades definidas desde la END y los ODS. </a:t>
            </a:r>
          </a:p>
          <a:p>
            <a:endParaRPr lang="es-DO" dirty="0"/>
          </a:p>
          <a:p>
            <a:r>
              <a:rPr lang="es-DO" dirty="0"/>
              <a:t>Desde la comisión ODS se esta trabajando para sensibilizar a la ciudadanía, educarla y apropiarla de los ODS y como se puede contribuir a estos. Esto contempla iniciar por las propias instituciones del sector publico y luego con la ciudadanía en general</a:t>
            </a:r>
          </a:p>
          <a:p>
            <a:endParaRPr lang="es-DO" dirty="0"/>
          </a:p>
          <a:p>
            <a:endParaRPr lang="es-DO" dirty="0"/>
          </a:p>
          <a:p>
            <a:r>
              <a:rPr lang="es-DO" dirty="0"/>
              <a:t>El Registro Único de Demandas Ciudadanas Territoriales (RUDCT): es el primer sistema para el registro de las demandas ciudadanas identificadas a través de las entidades oficiales. Para que sean atendidas por el Gobierno, con el objetivo de elevar la calidad de vida de los habitantes. Este sistema ha sido resultado del trabajo coordinado del Ministerio de Economía, Planificación y Desarrollo (MEPyD), junto a la Agencia de Cooperación Internacional del Japón(JICA), a través del Proyecto para el Desarrollo </a:t>
            </a:r>
            <a:r>
              <a:rPr lang="es-DO" dirty="0" err="1"/>
              <a:t>deCapacidades</a:t>
            </a:r>
            <a:r>
              <a:rPr lang="es-DO" dirty="0"/>
              <a:t> de Planificación Territorial(PRODECARE).</a:t>
            </a:r>
          </a:p>
        </p:txBody>
      </p:sp>
      <p:sp>
        <p:nvSpPr>
          <p:cNvPr id="4" name="Marcador de número de diapositiva 3"/>
          <p:cNvSpPr>
            <a:spLocks noGrp="1"/>
          </p:cNvSpPr>
          <p:nvPr>
            <p:ph type="sldNum" sz="quarter" idx="10"/>
          </p:nvPr>
        </p:nvSpPr>
        <p:spPr/>
        <p:txBody>
          <a:bodyPr/>
          <a:lstStyle/>
          <a:p>
            <a:fld id="{85AD653A-2C43-4D36-B222-2F7598DC2FD9}" type="slidenum">
              <a:rPr lang="es-DO" smtClean="0"/>
              <a:t>6</a:t>
            </a:fld>
            <a:endParaRPr lang="es-DO"/>
          </a:p>
        </p:txBody>
      </p:sp>
    </p:spTree>
    <p:extLst>
      <p:ext uri="{BB962C8B-B14F-4D97-AF65-F5344CB8AC3E}">
        <p14:creationId xmlns:p14="http://schemas.microsoft.com/office/powerpoint/2010/main" val="299115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dirty="0"/>
              <a:t>A través de esta herramienta, los ciudadanos podrán tener acceso y conocer las demandas en los territorios, por lo que puede servir como una especie de veeduría. Se relaciona con esta iniciativa porque la ciudadanía puede incidir en las demandas en su territorio, siendo parte de su propio desarrollo. Esto puede ser mas eficiente si están sensibilizados con la agenda 2030 y los ODS</a:t>
            </a:r>
          </a:p>
          <a:p>
            <a:endParaRPr lang="es-DO" dirty="0"/>
          </a:p>
        </p:txBody>
      </p:sp>
      <p:sp>
        <p:nvSpPr>
          <p:cNvPr id="4" name="Slide Number Placeholder 3"/>
          <p:cNvSpPr>
            <a:spLocks noGrp="1"/>
          </p:cNvSpPr>
          <p:nvPr>
            <p:ph type="sldNum" sz="quarter" idx="5"/>
          </p:nvPr>
        </p:nvSpPr>
        <p:spPr/>
        <p:txBody>
          <a:bodyPr/>
          <a:lstStyle/>
          <a:p>
            <a:fld id="{85AD653A-2C43-4D36-B222-2F7598DC2FD9}" type="slidenum">
              <a:rPr lang="es-DO" smtClean="0"/>
              <a:t>7</a:t>
            </a:fld>
            <a:endParaRPr lang="es-DO"/>
          </a:p>
        </p:txBody>
      </p:sp>
    </p:spTree>
    <p:extLst>
      <p:ext uri="{BB962C8B-B14F-4D97-AF65-F5344CB8AC3E}">
        <p14:creationId xmlns:p14="http://schemas.microsoft.com/office/powerpoint/2010/main" val="24554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85AD653A-2C43-4D36-B222-2F7598DC2FD9}" type="slidenum">
              <a:rPr lang="es-DO" smtClean="0"/>
              <a:t>8</a:t>
            </a:fld>
            <a:endParaRPr lang="es-DO"/>
          </a:p>
        </p:txBody>
      </p:sp>
    </p:spTree>
    <p:extLst>
      <p:ext uri="{BB962C8B-B14F-4D97-AF65-F5344CB8AC3E}">
        <p14:creationId xmlns:p14="http://schemas.microsoft.com/office/powerpoint/2010/main" val="284071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fontAlgn="base"/>
            <a:r>
              <a:rPr lang="es-ES" sz="1000" b="1" i="0" dirty="0">
                <a:effectLst/>
                <a:latin typeface="Calibri" panose="020F0502020204030204" pitchFamily="34" charset="0"/>
                <a:cs typeface="Calibri" panose="020F0502020204030204" pitchFamily="34" charset="0"/>
              </a:rPr>
              <a:t>ASFL</a:t>
            </a:r>
          </a:p>
          <a:p>
            <a:pPr algn="l" fontAlgn="base"/>
            <a:endParaRPr lang="es-ES" sz="1000" b="0" i="0" dirty="0">
              <a:effectLst/>
              <a:latin typeface="Calibri" panose="020F0502020204030204" pitchFamily="34" charset="0"/>
              <a:cs typeface="Calibri" panose="020F0502020204030204" pitchFamily="34" charset="0"/>
            </a:endParaRPr>
          </a:p>
          <a:p>
            <a:pPr algn="l" fontAlgn="base"/>
            <a:r>
              <a:rPr lang="es-ES" sz="1200" dirty="0"/>
              <a:t>La Ley 122-05 introduce una serie de mecanismos innovadores para formalizar y reconocer el trabajo de las organizaciones de la sociedad civil dominicana, dentro de los cuales podemos destacar el proceso de habilitación de servicios en los ministerios sectoriales, el acceso a mecanismos de exención de impuestos y la creación del Centro de Fomento y Promoción de las ASFL, cuyo Consejo es una entidad mixta compuesta de representantes de instituciones públicas y de la sociedad civil.</a:t>
            </a:r>
          </a:p>
          <a:p>
            <a:pPr algn="l" fontAlgn="base"/>
            <a:endParaRPr lang="es-ES" sz="1200" dirty="0"/>
          </a:p>
          <a:p>
            <a:pPr algn="l" fontAlgn="base"/>
            <a:r>
              <a:rPr lang="es-ES" sz="1200" b="1" i="0" dirty="0">
                <a:effectLst/>
                <a:latin typeface="Calibri" panose="020F0502020204030204" pitchFamily="34" charset="0"/>
                <a:cs typeface="Calibri" panose="020F0502020204030204" pitchFamily="34" charset="0"/>
              </a:rPr>
              <a:t>Centro Nacional de Fomento y Promoción de las ASFL (CASFL)</a:t>
            </a:r>
          </a:p>
        </p:txBody>
      </p:sp>
      <p:sp>
        <p:nvSpPr>
          <p:cNvPr id="4" name="Marcador de número de diapositiva 3"/>
          <p:cNvSpPr>
            <a:spLocks noGrp="1"/>
          </p:cNvSpPr>
          <p:nvPr>
            <p:ph type="sldNum" sz="quarter" idx="5"/>
          </p:nvPr>
        </p:nvSpPr>
        <p:spPr/>
        <p:txBody>
          <a:bodyPr/>
          <a:lstStyle/>
          <a:p>
            <a:fld id="{85AD653A-2C43-4D36-B222-2F7598DC2FD9}" type="slidenum">
              <a:rPr lang="es-DO" smtClean="0"/>
              <a:t>9</a:t>
            </a:fld>
            <a:endParaRPr lang="es-DO"/>
          </a:p>
        </p:txBody>
      </p:sp>
    </p:spTree>
    <p:extLst>
      <p:ext uri="{BB962C8B-B14F-4D97-AF65-F5344CB8AC3E}">
        <p14:creationId xmlns:p14="http://schemas.microsoft.com/office/powerpoint/2010/main" val="18772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85AD653A-2C43-4D36-B222-2F7598DC2FD9}" type="slidenum">
              <a:rPr lang="es-DO" smtClean="0"/>
              <a:t>10</a:t>
            </a:fld>
            <a:endParaRPr lang="es-DO"/>
          </a:p>
        </p:txBody>
      </p:sp>
    </p:spTree>
    <p:extLst>
      <p:ext uri="{BB962C8B-B14F-4D97-AF65-F5344CB8AC3E}">
        <p14:creationId xmlns:p14="http://schemas.microsoft.com/office/powerpoint/2010/main" val="19374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4B25F8-CFB9-46E5-8CBB-B77AE81D113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A680921C-9230-4304-865D-F6C41B1F1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6871D6DC-9740-422D-B103-6BCF862ABF50}"/>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5" name="Marcador de pie de página 4">
            <a:extLst>
              <a:ext uri="{FF2B5EF4-FFF2-40B4-BE49-F238E27FC236}">
                <a16:creationId xmlns:a16="http://schemas.microsoft.com/office/drawing/2014/main" id="{BA25483D-67F5-4CB7-84C9-92D1CDAFF2C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FAE6BC6-B8C2-4C06-B07C-BB220C7BFC62}"/>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429109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21475-BD31-4EDB-99B3-6B74C34F94D2}"/>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E324E46F-127B-4A85-96BE-18AD7DC740C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25982C3-B47A-4DEB-AC08-6ADCF12D7D7D}"/>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5" name="Marcador de pie de página 4">
            <a:extLst>
              <a:ext uri="{FF2B5EF4-FFF2-40B4-BE49-F238E27FC236}">
                <a16:creationId xmlns:a16="http://schemas.microsoft.com/office/drawing/2014/main" id="{27B69F7C-9D16-4A04-B681-F73E2676959E}"/>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56C8F26-7DB5-4E91-A50F-DFD7069932B0}"/>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313148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D6C6D36-75CD-40E3-B5CE-667C92E7ADA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E7665D6E-59AF-41EA-9B27-BBC407DD4E5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BAAE3605-C142-4187-8D7A-79B81ECBF436}"/>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5" name="Marcador de pie de página 4">
            <a:extLst>
              <a:ext uri="{FF2B5EF4-FFF2-40B4-BE49-F238E27FC236}">
                <a16:creationId xmlns:a16="http://schemas.microsoft.com/office/drawing/2014/main" id="{E05D2A06-18B0-476E-B5A6-7EE6CCA06D0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AA21D7A-3540-4F22-9411-DCEAF36817D2}"/>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49517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1660C-C13D-4363-91FD-9C9E39673938}"/>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B12AA841-1B4D-49D1-ADA9-37C207335F3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C90AA25-9ADB-4F23-9BF8-74AE5A367F4A}"/>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5" name="Marcador de pie de página 4">
            <a:extLst>
              <a:ext uri="{FF2B5EF4-FFF2-40B4-BE49-F238E27FC236}">
                <a16:creationId xmlns:a16="http://schemas.microsoft.com/office/drawing/2014/main" id="{813F13FC-397C-4F15-8648-7F63549C6D5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CAD6332F-37F1-45CB-AA28-C292A5F4164A}"/>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397784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55706-6046-4186-B4ED-3E88B18567C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0CA0A5E-9265-4CF7-96F1-D6E9BDCFE2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63EBC99-4079-4EAD-93C2-52F00D77836F}"/>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5" name="Marcador de pie de página 4">
            <a:extLst>
              <a:ext uri="{FF2B5EF4-FFF2-40B4-BE49-F238E27FC236}">
                <a16:creationId xmlns:a16="http://schemas.microsoft.com/office/drawing/2014/main" id="{C62977FD-5D59-40D5-B536-D9D7FE4ED0F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FA3E3BA-7584-4485-BA38-D5B03C2B2E94}"/>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74399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7DA301-61AE-407B-96E8-836B8A69366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B49BB8F8-64C7-4004-8285-B062FF37747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426CC22A-579E-4A30-92F8-8FAA196DFE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8F07A0B6-0A83-4B73-AA99-BEDC5A735A69}"/>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6" name="Marcador de pie de página 5">
            <a:extLst>
              <a:ext uri="{FF2B5EF4-FFF2-40B4-BE49-F238E27FC236}">
                <a16:creationId xmlns:a16="http://schemas.microsoft.com/office/drawing/2014/main" id="{BC9723C7-47EA-439C-89E0-5CE39B383013}"/>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1347BB8-24FE-49CD-AD86-B0297E3030C9}"/>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259515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0E372-9D1B-4AC2-8779-146D66CD4EC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179A6313-C905-4B32-B3A7-979D6BEE04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E763E6-9151-4E97-9FB4-B594DC614A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C06FCA46-B8CA-4819-A02E-F661FAE81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5B987E0-68EE-4DAF-8177-5450CAD7574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F68DAE9B-9A33-41AF-BAD4-B9F0165D8F66}"/>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8" name="Marcador de pie de página 7">
            <a:extLst>
              <a:ext uri="{FF2B5EF4-FFF2-40B4-BE49-F238E27FC236}">
                <a16:creationId xmlns:a16="http://schemas.microsoft.com/office/drawing/2014/main" id="{18050124-FF54-4D5C-B5D3-13B14BA7C06B}"/>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A26B991F-64E2-4919-AE73-82C7E5113676}"/>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225547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08B4B6-3629-4BE7-8260-998C1E0D5EDA}"/>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AFD87E31-77C0-48CA-B5F5-81F80D9E2237}"/>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4" name="Marcador de pie de página 3">
            <a:extLst>
              <a:ext uri="{FF2B5EF4-FFF2-40B4-BE49-F238E27FC236}">
                <a16:creationId xmlns:a16="http://schemas.microsoft.com/office/drawing/2014/main" id="{03DEA8CE-5248-46B7-814A-D5B44E04A9FD}"/>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90084B2F-5BC1-4041-A415-EB43568E5259}"/>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2227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8A2B733-375D-4976-A674-5CB2E908ED8E}"/>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3" name="Marcador de pie de página 2">
            <a:extLst>
              <a:ext uri="{FF2B5EF4-FFF2-40B4-BE49-F238E27FC236}">
                <a16:creationId xmlns:a16="http://schemas.microsoft.com/office/drawing/2014/main" id="{5F42654E-179A-406A-BEF5-ADCC8F6869CE}"/>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B7875AF3-67AE-4341-BEF4-2B892E4F2D8B}"/>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324181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C03B11-B3F8-4DF5-A171-E02B1B55DF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14C2291-7981-4F3F-840B-324904E0B5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E495603A-119B-4242-AC5B-592D48F60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046F1A-3658-443D-8C59-EBEC5B36F185}"/>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6" name="Marcador de pie de página 5">
            <a:extLst>
              <a:ext uri="{FF2B5EF4-FFF2-40B4-BE49-F238E27FC236}">
                <a16:creationId xmlns:a16="http://schemas.microsoft.com/office/drawing/2014/main" id="{9381D34C-AE99-4802-9CFB-2928A3A783A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13868BA-2057-48D1-9EE0-EEB4CAAF36B5}"/>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8351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E5AAE-8BCC-4F20-BC52-39E2278982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8760241B-F610-4935-BC2F-5408E5CA9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DO"/>
          </a:p>
        </p:txBody>
      </p:sp>
      <p:sp>
        <p:nvSpPr>
          <p:cNvPr id="4" name="Marcador de texto 3">
            <a:extLst>
              <a:ext uri="{FF2B5EF4-FFF2-40B4-BE49-F238E27FC236}">
                <a16:creationId xmlns:a16="http://schemas.microsoft.com/office/drawing/2014/main" id="{5D78DBD2-8EE0-44A8-839E-92A751B61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82873E7-4E5B-41A0-9DE5-FD6AFA2EF3C8}"/>
              </a:ext>
            </a:extLst>
          </p:cNvPr>
          <p:cNvSpPr>
            <a:spLocks noGrp="1"/>
          </p:cNvSpPr>
          <p:nvPr>
            <p:ph type="dt" sz="half" idx="10"/>
          </p:nvPr>
        </p:nvSpPr>
        <p:spPr/>
        <p:txBody>
          <a:bodyPr/>
          <a:lstStyle/>
          <a:p>
            <a:fld id="{756C9C60-23B2-4A66-AE75-4208AE3A36BF}" type="datetimeFigureOut">
              <a:rPr lang="es-DO" smtClean="0"/>
              <a:t>1/12/2022</a:t>
            </a:fld>
            <a:endParaRPr lang="es-DO"/>
          </a:p>
        </p:txBody>
      </p:sp>
      <p:sp>
        <p:nvSpPr>
          <p:cNvPr id="6" name="Marcador de pie de página 5">
            <a:extLst>
              <a:ext uri="{FF2B5EF4-FFF2-40B4-BE49-F238E27FC236}">
                <a16:creationId xmlns:a16="http://schemas.microsoft.com/office/drawing/2014/main" id="{705F717B-2171-49BE-9D08-8C7D23A47657}"/>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D5FEC5B8-142F-4230-96D1-0101A73A57BA}"/>
              </a:ext>
            </a:extLst>
          </p:cNvPr>
          <p:cNvSpPr>
            <a:spLocks noGrp="1"/>
          </p:cNvSpPr>
          <p:nvPr>
            <p:ph type="sldNum" sz="quarter" idx="12"/>
          </p:nvPr>
        </p:nvSpPr>
        <p:spPr/>
        <p:txBody>
          <a:bodyPr/>
          <a:lstStyle/>
          <a:p>
            <a:fld id="{B2C5E3D7-68C5-4D4F-B93B-3FDEE0DB3CA8}" type="slidenum">
              <a:rPr lang="es-DO" smtClean="0"/>
              <a:t>‹Nº›</a:t>
            </a:fld>
            <a:endParaRPr lang="es-DO"/>
          </a:p>
        </p:txBody>
      </p:sp>
    </p:spTree>
    <p:extLst>
      <p:ext uri="{BB962C8B-B14F-4D97-AF65-F5344CB8AC3E}">
        <p14:creationId xmlns:p14="http://schemas.microsoft.com/office/powerpoint/2010/main" val="365360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3649FC-2D24-45A7-8301-E5402D953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FD9C2A05-F5E7-4719-A374-2D8640EB8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373A4DB-3B27-45A5-AA7A-22552BDC9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C9C60-23B2-4A66-AE75-4208AE3A36BF}" type="datetimeFigureOut">
              <a:rPr lang="es-DO" smtClean="0"/>
              <a:t>1/12/2022</a:t>
            </a:fld>
            <a:endParaRPr lang="es-DO"/>
          </a:p>
        </p:txBody>
      </p:sp>
      <p:sp>
        <p:nvSpPr>
          <p:cNvPr id="5" name="Marcador de pie de página 4">
            <a:extLst>
              <a:ext uri="{FF2B5EF4-FFF2-40B4-BE49-F238E27FC236}">
                <a16:creationId xmlns:a16="http://schemas.microsoft.com/office/drawing/2014/main" id="{74D6C190-17A3-4BEE-9A76-2B2EF0DFBC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12CA095F-4686-44C1-B926-03F136D60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5E3D7-68C5-4D4F-B93B-3FDEE0DB3CA8}" type="slidenum">
              <a:rPr lang="es-DO" smtClean="0"/>
              <a:t>‹Nº›</a:t>
            </a:fld>
            <a:endParaRPr lang="es-DO"/>
          </a:p>
        </p:txBody>
      </p:sp>
    </p:spTree>
    <p:extLst>
      <p:ext uri="{BB962C8B-B14F-4D97-AF65-F5344CB8AC3E}">
        <p14:creationId xmlns:p14="http://schemas.microsoft.com/office/powerpoint/2010/main" val="130728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D11DAEF3-956D-95A2-93AB-B54CA186B241}"/>
              </a:ext>
            </a:extLst>
          </p:cNvPr>
          <p:cNvGrpSpPr/>
          <p:nvPr/>
        </p:nvGrpSpPr>
        <p:grpSpPr>
          <a:xfrm>
            <a:off x="0" y="0"/>
            <a:ext cx="12192000" cy="5871841"/>
            <a:chOff x="0" y="0"/>
            <a:chExt cx="12192000" cy="5871841"/>
          </a:xfrm>
        </p:grpSpPr>
        <p:sp>
          <p:nvSpPr>
            <p:cNvPr id="6" name="Rectángulo 5">
              <a:extLst>
                <a:ext uri="{FF2B5EF4-FFF2-40B4-BE49-F238E27FC236}">
                  <a16:creationId xmlns:a16="http://schemas.microsoft.com/office/drawing/2014/main" id="{417A47A0-EAD8-BDAA-4613-155FA811C718}"/>
                </a:ext>
              </a:extLst>
            </p:cNvPr>
            <p:cNvSpPr/>
            <p:nvPr/>
          </p:nvSpPr>
          <p:spPr>
            <a:xfrm>
              <a:off x="0" y="0"/>
              <a:ext cx="12192000" cy="5008612"/>
            </a:xfrm>
            <a:prstGeom prst="rect">
              <a:avLst/>
            </a:prstGeom>
            <a:solidFill>
              <a:srgbClr val="0C3C73"/>
            </a:solidFill>
            <a:ln>
              <a:solidFill>
                <a:srgbClr val="0C3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nvGrpSpPr>
            <p:cNvPr id="5" name="Grupo 4">
              <a:extLst>
                <a:ext uri="{FF2B5EF4-FFF2-40B4-BE49-F238E27FC236}">
                  <a16:creationId xmlns:a16="http://schemas.microsoft.com/office/drawing/2014/main" id="{6AD4D7D8-6720-18CE-41FE-7EE5CFF91FA1}"/>
                </a:ext>
              </a:extLst>
            </p:cNvPr>
            <p:cNvGrpSpPr/>
            <p:nvPr/>
          </p:nvGrpSpPr>
          <p:grpSpPr>
            <a:xfrm>
              <a:off x="3776307" y="3552053"/>
              <a:ext cx="4639385" cy="2319788"/>
              <a:chOff x="-4519069" y="1749992"/>
              <a:chExt cx="6516970" cy="3258620"/>
            </a:xfrm>
          </p:grpSpPr>
          <p:pic>
            <p:nvPicPr>
              <p:cNvPr id="1028" name="Picture 4">
                <a:extLst>
                  <a:ext uri="{FF2B5EF4-FFF2-40B4-BE49-F238E27FC236}">
                    <a16:creationId xmlns:a16="http://schemas.microsoft.com/office/drawing/2014/main" id="{B1266C6C-12F2-DB31-EFF8-BEEABA7169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43" t="20167" r="38000" b="41312"/>
              <a:stretch/>
            </p:blipFill>
            <p:spPr bwMode="auto">
              <a:xfrm>
                <a:off x="-2454443" y="1749992"/>
                <a:ext cx="2291465" cy="20656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presidencia - Gabinete de Política Social">
                <a:extLst>
                  <a:ext uri="{FF2B5EF4-FFF2-40B4-BE49-F238E27FC236}">
                    <a16:creationId xmlns:a16="http://schemas.microsoft.com/office/drawing/2014/main" id="{4A7F1FAF-6F13-D5E1-A0B8-DA1E72F448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9079"/>
              <a:stretch/>
            </p:blipFill>
            <p:spPr bwMode="auto">
              <a:xfrm>
                <a:off x="-4519069" y="3975231"/>
                <a:ext cx="6516970" cy="103338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ítulo 1">
            <a:extLst>
              <a:ext uri="{FF2B5EF4-FFF2-40B4-BE49-F238E27FC236}">
                <a16:creationId xmlns:a16="http://schemas.microsoft.com/office/drawing/2014/main" id="{EC9B0DC9-8AAF-4BE4-949E-4261D44603C2}"/>
              </a:ext>
            </a:extLst>
          </p:cNvPr>
          <p:cNvSpPr>
            <a:spLocks noGrp="1"/>
          </p:cNvSpPr>
          <p:nvPr>
            <p:ph type="ctrTitle"/>
          </p:nvPr>
        </p:nvSpPr>
        <p:spPr>
          <a:xfrm>
            <a:off x="476451" y="546907"/>
            <a:ext cx="11032958" cy="1285597"/>
          </a:xfrm>
        </p:spPr>
        <p:txBody>
          <a:bodyPr>
            <a:noAutofit/>
          </a:bodyPr>
          <a:lstStyle/>
          <a:p>
            <a:br>
              <a:rPr lang="es-ES" sz="2400" dirty="0">
                <a:solidFill>
                  <a:schemeClr val="bg1"/>
                </a:solidFill>
                <a:latin typeface="Artifex CF" panose="00000500000000000000" pitchFamily="50" charset="0"/>
              </a:rPr>
            </a:br>
            <a:endParaRPr lang="es-DO" sz="2400" dirty="0">
              <a:solidFill>
                <a:schemeClr val="bg1"/>
              </a:solidFill>
              <a:latin typeface="Artifex CF" panose="00000500000000000000" pitchFamily="50" charset="0"/>
            </a:endParaRPr>
          </a:p>
        </p:txBody>
      </p:sp>
      <p:sp>
        <p:nvSpPr>
          <p:cNvPr id="3" name="Subtítulo 2">
            <a:extLst>
              <a:ext uri="{FF2B5EF4-FFF2-40B4-BE49-F238E27FC236}">
                <a16:creationId xmlns:a16="http://schemas.microsoft.com/office/drawing/2014/main" id="{7C1E31B8-3F1D-4486-9D2D-762BBE82AFD8}"/>
              </a:ext>
            </a:extLst>
          </p:cNvPr>
          <p:cNvSpPr>
            <a:spLocks noGrp="1"/>
          </p:cNvSpPr>
          <p:nvPr>
            <p:ph type="subTitle" idx="1"/>
          </p:nvPr>
        </p:nvSpPr>
        <p:spPr>
          <a:xfrm>
            <a:off x="1420930" y="1551530"/>
            <a:ext cx="9144000" cy="1655762"/>
          </a:xfrm>
        </p:spPr>
        <p:txBody>
          <a:bodyPr>
            <a:normAutofit/>
          </a:bodyPr>
          <a:lstStyle/>
          <a:p>
            <a:r>
              <a:rPr lang="es-DO" sz="3600" dirty="0">
                <a:solidFill>
                  <a:schemeClr val="bg1"/>
                </a:solidFill>
                <a:latin typeface="Gotham Book" panose="02000604040000020004" pitchFamily="50" charset="0"/>
              </a:rPr>
              <a:t>Iniciativa Iberoamericana de Ciudadanía Global para el Desarrollo</a:t>
            </a:r>
            <a:br>
              <a:rPr lang="es-DO" sz="3600" dirty="0">
                <a:solidFill>
                  <a:schemeClr val="bg1"/>
                </a:solidFill>
                <a:latin typeface="Gotham Book" panose="02000604040000020004" pitchFamily="50" charset="0"/>
              </a:rPr>
            </a:br>
            <a:r>
              <a:rPr lang="es-DO" sz="3600" dirty="0">
                <a:solidFill>
                  <a:schemeClr val="bg1"/>
                </a:solidFill>
                <a:latin typeface="Gotham Book" panose="02000604040000020004" pitchFamily="50" charset="0"/>
              </a:rPr>
              <a:t>Sostenible (</a:t>
            </a:r>
            <a:r>
              <a:rPr lang="es-DO" sz="3600" dirty="0" err="1">
                <a:solidFill>
                  <a:schemeClr val="bg1"/>
                </a:solidFill>
                <a:latin typeface="Gotham Book" panose="02000604040000020004" pitchFamily="50" charset="0"/>
              </a:rPr>
              <a:t>CGpDS</a:t>
            </a:r>
            <a:r>
              <a:rPr lang="es-DO" sz="3600" dirty="0">
                <a:solidFill>
                  <a:schemeClr val="bg1"/>
                </a:solidFill>
                <a:latin typeface="Gotham Book" panose="02000604040000020004" pitchFamily="50" charset="0"/>
              </a:rPr>
              <a:t>)</a:t>
            </a:r>
            <a:endParaRPr lang="es-ES" sz="3600" dirty="0">
              <a:solidFill>
                <a:schemeClr val="bg1"/>
              </a:solidFill>
              <a:latin typeface="Gotham Book" panose="02000604040000020004" pitchFamily="50" charset="0"/>
            </a:endParaRPr>
          </a:p>
        </p:txBody>
      </p:sp>
      <p:sp>
        <p:nvSpPr>
          <p:cNvPr id="12" name="TextBox 11">
            <a:extLst>
              <a:ext uri="{FF2B5EF4-FFF2-40B4-BE49-F238E27FC236}">
                <a16:creationId xmlns:a16="http://schemas.microsoft.com/office/drawing/2014/main" id="{A53D8B5D-45F7-730E-CEB8-AB3B36B0895A}"/>
              </a:ext>
            </a:extLst>
          </p:cNvPr>
          <p:cNvSpPr txBox="1"/>
          <p:nvPr/>
        </p:nvSpPr>
        <p:spPr>
          <a:xfrm>
            <a:off x="5992930" y="6119428"/>
            <a:ext cx="6109854" cy="584775"/>
          </a:xfrm>
          <a:prstGeom prst="rect">
            <a:avLst/>
          </a:prstGeom>
          <a:noFill/>
        </p:spPr>
        <p:txBody>
          <a:bodyPr wrap="square">
            <a:spAutoFit/>
          </a:bodyPr>
          <a:lstStyle/>
          <a:p>
            <a:pPr algn="r"/>
            <a:r>
              <a:rPr lang="es-ES" sz="1600">
                <a:solidFill>
                  <a:srgbClr val="003976"/>
                </a:solidFill>
                <a:latin typeface="Artifex CF" panose="00000500000000000000" pitchFamily="50" charset="0"/>
              </a:rPr>
              <a:t>29 y 30 de noviembre y 1 de diciembre de 2022</a:t>
            </a:r>
            <a:br>
              <a:rPr lang="es-ES" sz="1600">
                <a:solidFill>
                  <a:srgbClr val="003976"/>
                </a:solidFill>
                <a:latin typeface="Artifex CF" panose="00000500000000000000" pitchFamily="50" charset="0"/>
              </a:rPr>
            </a:br>
            <a:r>
              <a:rPr lang="es-ES" sz="1600">
                <a:solidFill>
                  <a:srgbClr val="003976"/>
                </a:solidFill>
                <a:latin typeface="Artifex CF" panose="00000500000000000000" pitchFamily="50" charset="0"/>
              </a:rPr>
              <a:t>Punta del Este, Uruguay.</a:t>
            </a:r>
            <a:endParaRPr lang="es-ES_tradnl" sz="1600">
              <a:solidFill>
                <a:srgbClr val="003976"/>
              </a:solidFill>
            </a:endParaRPr>
          </a:p>
        </p:txBody>
      </p:sp>
    </p:spTree>
    <p:extLst>
      <p:ext uri="{BB962C8B-B14F-4D97-AF65-F5344CB8AC3E}">
        <p14:creationId xmlns:p14="http://schemas.microsoft.com/office/powerpoint/2010/main" val="253267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11E11361-FF53-C9C2-78F4-9A1DF09FA375}"/>
              </a:ext>
            </a:extLst>
          </p:cNvPr>
          <p:cNvGrpSpPr/>
          <p:nvPr/>
        </p:nvGrpSpPr>
        <p:grpSpPr>
          <a:xfrm>
            <a:off x="0" y="0"/>
            <a:ext cx="12192000" cy="6858000"/>
            <a:chOff x="0" y="0"/>
            <a:chExt cx="12192000" cy="6858000"/>
          </a:xfrm>
        </p:grpSpPr>
        <p:pic>
          <p:nvPicPr>
            <p:cNvPr id="4" name="Picture 7" descr="A close up of a logo&#10;&#10;Description automatically generated">
              <a:extLst>
                <a:ext uri="{FF2B5EF4-FFF2-40B4-BE49-F238E27FC236}">
                  <a16:creationId xmlns:a16="http://schemas.microsoft.com/office/drawing/2014/main" id="{D1A68699-8CBC-4C96-8BB8-1FC7D461132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CFD9228A-662A-0071-CF2E-0EBD42D9EC85}"/>
                </a:ext>
              </a:extLst>
            </p:cNvPr>
            <p:cNvSpPr/>
            <p:nvPr/>
          </p:nvSpPr>
          <p:spPr>
            <a:xfrm>
              <a:off x="8455794" y="6346534"/>
              <a:ext cx="3599848" cy="288664"/>
            </a:xfrm>
            <a:prstGeom prst="rect">
              <a:avLst/>
            </a:prstGeom>
            <a:solidFill>
              <a:srgbClr val="003976"/>
            </a:solidFill>
            <a:ln>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sp>
        <p:nvSpPr>
          <p:cNvPr id="6" name="Título 1">
            <a:extLst>
              <a:ext uri="{FF2B5EF4-FFF2-40B4-BE49-F238E27FC236}">
                <a16:creationId xmlns:a16="http://schemas.microsoft.com/office/drawing/2014/main" id="{CE67AB6F-037F-4FD1-A29C-8A0B4E271C7F}"/>
              </a:ext>
            </a:extLst>
          </p:cNvPr>
          <p:cNvSpPr txBox="1">
            <a:spLocks/>
          </p:cNvSpPr>
          <p:nvPr/>
        </p:nvSpPr>
        <p:spPr>
          <a:xfrm>
            <a:off x="160195" y="128339"/>
            <a:ext cx="11462310" cy="629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latin typeface="Gotham Book" panose="02000604040000020004" pitchFamily="50" charset="0"/>
              </a:rPr>
              <a:t>Valorización de la iniciativa para RD</a:t>
            </a:r>
          </a:p>
        </p:txBody>
      </p:sp>
      <p:grpSp>
        <p:nvGrpSpPr>
          <p:cNvPr id="18" name="Grupo 17">
            <a:extLst>
              <a:ext uri="{FF2B5EF4-FFF2-40B4-BE49-F238E27FC236}">
                <a16:creationId xmlns:a16="http://schemas.microsoft.com/office/drawing/2014/main" id="{17E2358D-F7A8-D843-B743-A7E1181DE99B}"/>
              </a:ext>
            </a:extLst>
          </p:cNvPr>
          <p:cNvGrpSpPr/>
          <p:nvPr/>
        </p:nvGrpSpPr>
        <p:grpSpPr>
          <a:xfrm>
            <a:off x="160195" y="735201"/>
            <a:ext cx="2196965" cy="91440"/>
            <a:chOff x="0" y="737957"/>
            <a:chExt cx="2196965" cy="91440"/>
          </a:xfrm>
        </p:grpSpPr>
        <p:sp>
          <p:nvSpPr>
            <p:cNvPr id="14" name="Rectángulo 13">
              <a:extLst>
                <a:ext uri="{FF2B5EF4-FFF2-40B4-BE49-F238E27FC236}">
                  <a16:creationId xmlns:a16="http://schemas.microsoft.com/office/drawing/2014/main" id="{F8FD7FA0-8589-54F5-84F8-E08561EF2DDF}"/>
                </a:ext>
              </a:extLst>
            </p:cNvPr>
            <p:cNvSpPr/>
            <p:nvPr/>
          </p:nvSpPr>
          <p:spPr>
            <a:xfrm>
              <a:off x="0" y="737957"/>
              <a:ext cx="866274"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5" name="Rectángulo 14">
              <a:extLst>
                <a:ext uri="{FF2B5EF4-FFF2-40B4-BE49-F238E27FC236}">
                  <a16:creationId xmlns:a16="http://schemas.microsoft.com/office/drawing/2014/main" id="{579D70DD-A153-24F5-A686-216D997302A5}"/>
                </a:ext>
              </a:extLst>
            </p:cNvPr>
            <p:cNvSpPr/>
            <p:nvPr/>
          </p:nvSpPr>
          <p:spPr>
            <a:xfrm>
              <a:off x="1556885" y="737957"/>
              <a:ext cx="6400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6" name="Rectángulo 15">
              <a:extLst>
                <a:ext uri="{FF2B5EF4-FFF2-40B4-BE49-F238E27FC236}">
                  <a16:creationId xmlns:a16="http://schemas.microsoft.com/office/drawing/2014/main" id="{0BD60247-51A3-19C8-B8F4-89D2B6137797}"/>
                </a:ext>
              </a:extLst>
            </p:cNvPr>
            <p:cNvSpPr/>
            <p:nvPr/>
          </p:nvSpPr>
          <p:spPr>
            <a:xfrm>
              <a:off x="913598" y="737957"/>
              <a:ext cx="36576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7" name="Rectángulo 16">
              <a:extLst>
                <a:ext uri="{FF2B5EF4-FFF2-40B4-BE49-F238E27FC236}">
                  <a16:creationId xmlns:a16="http://schemas.microsoft.com/office/drawing/2014/main" id="{3C040F46-B24B-7F4B-3DB3-0E85E432FA50}"/>
                </a:ext>
              </a:extLst>
            </p:cNvPr>
            <p:cNvSpPr/>
            <p:nvPr/>
          </p:nvSpPr>
          <p:spPr>
            <a:xfrm>
              <a:off x="1326682" y="737957"/>
              <a:ext cx="1828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grpSp>
      <p:sp>
        <p:nvSpPr>
          <p:cNvPr id="11" name="Rectangle 1">
            <a:extLst>
              <a:ext uri="{FF2B5EF4-FFF2-40B4-BE49-F238E27FC236}">
                <a16:creationId xmlns:a16="http://schemas.microsoft.com/office/drawing/2014/main" id="{54590F31-BE71-8FFE-ED8A-04882D365C4C}"/>
              </a:ext>
            </a:extLst>
          </p:cNvPr>
          <p:cNvSpPr>
            <a:spLocks noChangeArrowheads="1"/>
          </p:cNvSpPr>
          <p:nvPr/>
        </p:nvSpPr>
        <p:spPr bwMode="auto">
          <a:xfrm>
            <a:off x="-46275258" y="1581089"/>
            <a:ext cx="1242660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_tradnl" sz="2800"/>
          </a:p>
        </p:txBody>
      </p:sp>
      <p:sp>
        <p:nvSpPr>
          <p:cNvPr id="8" name="Marcador de contenido 2">
            <a:extLst>
              <a:ext uri="{FF2B5EF4-FFF2-40B4-BE49-F238E27FC236}">
                <a16:creationId xmlns:a16="http://schemas.microsoft.com/office/drawing/2014/main" id="{DE04B9A8-EB9B-F530-3819-0A510317B85D}"/>
              </a:ext>
            </a:extLst>
          </p:cNvPr>
          <p:cNvSpPr txBox="1">
            <a:spLocks/>
          </p:cNvSpPr>
          <p:nvPr/>
        </p:nvSpPr>
        <p:spPr>
          <a:xfrm>
            <a:off x="160194" y="1272091"/>
            <a:ext cx="11746055" cy="48507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00000"/>
              </a:lnSpc>
              <a:buClr>
                <a:srgbClr val="C00000"/>
              </a:buClr>
              <a:buFont typeface="Gotham Book" panose="02000604040000020004" pitchFamily="50" charset="0"/>
              <a:buChar char="»"/>
            </a:pPr>
            <a:r>
              <a:rPr lang="es-ES" sz="2800" dirty="0">
                <a:latin typeface="Gotham Book" panose="02000604040000020004" pitchFamily="50" charset="0"/>
              </a:rPr>
              <a:t>Iniciativa </a:t>
            </a:r>
            <a:r>
              <a:rPr lang="es-ES" sz="2800" dirty="0" err="1">
                <a:latin typeface="Gotham Book" panose="02000604040000020004" pitchFamily="50" charset="0"/>
              </a:rPr>
              <a:t>multiactor</a:t>
            </a:r>
            <a:r>
              <a:rPr lang="es-ES" sz="2800" dirty="0">
                <a:latin typeface="Gotham Book" panose="02000604040000020004" pitchFamily="50" charset="0"/>
              </a:rPr>
              <a:t> y multisectorial en el entendido que se necesita de la participación del sector publico, sociedad civil y sector privado. </a:t>
            </a:r>
          </a:p>
          <a:p>
            <a:pPr lvl="1" algn="just">
              <a:lnSpc>
                <a:spcPct val="100000"/>
              </a:lnSpc>
              <a:buClr>
                <a:srgbClr val="C00000"/>
              </a:buClr>
              <a:buFont typeface="Gotham Book" panose="02000604040000020004" pitchFamily="50" charset="0"/>
              <a:buChar char="»"/>
            </a:pPr>
            <a:r>
              <a:rPr lang="es-ES" sz="2800" dirty="0">
                <a:latin typeface="Gotham Book" panose="02000604040000020004" pitchFamily="50" charset="0"/>
              </a:rPr>
              <a:t>Se contara con una mejor organización y estructuración de las acciones relacionadas a  la educación para el desarrollo. </a:t>
            </a:r>
          </a:p>
          <a:p>
            <a:pPr lvl="1" algn="just">
              <a:lnSpc>
                <a:spcPct val="100000"/>
              </a:lnSpc>
              <a:buClr>
                <a:srgbClr val="C00000"/>
              </a:buClr>
              <a:buFont typeface="Gotham Book" panose="02000604040000020004" pitchFamily="50" charset="0"/>
              <a:buChar char="»"/>
            </a:pPr>
            <a:r>
              <a:rPr lang="es-ES" sz="2800" dirty="0">
                <a:latin typeface="Gotham Book" panose="02000604040000020004" pitchFamily="50" charset="0"/>
              </a:rPr>
              <a:t>Fortalecimiento de los entes rectores de la cooperación internacional, quienes son responsables de hacer la coordinación nivel nacional. </a:t>
            </a:r>
          </a:p>
          <a:p>
            <a:pPr lvl="1" algn="just">
              <a:lnSpc>
                <a:spcPct val="100000"/>
              </a:lnSpc>
              <a:buClr>
                <a:srgbClr val="C00000"/>
              </a:buClr>
              <a:buFont typeface="Gotham Book" panose="02000604040000020004" pitchFamily="50" charset="0"/>
              <a:buChar char="»"/>
            </a:pPr>
            <a:r>
              <a:rPr lang="es-ES" sz="2800" dirty="0">
                <a:latin typeface="Gotham Book" panose="02000604040000020004" pitchFamily="50" charset="0"/>
              </a:rPr>
              <a:t>Oportunidad de contar con ciudadanos formados, sensibilizados y educados en temas relativos al desarrollo y su rol e incidencia en la implementación de los ODS a nivel local, nacional e internacional. </a:t>
            </a:r>
          </a:p>
        </p:txBody>
      </p:sp>
    </p:spTree>
    <p:extLst>
      <p:ext uri="{BB962C8B-B14F-4D97-AF65-F5344CB8AC3E}">
        <p14:creationId xmlns:p14="http://schemas.microsoft.com/office/powerpoint/2010/main" val="351205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11E11361-FF53-C9C2-78F4-9A1DF09FA375}"/>
              </a:ext>
            </a:extLst>
          </p:cNvPr>
          <p:cNvGrpSpPr/>
          <p:nvPr/>
        </p:nvGrpSpPr>
        <p:grpSpPr>
          <a:xfrm>
            <a:off x="0" y="0"/>
            <a:ext cx="12192000" cy="6858000"/>
            <a:chOff x="0" y="0"/>
            <a:chExt cx="12192000" cy="6858000"/>
          </a:xfrm>
        </p:grpSpPr>
        <p:pic>
          <p:nvPicPr>
            <p:cNvPr id="4" name="Picture 7" descr="A close up of a logo&#10;&#10;Description automatically generated">
              <a:extLst>
                <a:ext uri="{FF2B5EF4-FFF2-40B4-BE49-F238E27FC236}">
                  <a16:creationId xmlns:a16="http://schemas.microsoft.com/office/drawing/2014/main" id="{D1A68699-8CBC-4C96-8BB8-1FC7D461132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CFD9228A-662A-0071-CF2E-0EBD42D9EC85}"/>
                </a:ext>
              </a:extLst>
            </p:cNvPr>
            <p:cNvSpPr/>
            <p:nvPr/>
          </p:nvSpPr>
          <p:spPr>
            <a:xfrm>
              <a:off x="8455794" y="6346534"/>
              <a:ext cx="3599848" cy="288664"/>
            </a:xfrm>
            <a:prstGeom prst="rect">
              <a:avLst/>
            </a:prstGeom>
            <a:solidFill>
              <a:srgbClr val="003976"/>
            </a:solidFill>
            <a:ln>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sp>
        <p:nvSpPr>
          <p:cNvPr id="6" name="Título 1">
            <a:extLst>
              <a:ext uri="{FF2B5EF4-FFF2-40B4-BE49-F238E27FC236}">
                <a16:creationId xmlns:a16="http://schemas.microsoft.com/office/drawing/2014/main" id="{CE67AB6F-037F-4FD1-A29C-8A0B4E271C7F}"/>
              </a:ext>
            </a:extLst>
          </p:cNvPr>
          <p:cNvSpPr txBox="1">
            <a:spLocks/>
          </p:cNvSpPr>
          <p:nvPr/>
        </p:nvSpPr>
        <p:spPr>
          <a:xfrm>
            <a:off x="160195" y="128339"/>
            <a:ext cx="11462310" cy="629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latin typeface="Gotham Book" panose="02000604040000020004" pitchFamily="50" charset="0"/>
              </a:rPr>
              <a:t>Valorización de la iniciativa para RD</a:t>
            </a:r>
          </a:p>
        </p:txBody>
      </p:sp>
      <p:grpSp>
        <p:nvGrpSpPr>
          <p:cNvPr id="18" name="Grupo 17">
            <a:extLst>
              <a:ext uri="{FF2B5EF4-FFF2-40B4-BE49-F238E27FC236}">
                <a16:creationId xmlns:a16="http://schemas.microsoft.com/office/drawing/2014/main" id="{17E2358D-F7A8-D843-B743-A7E1181DE99B}"/>
              </a:ext>
            </a:extLst>
          </p:cNvPr>
          <p:cNvGrpSpPr/>
          <p:nvPr/>
        </p:nvGrpSpPr>
        <p:grpSpPr>
          <a:xfrm>
            <a:off x="160195" y="735201"/>
            <a:ext cx="2196965" cy="91440"/>
            <a:chOff x="0" y="737957"/>
            <a:chExt cx="2196965" cy="91440"/>
          </a:xfrm>
        </p:grpSpPr>
        <p:sp>
          <p:nvSpPr>
            <p:cNvPr id="14" name="Rectángulo 13">
              <a:extLst>
                <a:ext uri="{FF2B5EF4-FFF2-40B4-BE49-F238E27FC236}">
                  <a16:creationId xmlns:a16="http://schemas.microsoft.com/office/drawing/2014/main" id="{F8FD7FA0-8589-54F5-84F8-E08561EF2DDF}"/>
                </a:ext>
              </a:extLst>
            </p:cNvPr>
            <p:cNvSpPr/>
            <p:nvPr/>
          </p:nvSpPr>
          <p:spPr>
            <a:xfrm>
              <a:off x="0" y="737957"/>
              <a:ext cx="866274"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5" name="Rectángulo 14">
              <a:extLst>
                <a:ext uri="{FF2B5EF4-FFF2-40B4-BE49-F238E27FC236}">
                  <a16:creationId xmlns:a16="http://schemas.microsoft.com/office/drawing/2014/main" id="{579D70DD-A153-24F5-A686-216D997302A5}"/>
                </a:ext>
              </a:extLst>
            </p:cNvPr>
            <p:cNvSpPr/>
            <p:nvPr/>
          </p:nvSpPr>
          <p:spPr>
            <a:xfrm>
              <a:off x="1556885" y="737957"/>
              <a:ext cx="6400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6" name="Rectángulo 15">
              <a:extLst>
                <a:ext uri="{FF2B5EF4-FFF2-40B4-BE49-F238E27FC236}">
                  <a16:creationId xmlns:a16="http://schemas.microsoft.com/office/drawing/2014/main" id="{0BD60247-51A3-19C8-B8F4-89D2B6137797}"/>
                </a:ext>
              </a:extLst>
            </p:cNvPr>
            <p:cNvSpPr/>
            <p:nvPr/>
          </p:nvSpPr>
          <p:spPr>
            <a:xfrm>
              <a:off x="913598" y="737957"/>
              <a:ext cx="36576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7" name="Rectángulo 16">
              <a:extLst>
                <a:ext uri="{FF2B5EF4-FFF2-40B4-BE49-F238E27FC236}">
                  <a16:creationId xmlns:a16="http://schemas.microsoft.com/office/drawing/2014/main" id="{3C040F46-B24B-7F4B-3DB3-0E85E432FA50}"/>
                </a:ext>
              </a:extLst>
            </p:cNvPr>
            <p:cNvSpPr/>
            <p:nvPr/>
          </p:nvSpPr>
          <p:spPr>
            <a:xfrm>
              <a:off x="1326682" y="737957"/>
              <a:ext cx="1828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grpSp>
      <p:sp>
        <p:nvSpPr>
          <p:cNvPr id="11" name="Rectangle 1">
            <a:extLst>
              <a:ext uri="{FF2B5EF4-FFF2-40B4-BE49-F238E27FC236}">
                <a16:creationId xmlns:a16="http://schemas.microsoft.com/office/drawing/2014/main" id="{54590F31-BE71-8FFE-ED8A-04882D365C4C}"/>
              </a:ext>
            </a:extLst>
          </p:cNvPr>
          <p:cNvSpPr>
            <a:spLocks noChangeArrowheads="1"/>
          </p:cNvSpPr>
          <p:nvPr/>
        </p:nvSpPr>
        <p:spPr bwMode="auto">
          <a:xfrm>
            <a:off x="-46275258" y="1581089"/>
            <a:ext cx="1242660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_tradnl" sz="2800"/>
          </a:p>
        </p:txBody>
      </p:sp>
      <p:sp>
        <p:nvSpPr>
          <p:cNvPr id="8" name="Marcador de contenido 2">
            <a:extLst>
              <a:ext uri="{FF2B5EF4-FFF2-40B4-BE49-F238E27FC236}">
                <a16:creationId xmlns:a16="http://schemas.microsoft.com/office/drawing/2014/main" id="{DE04B9A8-EB9B-F530-3819-0A510317B85D}"/>
              </a:ext>
            </a:extLst>
          </p:cNvPr>
          <p:cNvSpPr txBox="1">
            <a:spLocks/>
          </p:cNvSpPr>
          <p:nvPr/>
        </p:nvSpPr>
        <p:spPr>
          <a:xfrm>
            <a:off x="160194" y="1272091"/>
            <a:ext cx="11746055" cy="4850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00000"/>
              </a:lnSpc>
              <a:buClr>
                <a:srgbClr val="C00000"/>
              </a:buClr>
              <a:buFont typeface="Gotham Book" panose="02000604040000020004" pitchFamily="50" charset="0"/>
              <a:buChar char="»"/>
            </a:pPr>
            <a:r>
              <a:rPr lang="es-ES" sz="2800" dirty="0">
                <a:latin typeface="Gotham Book" panose="02000604040000020004" pitchFamily="50" charset="0"/>
              </a:rPr>
              <a:t>Contar con una ciudadanía con un conocimiento crítico de la realidad, comprometida, activa, implicada en los cambios sociales</a:t>
            </a:r>
          </a:p>
          <a:p>
            <a:pPr lvl="1" algn="just">
              <a:lnSpc>
                <a:spcPct val="100000"/>
              </a:lnSpc>
              <a:buClr>
                <a:srgbClr val="C00000"/>
              </a:buClr>
              <a:buFont typeface="Gotham Book" panose="02000604040000020004" pitchFamily="50" charset="0"/>
              <a:buChar char="»"/>
            </a:pPr>
            <a:r>
              <a:rPr lang="es-ES" sz="2800" dirty="0">
                <a:latin typeface="Gotham Book" panose="02000604040000020004" pitchFamily="50" charset="0"/>
              </a:rPr>
              <a:t>Una ciudadanía que actúe desde el conocimiento de las conexiones que existen entre su contexto local y el resto del mundo</a:t>
            </a:r>
          </a:p>
          <a:p>
            <a:pPr lvl="1" algn="just">
              <a:lnSpc>
                <a:spcPct val="100000"/>
              </a:lnSpc>
              <a:buClr>
                <a:srgbClr val="C00000"/>
              </a:buClr>
              <a:buFont typeface="Gotham Book" panose="02000604040000020004" pitchFamily="50" charset="0"/>
              <a:buChar char="»"/>
            </a:pPr>
            <a:r>
              <a:rPr lang="es-ES" sz="2800" dirty="0">
                <a:latin typeface="Gotham Book" panose="02000604040000020004" pitchFamily="50" charset="0"/>
              </a:rPr>
              <a:t>Oportunidad de poder intercambiar con otros países que cuentan con experiencias en la temática. </a:t>
            </a:r>
            <a:endParaRPr lang="es-DO" sz="3200" dirty="0">
              <a:latin typeface="Gotham Book" panose="02000604040000020004" pitchFamily="50" charset="0"/>
            </a:endParaRPr>
          </a:p>
        </p:txBody>
      </p:sp>
    </p:spTree>
    <p:extLst>
      <p:ext uri="{BB962C8B-B14F-4D97-AF65-F5344CB8AC3E}">
        <p14:creationId xmlns:p14="http://schemas.microsoft.com/office/powerpoint/2010/main" val="310961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566000F-B3E8-F021-A094-F9E98AEDFEF7}"/>
              </a:ext>
            </a:extLst>
          </p:cNvPr>
          <p:cNvGraphicFramePr/>
          <p:nvPr>
            <p:extLst>
              <p:ext uri="{D42A27DB-BD31-4B8C-83A1-F6EECF244321}">
                <p14:modId xmlns:p14="http://schemas.microsoft.com/office/powerpoint/2010/main" val="18069072"/>
              </p:ext>
            </p:extLst>
          </p:nvPr>
        </p:nvGraphicFramePr>
        <p:xfrm>
          <a:off x="543697" y="1192401"/>
          <a:ext cx="10972800" cy="4775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a:extLst>
              <a:ext uri="{FF2B5EF4-FFF2-40B4-BE49-F238E27FC236}">
                <a16:creationId xmlns:a16="http://schemas.microsoft.com/office/drawing/2014/main" id="{039D1BC0-FABF-AE8F-079B-122AE20210A0}"/>
              </a:ext>
            </a:extLst>
          </p:cNvPr>
          <p:cNvSpPr txBox="1">
            <a:spLocks/>
          </p:cNvSpPr>
          <p:nvPr/>
        </p:nvSpPr>
        <p:spPr>
          <a:xfrm>
            <a:off x="160195" y="128339"/>
            <a:ext cx="11462310" cy="629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3200" b="1" dirty="0">
                <a:latin typeface="Gotham Book" panose="02000604040000020004" pitchFamily="50" charset="0"/>
              </a:rPr>
              <a:t>Educando para el desarrollo, actores claves</a:t>
            </a:r>
          </a:p>
        </p:txBody>
      </p:sp>
      <p:grpSp>
        <p:nvGrpSpPr>
          <p:cNvPr id="6" name="Grupo 17">
            <a:extLst>
              <a:ext uri="{FF2B5EF4-FFF2-40B4-BE49-F238E27FC236}">
                <a16:creationId xmlns:a16="http://schemas.microsoft.com/office/drawing/2014/main" id="{964F94EC-33E9-331B-3B7C-940A7F263328}"/>
              </a:ext>
            </a:extLst>
          </p:cNvPr>
          <p:cNvGrpSpPr/>
          <p:nvPr/>
        </p:nvGrpSpPr>
        <p:grpSpPr>
          <a:xfrm>
            <a:off x="160195" y="735201"/>
            <a:ext cx="2196965" cy="91440"/>
            <a:chOff x="0" y="737957"/>
            <a:chExt cx="2196965" cy="91440"/>
          </a:xfrm>
        </p:grpSpPr>
        <p:sp>
          <p:nvSpPr>
            <p:cNvPr id="7" name="Rectángulo 13">
              <a:extLst>
                <a:ext uri="{FF2B5EF4-FFF2-40B4-BE49-F238E27FC236}">
                  <a16:creationId xmlns:a16="http://schemas.microsoft.com/office/drawing/2014/main" id="{1E7835FD-8671-589A-CD5C-2749E002DA01}"/>
                </a:ext>
              </a:extLst>
            </p:cNvPr>
            <p:cNvSpPr/>
            <p:nvPr/>
          </p:nvSpPr>
          <p:spPr>
            <a:xfrm>
              <a:off x="0" y="737957"/>
              <a:ext cx="866274"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8" name="Rectángulo 14">
              <a:extLst>
                <a:ext uri="{FF2B5EF4-FFF2-40B4-BE49-F238E27FC236}">
                  <a16:creationId xmlns:a16="http://schemas.microsoft.com/office/drawing/2014/main" id="{F685D16E-B0C9-A97E-8F13-6C4D0BC2F6F1}"/>
                </a:ext>
              </a:extLst>
            </p:cNvPr>
            <p:cNvSpPr/>
            <p:nvPr/>
          </p:nvSpPr>
          <p:spPr>
            <a:xfrm>
              <a:off x="1556885" y="737957"/>
              <a:ext cx="6400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9" name="Rectángulo 15">
              <a:extLst>
                <a:ext uri="{FF2B5EF4-FFF2-40B4-BE49-F238E27FC236}">
                  <a16:creationId xmlns:a16="http://schemas.microsoft.com/office/drawing/2014/main" id="{BC60B53E-E966-720C-DF65-AFE879DF0A53}"/>
                </a:ext>
              </a:extLst>
            </p:cNvPr>
            <p:cNvSpPr/>
            <p:nvPr/>
          </p:nvSpPr>
          <p:spPr>
            <a:xfrm>
              <a:off x="913598" y="737957"/>
              <a:ext cx="36576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0" name="Rectángulo 16">
              <a:extLst>
                <a:ext uri="{FF2B5EF4-FFF2-40B4-BE49-F238E27FC236}">
                  <a16:creationId xmlns:a16="http://schemas.microsoft.com/office/drawing/2014/main" id="{C169C657-698C-A0BB-451C-43CF72C1D8B9}"/>
                </a:ext>
              </a:extLst>
            </p:cNvPr>
            <p:cNvSpPr/>
            <p:nvPr/>
          </p:nvSpPr>
          <p:spPr>
            <a:xfrm>
              <a:off x="1326682" y="737957"/>
              <a:ext cx="1828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grpSp>
    </p:spTree>
    <p:extLst>
      <p:ext uri="{BB962C8B-B14F-4D97-AF65-F5344CB8AC3E}">
        <p14:creationId xmlns:p14="http://schemas.microsoft.com/office/powerpoint/2010/main" val="150111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11E11361-FF53-C9C2-78F4-9A1DF09FA375}"/>
              </a:ext>
            </a:extLst>
          </p:cNvPr>
          <p:cNvGrpSpPr/>
          <p:nvPr/>
        </p:nvGrpSpPr>
        <p:grpSpPr>
          <a:xfrm>
            <a:off x="0" y="0"/>
            <a:ext cx="12192000" cy="6858000"/>
            <a:chOff x="0" y="0"/>
            <a:chExt cx="12192000" cy="6858000"/>
          </a:xfrm>
        </p:grpSpPr>
        <p:pic>
          <p:nvPicPr>
            <p:cNvPr id="4" name="Picture 7" descr="A close up of a logo&#10;&#10;Description automatically generated">
              <a:extLst>
                <a:ext uri="{FF2B5EF4-FFF2-40B4-BE49-F238E27FC236}">
                  <a16:creationId xmlns:a16="http://schemas.microsoft.com/office/drawing/2014/main" id="{D1A68699-8CBC-4C96-8BB8-1FC7D461132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CFD9228A-662A-0071-CF2E-0EBD42D9EC85}"/>
                </a:ext>
              </a:extLst>
            </p:cNvPr>
            <p:cNvSpPr/>
            <p:nvPr/>
          </p:nvSpPr>
          <p:spPr>
            <a:xfrm>
              <a:off x="8455794" y="6346534"/>
              <a:ext cx="3599848" cy="288664"/>
            </a:xfrm>
            <a:prstGeom prst="rect">
              <a:avLst/>
            </a:prstGeom>
            <a:solidFill>
              <a:srgbClr val="003976"/>
            </a:solidFill>
            <a:ln>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pic>
        <p:nvPicPr>
          <p:cNvPr id="1026" name="Picture 2">
            <a:extLst>
              <a:ext uri="{FF2B5EF4-FFF2-40B4-BE49-F238E27FC236}">
                <a16:creationId xmlns:a16="http://schemas.microsoft.com/office/drawing/2014/main" id="{A73521ED-6FF2-5B6C-CD8B-6AD2F0F37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973" y="2321393"/>
            <a:ext cx="7438053" cy="390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3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11E11361-FF53-C9C2-78F4-9A1DF09FA375}"/>
              </a:ext>
            </a:extLst>
          </p:cNvPr>
          <p:cNvGrpSpPr/>
          <p:nvPr/>
        </p:nvGrpSpPr>
        <p:grpSpPr>
          <a:xfrm>
            <a:off x="0" y="0"/>
            <a:ext cx="12192000" cy="6858000"/>
            <a:chOff x="0" y="0"/>
            <a:chExt cx="12192000" cy="6858000"/>
          </a:xfrm>
        </p:grpSpPr>
        <p:pic>
          <p:nvPicPr>
            <p:cNvPr id="4" name="Picture 7" descr="A close up of a logo&#10;&#10;Description automatically generated">
              <a:extLst>
                <a:ext uri="{FF2B5EF4-FFF2-40B4-BE49-F238E27FC236}">
                  <a16:creationId xmlns:a16="http://schemas.microsoft.com/office/drawing/2014/main" id="{D1A68699-8CBC-4C96-8BB8-1FC7D461132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CFD9228A-662A-0071-CF2E-0EBD42D9EC85}"/>
                </a:ext>
              </a:extLst>
            </p:cNvPr>
            <p:cNvSpPr/>
            <p:nvPr/>
          </p:nvSpPr>
          <p:spPr>
            <a:xfrm>
              <a:off x="8455794" y="6346534"/>
              <a:ext cx="3599848" cy="288664"/>
            </a:xfrm>
            <a:prstGeom prst="rect">
              <a:avLst/>
            </a:prstGeom>
            <a:solidFill>
              <a:srgbClr val="003976"/>
            </a:solidFill>
            <a:ln>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sp>
        <p:nvSpPr>
          <p:cNvPr id="3" name="Marcador de contenido 2">
            <a:extLst>
              <a:ext uri="{FF2B5EF4-FFF2-40B4-BE49-F238E27FC236}">
                <a16:creationId xmlns:a16="http://schemas.microsoft.com/office/drawing/2014/main" id="{DC0BD1FE-3090-4793-8422-E4C4F0632FCB}"/>
              </a:ext>
            </a:extLst>
          </p:cNvPr>
          <p:cNvSpPr>
            <a:spLocks noGrp="1"/>
          </p:cNvSpPr>
          <p:nvPr>
            <p:ph idx="1"/>
          </p:nvPr>
        </p:nvSpPr>
        <p:spPr>
          <a:xfrm>
            <a:off x="458269" y="1121643"/>
            <a:ext cx="10515600" cy="4710762"/>
          </a:xfrm>
        </p:spPr>
        <p:txBody>
          <a:bodyPr/>
          <a:lstStyle/>
          <a:p>
            <a:pPr>
              <a:buClr>
                <a:srgbClr val="C00000"/>
              </a:buClr>
              <a:buFont typeface="Gotham Book" panose="02000604040000020004" pitchFamily="50" charset="0"/>
              <a:buChar char="»"/>
            </a:pPr>
            <a:endParaRPr lang="es-ES" dirty="0">
              <a:latin typeface="Gotham Book" panose="02000604040000020004" pitchFamily="50" charset="0"/>
            </a:endParaRPr>
          </a:p>
          <a:p>
            <a:endParaRPr lang="es-DO" dirty="0">
              <a:latin typeface="Gotham Book" panose="02000604040000020004" pitchFamily="50" charset="0"/>
            </a:endParaRPr>
          </a:p>
        </p:txBody>
      </p:sp>
      <p:sp>
        <p:nvSpPr>
          <p:cNvPr id="6" name="Título 1">
            <a:extLst>
              <a:ext uri="{FF2B5EF4-FFF2-40B4-BE49-F238E27FC236}">
                <a16:creationId xmlns:a16="http://schemas.microsoft.com/office/drawing/2014/main" id="{CE67AB6F-037F-4FD1-A29C-8A0B4E271C7F}"/>
              </a:ext>
            </a:extLst>
          </p:cNvPr>
          <p:cNvSpPr txBox="1">
            <a:spLocks/>
          </p:cNvSpPr>
          <p:nvPr/>
        </p:nvSpPr>
        <p:spPr>
          <a:xfrm>
            <a:off x="160195" y="128339"/>
            <a:ext cx="11462310" cy="629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Gotham Book" panose="02000604040000020004" pitchFamily="50" charset="0"/>
              </a:rPr>
              <a:t>Contenido</a:t>
            </a:r>
          </a:p>
        </p:txBody>
      </p:sp>
      <p:sp>
        <p:nvSpPr>
          <p:cNvPr id="12" name="Marcador de contenido 2">
            <a:extLst>
              <a:ext uri="{FF2B5EF4-FFF2-40B4-BE49-F238E27FC236}">
                <a16:creationId xmlns:a16="http://schemas.microsoft.com/office/drawing/2014/main" id="{630E4841-C04C-4431-9FD0-49F6B86BA0D6}"/>
              </a:ext>
            </a:extLst>
          </p:cNvPr>
          <p:cNvSpPr txBox="1">
            <a:spLocks/>
          </p:cNvSpPr>
          <p:nvPr/>
        </p:nvSpPr>
        <p:spPr>
          <a:xfrm>
            <a:off x="160195" y="1272092"/>
            <a:ext cx="10515600" cy="4710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Clr>
                <a:srgbClr val="C00000"/>
              </a:buClr>
              <a:buFont typeface="Gotham Book" panose="02000604040000020004" pitchFamily="50" charset="0"/>
              <a:buChar char="»"/>
            </a:pPr>
            <a:r>
              <a:rPr lang="es-ES" dirty="0">
                <a:latin typeface="Gotham Book" panose="02000604040000020004" pitchFamily="50" charset="0"/>
              </a:rPr>
              <a:t>Contexto Nacional</a:t>
            </a:r>
          </a:p>
          <a:p>
            <a:pPr lvl="1">
              <a:lnSpc>
                <a:spcPct val="150000"/>
              </a:lnSpc>
              <a:buClr>
                <a:srgbClr val="C00000"/>
              </a:buClr>
              <a:buFont typeface="Gotham Book" panose="02000604040000020004" pitchFamily="50" charset="0"/>
              <a:buChar char="»"/>
            </a:pPr>
            <a:r>
              <a:rPr lang="es-ES" dirty="0">
                <a:latin typeface="Gotham Book" panose="02000604040000020004" pitchFamily="50" charset="0"/>
              </a:rPr>
              <a:t>Avances nacionales relacionados con la iniciativa</a:t>
            </a:r>
          </a:p>
          <a:p>
            <a:pPr lvl="1">
              <a:lnSpc>
                <a:spcPct val="150000"/>
              </a:lnSpc>
              <a:buClr>
                <a:srgbClr val="C00000"/>
              </a:buClr>
              <a:buFont typeface="Gotham Book" panose="02000604040000020004" pitchFamily="50" charset="0"/>
              <a:buChar char="»"/>
            </a:pPr>
            <a:r>
              <a:rPr lang="es-ES" dirty="0">
                <a:latin typeface="Gotham Book" panose="02000604040000020004" pitchFamily="50" charset="0"/>
              </a:rPr>
              <a:t>Valorización de la iniciativa por parte de la Republica Dominicana</a:t>
            </a:r>
          </a:p>
          <a:p>
            <a:pPr lvl="1">
              <a:buClr>
                <a:srgbClr val="C00000"/>
              </a:buClr>
              <a:buFont typeface="Gotham Book" panose="02000604040000020004" pitchFamily="50" charset="0"/>
              <a:buChar char="»"/>
            </a:pPr>
            <a:endParaRPr lang="es-ES" dirty="0">
              <a:latin typeface="Gotham Book" panose="02000604040000020004" pitchFamily="50" charset="0"/>
            </a:endParaRPr>
          </a:p>
          <a:p>
            <a:pPr>
              <a:buClr>
                <a:srgbClr val="C00000"/>
              </a:buClr>
              <a:buFont typeface="Gotham Book" panose="02000604040000020004" pitchFamily="50" charset="0"/>
              <a:buChar char="»"/>
            </a:pPr>
            <a:endParaRPr lang="es-ES" dirty="0">
              <a:latin typeface="Gotham Book" panose="02000604040000020004" pitchFamily="50" charset="0"/>
            </a:endParaRPr>
          </a:p>
          <a:p>
            <a:pPr>
              <a:buClr>
                <a:srgbClr val="C00000"/>
              </a:buClr>
              <a:buFont typeface="Gotham Book" panose="02000604040000020004" pitchFamily="50" charset="0"/>
              <a:buChar char="»"/>
            </a:pPr>
            <a:endParaRPr lang="es-ES" dirty="0">
              <a:latin typeface="Gotham Book" panose="02000604040000020004" pitchFamily="50" charset="0"/>
            </a:endParaRPr>
          </a:p>
          <a:p>
            <a:endParaRPr lang="es-DO" dirty="0">
              <a:latin typeface="Gotham Book" panose="02000604040000020004" pitchFamily="50" charset="0"/>
            </a:endParaRPr>
          </a:p>
        </p:txBody>
      </p:sp>
      <p:grpSp>
        <p:nvGrpSpPr>
          <p:cNvPr id="18" name="Grupo 17">
            <a:extLst>
              <a:ext uri="{FF2B5EF4-FFF2-40B4-BE49-F238E27FC236}">
                <a16:creationId xmlns:a16="http://schemas.microsoft.com/office/drawing/2014/main" id="{17E2358D-F7A8-D843-B743-A7E1181DE99B}"/>
              </a:ext>
            </a:extLst>
          </p:cNvPr>
          <p:cNvGrpSpPr/>
          <p:nvPr/>
        </p:nvGrpSpPr>
        <p:grpSpPr>
          <a:xfrm>
            <a:off x="160195" y="735201"/>
            <a:ext cx="2196965" cy="91440"/>
            <a:chOff x="0" y="737957"/>
            <a:chExt cx="2196965" cy="91440"/>
          </a:xfrm>
        </p:grpSpPr>
        <p:sp>
          <p:nvSpPr>
            <p:cNvPr id="14" name="Rectángulo 13">
              <a:extLst>
                <a:ext uri="{FF2B5EF4-FFF2-40B4-BE49-F238E27FC236}">
                  <a16:creationId xmlns:a16="http://schemas.microsoft.com/office/drawing/2014/main" id="{F8FD7FA0-8589-54F5-84F8-E08561EF2DDF}"/>
                </a:ext>
              </a:extLst>
            </p:cNvPr>
            <p:cNvSpPr/>
            <p:nvPr/>
          </p:nvSpPr>
          <p:spPr>
            <a:xfrm>
              <a:off x="0" y="737957"/>
              <a:ext cx="866274"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5" name="Rectángulo 14">
              <a:extLst>
                <a:ext uri="{FF2B5EF4-FFF2-40B4-BE49-F238E27FC236}">
                  <a16:creationId xmlns:a16="http://schemas.microsoft.com/office/drawing/2014/main" id="{579D70DD-A153-24F5-A686-216D997302A5}"/>
                </a:ext>
              </a:extLst>
            </p:cNvPr>
            <p:cNvSpPr/>
            <p:nvPr/>
          </p:nvSpPr>
          <p:spPr>
            <a:xfrm>
              <a:off x="1556885" y="737957"/>
              <a:ext cx="6400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6" name="Rectángulo 15">
              <a:extLst>
                <a:ext uri="{FF2B5EF4-FFF2-40B4-BE49-F238E27FC236}">
                  <a16:creationId xmlns:a16="http://schemas.microsoft.com/office/drawing/2014/main" id="{0BD60247-51A3-19C8-B8F4-89D2B6137797}"/>
                </a:ext>
              </a:extLst>
            </p:cNvPr>
            <p:cNvSpPr/>
            <p:nvPr/>
          </p:nvSpPr>
          <p:spPr>
            <a:xfrm>
              <a:off x="913598" y="737957"/>
              <a:ext cx="36576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7" name="Rectángulo 16">
              <a:extLst>
                <a:ext uri="{FF2B5EF4-FFF2-40B4-BE49-F238E27FC236}">
                  <a16:creationId xmlns:a16="http://schemas.microsoft.com/office/drawing/2014/main" id="{3C040F46-B24B-7F4B-3DB3-0E85E432FA50}"/>
                </a:ext>
              </a:extLst>
            </p:cNvPr>
            <p:cNvSpPr/>
            <p:nvPr/>
          </p:nvSpPr>
          <p:spPr>
            <a:xfrm>
              <a:off x="1326682" y="737957"/>
              <a:ext cx="1828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grpSp>
    </p:spTree>
    <p:extLst>
      <p:ext uri="{BB962C8B-B14F-4D97-AF65-F5344CB8AC3E}">
        <p14:creationId xmlns:p14="http://schemas.microsoft.com/office/powerpoint/2010/main" val="211942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11E11361-FF53-C9C2-78F4-9A1DF09FA375}"/>
              </a:ext>
            </a:extLst>
          </p:cNvPr>
          <p:cNvGrpSpPr/>
          <p:nvPr/>
        </p:nvGrpSpPr>
        <p:grpSpPr>
          <a:xfrm>
            <a:off x="0" y="0"/>
            <a:ext cx="12192000" cy="6858000"/>
            <a:chOff x="0" y="0"/>
            <a:chExt cx="12192000" cy="6858000"/>
          </a:xfrm>
        </p:grpSpPr>
        <p:pic>
          <p:nvPicPr>
            <p:cNvPr id="4" name="Picture 7" descr="A close up of a logo&#10;&#10;Description automatically generated">
              <a:extLst>
                <a:ext uri="{FF2B5EF4-FFF2-40B4-BE49-F238E27FC236}">
                  <a16:creationId xmlns:a16="http://schemas.microsoft.com/office/drawing/2014/main" id="{D1A68699-8CBC-4C96-8BB8-1FC7D461132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CFD9228A-662A-0071-CF2E-0EBD42D9EC85}"/>
                </a:ext>
              </a:extLst>
            </p:cNvPr>
            <p:cNvSpPr/>
            <p:nvPr/>
          </p:nvSpPr>
          <p:spPr>
            <a:xfrm>
              <a:off x="8455794" y="6346534"/>
              <a:ext cx="3599848" cy="288664"/>
            </a:xfrm>
            <a:prstGeom prst="rect">
              <a:avLst/>
            </a:prstGeom>
            <a:solidFill>
              <a:srgbClr val="003976"/>
            </a:solidFill>
            <a:ln>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sp>
        <p:nvSpPr>
          <p:cNvPr id="6" name="Título 1">
            <a:extLst>
              <a:ext uri="{FF2B5EF4-FFF2-40B4-BE49-F238E27FC236}">
                <a16:creationId xmlns:a16="http://schemas.microsoft.com/office/drawing/2014/main" id="{CE67AB6F-037F-4FD1-A29C-8A0B4E271C7F}"/>
              </a:ext>
            </a:extLst>
          </p:cNvPr>
          <p:cNvSpPr txBox="1">
            <a:spLocks/>
          </p:cNvSpPr>
          <p:nvPr/>
        </p:nvSpPr>
        <p:spPr>
          <a:xfrm>
            <a:off x="160195" y="128339"/>
            <a:ext cx="11462310" cy="629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Gotham Book" panose="02000604040000020004" pitchFamily="50" charset="0"/>
              </a:rPr>
              <a:t>Marco político-institucional implicado</a:t>
            </a:r>
          </a:p>
        </p:txBody>
      </p:sp>
      <p:grpSp>
        <p:nvGrpSpPr>
          <p:cNvPr id="18" name="Grupo 17">
            <a:extLst>
              <a:ext uri="{FF2B5EF4-FFF2-40B4-BE49-F238E27FC236}">
                <a16:creationId xmlns:a16="http://schemas.microsoft.com/office/drawing/2014/main" id="{17E2358D-F7A8-D843-B743-A7E1181DE99B}"/>
              </a:ext>
            </a:extLst>
          </p:cNvPr>
          <p:cNvGrpSpPr/>
          <p:nvPr/>
        </p:nvGrpSpPr>
        <p:grpSpPr>
          <a:xfrm>
            <a:off x="160195" y="735201"/>
            <a:ext cx="2196965" cy="91440"/>
            <a:chOff x="0" y="737957"/>
            <a:chExt cx="2196965" cy="91440"/>
          </a:xfrm>
        </p:grpSpPr>
        <p:sp>
          <p:nvSpPr>
            <p:cNvPr id="14" name="Rectángulo 13">
              <a:extLst>
                <a:ext uri="{FF2B5EF4-FFF2-40B4-BE49-F238E27FC236}">
                  <a16:creationId xmlns:a16="http://schemas.microsoft.com/office/drawing/2014/main" id="{F8FD7FA0-8589-54F5-84F8-E08561EF2DDF}"/>
                </a:ext>
              </a:extLst>
            </p:cNvPr>
            <p:cNvSpPr/>
            <p:nvPr/>
          </p:nvSpPr>
          <p:spPr>
            <a:xfrm>
              <a:off x="0" y="737957"/>
              <a:ext cx="866274"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5" name="Rectángulo 14">
              <a:extLst>
                <a:ext uri="{FF2B5EF4-FFF2-40B4-BE49-F238E27FC236}">
                  <a16:creationId xmlns:a16="http://schemas.microsoft.com/office/drawing/2014/main" id="{579D70DD-A153-24F5-A686-216D997302A5}"/>
                </a:ext>
              </a:extLst>
            </p:cNvPr>
            <p:cNvSpPr/>
            <p:nvPr/>
          </p:nvSpPr>
          <p:spPr>
            <a:xfrm>
              <a:off x="1556885" y="737957"/>
              <a:ext cx="6400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6" name="Rectángulo 15">
              <a:extLst>
                <a:ext uri="{FF2B5EF4-FFF2-40B4-BE49-F238E27FC236}">
                  <a16:creationId xmlns:a16="http://schemas.microsoft.com/office/drawing/2014/main" id="{0BD60247-51A3-19C8-B8F4-89D2B6137797}"/>
                </a:ext>
              </a:extLst>
            </p:cNvPr>
            <p:cNvSpPr/>
            <p:nvPr/>
          </p:nvSpPr>
          <p:spPr>
            <a:xfrm>
              <a:off x="913598" y="737957"/>
              <a:ext cx="36576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7" name="Rectángulo 16">
              <a:extLst>
                <a:ext uri="{FF2B5EF4-FFF2-40B4-BE49-F238E27FC236}">
                  <a16:creationId xmlns:a16="http://schemas.microsoft.com/office/drawing/2014/main" id="{3C040F46-B24B-7F4B-3DB3-0E85E432FA50}"/>
                </a:ext>
              </a:extLst>
            </p:cNvPr>
            <p:cNvSpPr/>
            <p:nvPr/>
          </p:nvSpPr>
          <p:spPr>
            <a:xfrm>
              <a:off x="1326682" y="737957"/>
              <a:ext cx="1828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grpSp>
      <p:grpSp>
        <p:nvGrpSpPr>
          <p:cNvPr id="24" name="Group 23">
            <a:extLst>
              <a:ext uri="{FF2B5EF4-FFF2-40B4-BE49-F238E27FC236}">
                <a16:creationId xmlns:a16="http://schemas.microsoft.com/office/drawing/2014/main" id="{B10FF7E7-331D-9539-888D-F71B3D5A13DC}"/>
              </a:ext>
            </a:extLst>
          </p:cNvPr>
          <p:cNvGrpSpPr/>
          <p:nvPr/>
        </p:nvGrpSpPr>
        <p:grpSpPr>
          <a:xfrm>
            <a:off x="210070" y="1609608"/>
            <a:ext cx="7797936" cy="3678824"/>
            <a:chOff x="1454607" y="1417062"/>
            <a:chExt cx="9282787" cy="4379331"/>
          </a:xfrm>
        </p:grpSpPr>
        <p:grpSp>
          <p:nvGrpSpPr>
            <p:cNvPr id="7" name="Grupo 6">
              <a:extLst>
                <a:ext uri="{FF2B5EF4-FFF2-40B4-BE49-F238E27FC236}">
                  <a16:creationId xmlns:a16="http://schemas.microsoft.com/office/drawing/2014/main" id="{954B6AA6-B5A7-0F80-93B1-7B3D72F97736}"/>
                </a:ext>
              </a:extLst>
            </p:cNvPr>
            <p:cNvGrpSpPr/>
            <p:nvPr/>
          </p:nvGrpSpPr>
          <p:grpSpPr>
            <a:xfrm>
              <a:off x="1454607" y="1417062"/>
              <a:ext cx="9282785" cy="4379331"/>
              <a:chOff x="1086195" y="2237561"/>
              <a:chExt cx="6362008" cy="3441934"/>
            </a:xfrm>
          </p:grpSpPr>
          <p:sp>
            <p:nvSpPr>
              <p:cNvPr id="8" name="Forma libre: forma 7">
                <a:extLst>
                  <a:ext uri="{FF2B5EF4-FFF2-40B4-BE49-F238E27FC236}">
                    <a16:creationId xmlns:a16="http://schemas.microsoft.com/office/drawing/2014/main" id="{60F6D6CF-902E-2FEB-79F3-32BF87D2D087}"/>
                  </a:ext>
                </a:extLst>
              </p:cNvPr>
              <p:cNvSpPr/>
              <p:nvPr/>
            </p:nvSpPr>
            <p:spPr>
              <a:xfrm>
                <a:off x="1742025" y="2383680"/>
                <a:ext cx="2467179" cy="936902"/>
              </a:xfrm>
              <a:custGeom>
                <a:avLst/>
                <a:gdLst>
                  <a:gd name="connsiteX0" fmla="*/ 0 w 2998089"/>
                  <a:gd name="connsiteY0" fmla="*/ 0 h 936902"/>
                  <a:gd name="connsiteX1" fmla="*/ 2998089 w 2998089"/>
                  <a:gd name="connsiteY1" fmla="*/ 0 h 936902"/>
                  <a:gd name="connsiteX2" fmla="*/ 2998089 w 2998089"/>
                  <a:gd name="connsiteY2" fmla="*/ 936902 h 936902"/>
                  <a:gd name="connsiteX3" fmla="*/ 0 w 2998089"/>
                  <a:gd name="connsiteY3" fmla="*/ 936902 h 936902"/>
                  <a:gd name="connsiteX4" fmla="*/ 0 w 2998089"/>
                  <a:gd name="connsiteY4" fmla="*/ 0 h 9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089" h="936902">
                    <a:moveTo>
                      <a:pt x="0" y="0"/>
                    </a:moveTo>
                    <a:lnTo>
                      <a:pt x="2998089" y="0"/>
                    </a:lnTo>
                    <a:lnTo>
                      <a:pt x="2998089" y="936902"/>
                    </a:lnTo>
                    <a:lnTo>
                      <a:pt x="0" y="936902"/>
                    </a:lnTo>
                    <a:lnTo>
                      <a:pt x="0" y="0"/>
                    </a:lnTo>
                    <a:close/>
                  </a:path>
                </a:pathLst>
              </a:custGeom>
              <a:noFill/>
              <a:ln>
                <a:solidFill>
                  <a:srgbClr val="0C3C7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4596" tIns="68580" rIns="68580" bIns="68580" numCol="1" spcCol="1270" anchor="ctr" anchorCtr="0">
                <a:noAutofit/>
              </a:bodyPr>
              <a:lstStyle/>
              <a:p>
                <a:pPr defTabSz="800080">
                  <a:lnSpc>
                    <a:spcPct val="90000"/>
                  </a:lnSpc>
                  <a:spcBef>
                    <a:spcPct val="0"/>
                  </a:spcBef>
                  <a:spcAft>
                    <a:spcPct val="35000"/>
                  </a:spcAft>
                </a:pPr>
                <a:r>
                  <a:rPr lang="es-DO" sz="1600">
                    <a:solidFill>
                      <a:srgbClr val="0C3C73"/>
                    </a:solidFill>
                    <a:latin typeface="Gotham Book" panose="02000604040000020004" pitchFamily="50" charset="0"/>
                    <a:ea typeface="Verdana" panose="020B0604030504040204" pitchFamily="34" charset="0"/>
                    <a:cs typeface="Verdana" panose="020B0604030504040204" pitchFamily="34" charset="0"/>
                  </a:rPr>
                  <a:t>Constitución de la República Dominicana</a:t>
                </a:r>
                <a:endParaRPr lang="en-US" sz="1600">
                  <a:solidFill>
                    <a:srgbClr val="0C3C73"/>
                  </a:solidFill>
                  <a:latin typeface="Gotham Book" panose="02000604040000020004" pitchFamily="50" charset="0"/>
                  <a:ea typeface="Verdana" panose="020B0604030504040204" pitchFamily="34" charset="0"/>
                </a:endParaRPr>
              </a:p>
            </p:txBody>
          </p:sp>
          <p:sp>
            <p:nvSpPr>
              <p:cNvPr id="9" name="Rectángulo 8" descr="Pesos desiguales">
                <a:extLst>
                  <a:ext uri="{FF2B5EF4-FFF2-40B4-BE49-F238E27FC236}">
                    <a16:creationId xmlns:a16="http://schemas.microsoft.com/office/drawing/2014/main" id="{CDAF97BD-0DE3-1606-E0CF-BAD41E250C6B}"/>
                  </a:ext>
                </a:extLst>
              </p:cNvPr>
              <p:cNvSpPr/>
              <p:nvPr/>
            </p:nvSpPr>
            <p:spPr>
              <a:xfrm>
                <a:off x="1086195" y="2237561"/>
                <a:ext cx="655831" cy="98374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25000" r="-25000"/>
                </a:stretch>
              </a:blipFill>
              <a:ln>
                <a:solidFill>
                  <a:srgbClr val="0C3C73"/>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orma libre: forma 9">
                <a:extLst>
                  <a:ext uri="{FF2B5EF4-FFF2-40B4-BE49-F238E27FC236}">
                    <a16:creationId xmlns:a16="http://schemas.microsoft.com/office/drawing/2014/main" id="{CDDD1EF2-F120-14FE-DA0A-F558F4DCE37C}"/>
                  </a:ext>
                </a:extLst>
              </p:cNvPr>
              <p:cNvSpPr/>
              <p:nvPr/>
            </p:nvSpPr>
            <p:spPr>
              <a:xfrm>
                <a:off x="4981024" y="2383680"/>
                <a:ext cx="2467179" cy="936902"/>
              </a:xfrm>
              <a:custGeom>
                <a:avLst/>
                <a:gdLst>
                  <a:gd name="connsiteX0" fmla="*/ 0 w 2998089"/>
                  <a:gd name="connsiteY0" fmla="*/ 0 h 936902"/>
                  <a:gd name="connsiteX1" fmla="*/ 2998089 w 2998089"/>
                  <a:gd name="connsiteY1" fmla="*/ 0 h 936902"/>
                  <a:gd name="connsiteX2" fmla="*/ 2998089 w 2998089"/>
                  <a:gd name="connsiteY2" fmla="*/ 936902 h 936902"/>
                  <a:gd name="connsiteX3" fmla="*/ 0 w 2998089"/>
                  <a:gd name="connsiteY3" fmla="*/ 936902 h 936902"/>
                  <a:gd name="connsiteX4" fmla="*/ 0 w 2998089"/>
                  <a:gd name="connsiteY4" fmla="*/ 0 h 9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089" h="936902">
                    <a:moveTo>
                      <a:pt x="0" y="0"/>
                    </a:moveTo>
                    <a:lnTo>
                      <a:pt x="2998089" y="0"/>
                    </a:lnTo>
                    <a:lnTo>
                      <a:pt x="2998089" y="936902"/>
                    </a:lnTo>
                    <a:lnTo>
                      <a:pt x="0" y="936902"/>
                    </a:lnTo>
                    <a:lnTo>
                      <a:pt x="0" y="0"/>
                    </a:lnTo>
                    <a:close/>
                  </a:path>
                </a:pathLst>
              </a:custGeom>
              <a:noFill/>
              <a:ln>
                <a:solidFill>
                  <a:srgbClr val="0C3C7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4596" tIns="68580" rIns="68580" bIns="68580" numCol="1" spcCol="1270" anchor="ctr" anchorCtr="0">
                <a:noAutofit/>
              </a:bodyPr>
              <a:lstStyle/>
              <a:p>
                <a:pPr defTabSz="800080">
                  <a:lnSpc>
                    <a:spcPct val="90000"/>
                  </a:lnSpc>
                  <a:spcBef>
                    <a:spcPct val="0"/>
                  </a:spcBef>
                  <a:spcAft>
                    <a:spcPct val="35000"/>
                  </a:spcAft>
                </a:pPr>
                <a:r>
                  <a:rPr lang="es-DO" sz="1600">
                    <a:solidFill>
                      <a:srgbClr val="0C3C73"/>
                    </a:solidFill>
                    <a:latin typeface="Gotham Book" panose="02000604040000020004" pitchFamily="50" charset="0"/>
                    <a:ea typeface="Verdana" panose="020B0604030504040204" pitchFamily="34" charset="0"/>
                    <a:cs typeface="Verdana" panose="020B0604030504040204" pitchFamily="34" charset="0"/>
                  </a:rPr>
                  <a:t>La Ley 496-06 - MEPyD</a:t>
                </a:r>
                <a:endParaRPr lang="en-US" sz="1600">
                  <a:solidFill>
                    <a:srgbClr val="0C3C73"/>
                  </a:solidFill>
                  <a:latin typeface="Gotham Book" panose="02000604040000020004" pitchFamily="50" charset="0"/>
                  <a:ea typeface="Verdana" panose="020B0604030504040204" pitchFamily="34" charset="0"/>
                </a:endParaRPr>
              </a:p>
            </p:txBody>
          </p:sp>
          <p:sp>
            <p:nvSpPr>
              <p:cNvPr id="11" name="Rectángulo 10" descr="Contrato">
                <a:extLst>
                  <a:ext uri="{FF2B5EF4-FFF2-40B4-BE49-F238E27FC236}">
                    <a16:creationId xmlns:a16="http://schemas.microsoft.com/office/drawing/2014/main" id="{11AD1695-A772-2DF4-30B8-E49934639EA1}"/>
                  </a:ext>
                </a:extLst>
              </p:cNvPr>
              <p:cNvSpPr/>
              <p:nvPr/>
            </p:nvSpPr>
            <p:spPr>
              <a:xfrm>
                <a:off x="4325194" y="2248350"/>
                <a:ext cx="655831" cy="98374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25000" r="-25000"/>
                </a:stretch>
              </a:blipFill>
              <a:ln>
                <a:solidFill>
                  <a:srgbClr val="0C3C73"/>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orma libre: forma 11">
                <a:extLst>
                  <a:ext uri="{FF2B5EF4-FFF2-40B4-BE49-F238E27FC236}">
                    <a16:creationId xmlns:a16="http://schemas.microsoft.com/office/drawing/2014/main" id="{63E288BE-D4DD-8083-263E-47006EAFABA3}"/>
                  </a:ext>
                </a:extLst>
              </p:cNvPr>
              <p:cNvSpPr/>
              <p:nvPr/>
            </p:nvSpPr>
            <p:spPr>
              <a:xfrm>
                <a:off x="1742024" y="3563137"/>
                <a:ext cx="2467181" cy="936902"/>
              </a:xfrm>
              <a:custGeom>
                <a:avLst/>
                <a:gdLst>
                  <a:gd name="connsiteX0" fmla="*/ 0 w 2998089"/>
                  <a:gd name="connsiteY0" fmla="*/ 0 h 936902"/>
                  <a:gd name="connsiteX1" fmla="*/ 2998089 w 2998089"/>
                  <a:gd name="connsiteY1" fmla="*/ 0 h 936902"/>
                  <a:gd name="connsiteX2" fmla="*/ 2998089 w 2998089"/>
                  <a:gd name="connsiteY2" fmla="*/ 936902 h 936902"/>
                  <a:gd name="connsiteX3" fmla="*/ 0 w 2998089"/>
                  <a:gd name="connsiteY3" fmla="*/ 936902 h 936902"/>
                  <a:gd name="connsiteX4" fmla="*/ 0 w 2998089"/>
                  <a:gd name="connsiteY4" fmla="*/ 0 h 9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089" h="936902">
                    <a:moveTo>
                      <a:pt x="0" y="0"/>
                    </a:moveTo>
                    <a:lnTo>
                      <a:pt x="2998089" y="0"/>
                    </a:lnTo>
                    <a:lnTo>
                      <a:pt x="2998089" y="936902"/>
                    </a:lnTo>
                    <a:lnTo>
                      <a:pt x="0" y="936902"/>
                    </a:lnTo>
                    <a:lnTo>
                      <a:pt x="0" y="0"/>
                    </a:lnTo>
                    <a:close/>
                  </a:path>
                </a:pathLst>
              </a:custGeom>
              <a:noFill/>
              <a:ln>
                <a:solidFill>
                  <a:srgbClr val="0C3C7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4596" tIns="68580" rIns="68580" bIns="68580" numCol="1" spcCol="1270" anchor="ctr" anchorCtr="0">
                <a:noAutofit/>
              </a:bodyPr>
              <a:lstStyle/>
              <a:p>
                <a:pPr defTabSz="800080">
                  <a:lnSpc>
                    <a:spcPct val="90000"/>
                  </a:lnSpc>
                  <a:spcBef>
                    <a:spcPct val="0"/>
                  </a:spcBef>
                  <a:spcAft>
                    <a:spcPct val="35000"/>
                  </a:spcAft>
                </a:pPr>
                <a:r>
                  <a:rPr lang="es-DO" sz="1600">
                    <a:solidFill>
                      <a:srgbClr val="0C3C73"/>
                    </a:solidFill>
                    <a:latin typeface="Gotham Book" panose="02000604040000020004" pitchFamily="50" charset="0"/>
                    <a:ea typeface="Verdana" panose="020B0604030504040204" pitchFamily="34" charset="0"/>
                    <a:cs typeface="Verdana" panose="020B0604030504040204" pitchFamily="34" charset="0"/>
                  </a:rPr>
                  <a:t>Ley 1-12 que establece la Estrategia Nacional de Desarrollo </a:t>
                </a:r>
                <a:endParaRPr lang="en-US" sz="1600">
                  <a:solidFill>
                    <a:srgbClr val="0C3C73"/>
                  </a:solidFill>
                  <a:latin typeface="Gotham Book" panose="02000604040000020004" pitchFamily="50" charset="0"/>
                  <a:ea typeface="Verdana" panose="020B0604030504040204" pitchFamily="34" charset="0"/>
                </a:endParaRPr>
              </a:p>
            </p:txBody>
          </p:sp>
          <p:sp>
            <p:nvSpPr>
              <p:cNvPr id="13" name="Rectángulo 12" descr="Contrato">
                <a:extLst>
                  <a:ext uri="{FF2B5EF4-FFF2-40B4-BE49-F238E27FC236}">
                    <a16:creationId xmlns:a16="http://schemas.microsoft.com/office/drawing/2014/main" id="{385FEF39-1B13-4140-E9A7-B70ED383DCC3}"/>
                  </a:ext>
                </a:extLst>
              </p:cNvPr>
              <p:cNvSpPr/>
              <p:nvPr/>
            </p:nvSpPr>
            <p:spPr>
              <a:xfrm>
                <a:off x="1086195" y="3427806"/>
                <a:ext cx="655831" cy="98374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25000" r="-25000"/>
                </a:stretch>
              </a:blipFill>
              <a:ln>
                <a:solidFill>
                  <a:srgbClr val="0C3C73"/>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orma libre: forma 18">
                <a:extLst>
                  <a:ext uri="{FF2B5EF4-FFF2-40B4-BE49-F238E27FC236}">
                    <a16:creationId xmlns:a16="http://schemas.microsoft.com/office/drawing/2014/main" id="{E974A1C4-BC21-8B94-2BC0-F6359722A065}"/>
                  </a:ext>
                </a:extLst>
              </p:cNvPr>
              <p:cNvSpPr/>
              <p:nvPr/>
            </p:nvSpPr>
            <p:spPr>
              <a:xfrm>
                <a:off x="4981021" y="3563137"/>
                <a:ext cx="2467182" cy="936902"/>
              </a:xfrm>
              <a:custGeom>
                <a:avLst/>
                <a:gdLst>
                  <a:gd name="connsiteX0" fmla="*/ 0 w 2998089"/>
                  <a:gd name="connsiteY0" fmla="*/ 0 h 936902"/>
                  <a:gd name="connsiteX1" fmla="*/ 2998089 w 2998089"/>
                  <a:gd name="connsiteY1" fmla="*/ 0 h 936902"/>
                  <a:gd name="connsiteX2" fmla="*/ 2998089 w 2998089"/>
                  <a:gd name="connsiteY2" fmla="*/ 936902 h 936902"/>
                  <a:gd name="connsiteX3" fmla="*/ 0 w 2998089"/>
                  <a:gd name="connsiteY3" fmla="*/ 936902 h 936902"/>
                  <a:gd name="connsiteX4" fmla="*/ 0 w 2998089"/>
                  <a:gd name="connsiteY4" fmla="*/ 0 h 9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089" h="936902">
                    <a:moveTo>
                      <a:pt x="0" y="0"/>
                    </a:moveTo>
                    <a:lnTo>
                      <a:pt x="2998089" y="0"/>
                    </a:lnTo>
                    <a:lnTo>
                      <a:pt x="2998089" y="936902"/>
                    </a:lnTo>
                    <a:lnTo>
                      <a:pt x="0" y="936902"/>
                    </a:lnTo>
                    <a:lnTo>
                      <a:pt x="0" y="0"/>
                    </a:lnTo>
                    <a:close/>
                  </a:path>
                </a:pathLst>
              </a:custGeom>
              <a:noFill/>
              <a:ln>
                <a:solidFill>
                  <a:srgbClr val="0C3C7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4596" tIns="68580" rIns="68580" bIns="68580" numCol="1" spcCol="1270" anchor="ctr" anchorCtr="0">
                <a:noAutofit/>
              </a:bodyPr>
              <a:lstStyle/>
              <a:p>
                <a:pPr defTabSz="800080">
                  <a:lnSpc>
                    <a:spcPct val="90000"/>
                  </a:lnSpc>
                  <a:spcBef>
                    <a:spcPct val="0"/>
                  </a:spcBef>
                  <a:spcAft>
                    <a:spcPct val="35000"/>
                  </a:spcAft>
                </a:pPr>
                <a:r>
                  <a:rPr lang="es-DO" sz="1600" dirty="0">
                    <a:solidFill>
                      <a:srgbClr val="0C3C73"/>
                    </a:solidFill>
                    <a:latin typeface="Gotham Book" panose="02000604040000020004" pitchFamily="50" charset="0"/>
                    <a:ea typeface="Verdana" panose="020B0604030504040204" pitchFamily="34" charset="0"/>
                    <a:cs typeface="Verdana" panose="020B0604030504040204" pitchFamily="34" charset="0"/>
                  </a:rPr>
                  <a:t>La Ley 498-06 Sistema Nacional de Inversión Publica </a:t>
                </a:r>
                <a:endParaRPr lang="en-US" sz="1600" dirty="0">
                  <a:solidFill>
                    <a:srgbClr val="0C3C73"/>
                  </a:solidFill>
                  <a:latin typeface="Gotham Book" panose="02000604040000020004" pitchFamily="50" charset="0"/>
                  <a:ea typeface="Verdana" panose="020B0604030504040204" pitchFamily="34" charset="0"/>
                </a:endParaRPr>
              </a:p>
            </p:txBody>
          </p:sp>
          <p:sp>
            <p:nvSpPr>
              <p:cNvPr id="20" name="Rectángulo 19" descr="Contrato">
                <a:extLst>
                  <a:ext uri="{FF2B5EF4-FFF2-40B4-BE49-F238E27FC236}">
                    <a16:creationId xmlns:a16="http://schemas.microsoft.com/office/drawing/2014/main" id="{6E398D46-492C-E7AA-7C6E-4A01018221B3}"/>
                  </a:ext>
                </a:extLst>
              </p:cNvPr>
              <p:cNvSpPr/>
              <p:nvPr/>
            </p:nvSpPr>
            <p:spPr>
              <a:xfrm>
                <a:off x="4325194" y="3427806"/>
                <a:ext cx="655831" cy="98374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25000" r="-25000"/>
                </a:stretch>
              </a:blipFill>
              <a:ln>
                <a:solidFill>
                  <a:srgbClr val="0C3C73"/>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Forma libre: forma 20">
                <a:extLst>
                  <a:ext uri="{FF2B5EF4-FFF2-40B4-BE49-F238E27FC236}">
                    <a16:creationId xmlns:a16="http://schemas.microsoft.com/office/drawing/2014/main" id="{35C44E63-A647-CD36-0208-D3BD0BB360BF}"/>
                  </a:ext>
                </a:extLst>
              </p:cNvPr>
              <p:cNvSpPr/>
              <p:nvPr/>
            </p:nvSpPr>
            <p:spPr>
              <a:xfrm>
                <a:off x="1742024" y="4742593"/>
                <a:ext cx="2467183" cy="936902"/>
              </a:xfrm>
              <a:custGeom>
                <a:avLst/>
                <a:gdLst>
                  <a:gd name="connsiteX0" fmla="*/ 0 w 2998089"/>
                  <a:gd name="connsiteY0" fmla="*/ 0 h 936902"/>
                  <a:gd name="connsiteX1" fmla="*/ 2998089 w 2998089"/>
                  <a:gd name="connsiteY1" fmla="*/ 0 h 936902"/>
                  <a:gd name="connsiteX2" fmla="*/ 2998089 w 2998089"/>
                  <a:gd name="connsiteY2" fmla="*/ 936902 h 936902"/>
                  <a:gd name="connsiteX3" fmla="*/ 0 w 2998089"/>
                  <a:gd name="connsiteY3" fmla="*/ 936902 h 936902"/>
                  <a:gd name="connsiteX4" fmla="*/ 0 w 2998089"/>
                  <a:gd name="connsiteY4" fmla="*/ 0 h 9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089" h="936902">
                    <a:moveTo>
                      <a:pt x="0" y="0"/>
                    </a:moveTo>
                    <a:lnTo>
                      <a:pt x="2998089" y="0"/>
                    </a:lnTo>
                    <a:lnTo>
                      <a:pt x="2998089" y="936902"/>
                    </a:lnTo>
                    <a:lnTo>
                      <a:pt x="0" y="936902"/>
                    </a:lnTo>
                    <a:lnTo>
                      <a:pt x="0" y="0"/>
                    </a:lnTo>
                    <a:close/>
                  </a:path>
                </a:pathLst>
              </a:custGeom>
              <a:noFill/>
              <a:ln>
                <a:solidFill>
                  <a:srgbClr val="0C3C7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4596" tIns="68580" rIns="68580" bIns="68580" numCol="1" spcCol="1270" anchor="ctr" anchorCtr="0">
                <a:noAutofit/>
              </a:bodyPr>
              <a:lstStyle/>
              <a:p>
                <a:pPr defTabSz="800080">
                  <a:lnSpc>
                    <a:spcPct val="90000"/>
                  </a:lnSpc>
                  <a:spcBef>
                    <a:spcPct val="0"/>
                  </a:spcBef>
                  <a:spcAft>
                    <a:spcPct val="35000"/>
                  </a:spcAft>
                </a:pPr>
                <a:r>
                  <a:rPr lang="es-DO" sz="1600" dirty="0">
                    <a:solidFill>
                      <a:srgbClr val="0C3C73"/>
                    </a:solidFill>
                    <a:latin typeface="Gotham Book" panose="02000604040000020004" pitchFamily="50" charset="0"/>
                    <a:ea typeface="Verdana" panose="020B0604030504040204" pitchFamily="34" charset="0"/>
                    <a:cs typeface="Verdana" panose="020B0604030504040204" pitchFamily="34" charset="0"/>
                  </a:rPr>
                  <a:t>Decreto 23-16 –Comisión ODS para el Desarrollo Sostenible RD</a:t>
                </a:r>
                <a:endParaRPr lang="en-US" sz="1600" dirty="0">
                  <a:solidFill>
                    <a:srgbClr val="0C3C73"/>
                  </a:solidFill>
                  <a:latin typeface="Gotham Book" panose="02000604040000020004" pitchFamily="50" charset="0"/>
                  <a:ea typeface="Verdana" panose="020B0604030504040204" pitchFamily="34" charset="0"/>
                </a:endParaRPr>
              </a:p>
            </p:txBody>
          </p:sp>
          <p:sp>
            <p:nvSpPr>
              <p:cNvPr id="22" name="Rectángulo 21" descr="Contrato">
                <a:extLst>
                  <a:ext uri="{FF2B5EF4-FFF2-40B4-BE49-F238E27FC236}">
                    <a16:creationId xmlns:a16="http://schemas.microsoft.com/office/drawing/2014/main" id="{362103EF-D264-192E-C943-BDC38E47A030}"/>
                  </a:ext>
                </a:extLst>
              </p:cNvPr>
              <p:cNvSpPr/>
              <p:nvPr/>
            </p:nvSpPr>
            <p:spPr>
              <a:xfrm>
                <a:off x="1086198" y="4607264"/>
                <a:ext cx="655831" cy="98374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25000" r="-25000"/>
                </a:stretch>
              </a:blipFill>
              <a:ln>
                <a:solidFill>
                  <a:srgbClr val="0C3C73"/>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3" name="Forma libre: forma 20">
              <a:extLst>
                <a:ext uri="{FF2B5EF4-FFF2-40B4-BE49-F238E27FC236}">
                  <a16:creationId xmlns:a16="http://schemas.microsoft.com/office/drawing/2014/main" id="{E581F059-38AE-2818-7EDE-69614D8E41EC}"/>
                </a:ext>
              </a:extLst>
            </p:cNvPr>
            <p:cNvSpPr/>
            <p:nvPr/>
          </p:nvSpPr>
          <p:spPr>
            <a:xfrm>
              <a:off x="7137535" y="4604329"/>
              <a:ext cx="3599859" cy="1192064"/>
            </a:xfrm>
            <a:custGeom>
              <a:avLst/>
              <a:gdLst>
                <a:gd name="connsiteX0" fmla="*/ 0 w 2998089"/>
                <a:gd name="connsiteY0" fmla="*/ 0 h 936902"/>
                <a:gd name="connsiteX1" fmla="*/ 2998089 w 2998089"/>
                <a:gd name="connsiteY1" fmla="*/ 0 h 936902"/>
                <a:gd name="connsiteX2" fmla="*/ 2998089 w 2998089"/>
                <a:gd name="connsiteY2" fmla="*/ 936902 h 936902"/>
                <a:gd name="connsiteX3" fmla="*/ 0 w 2998089"/>
                <a:gd name="connsiteY3" fmla="*/ 936902 h 936902"/>
                <a:gd name="connsiteX4" fmla="*/ 0 w 2998089"/>
                <a:gd name="connsiteY4" fmla="*/ 0 h 9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089" h="936902">
                  <a:moveTo>
                    <a:pt x="0" y="0"/>
                  </a:moveTo>
                  <a:lnTo>
                    <a:pt x="2998089" y="0"/>
                  </a:lnTo>
                  <a:lnTo>
                    <a:pt x="2998089" y="936902"/>
                  </a:lnTo>
                  <a:lnTo>
                    <a:pt x="0" y="936902"/>
                  </a:lnTo>
                  <a:lnTo>
                    <a:pt x="0" y="0"/>
                  </a:lnTo>
                  <a:close/>
                </a:path>
              </a:pathLst>
            </a:custGeom>
            <a:noFill/>
            <a:ln>
              <a:solidFill>
                <a:srgbClr val="0C3C7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4596" tIns="68580" rIns="68580" bIns="68580" numCol="1" spcCol="1270" anchor="ctr" anchorCtr="0">
              <a:noAutofit/>
            </a:bodyPr>
            <a:lstStyle/>
            <a:p>
              <a:pPr defTabSz="800080">
                <a:lnSpc>
                  <a:spcPct val="90000"/>
                </a:lnSpc>
                <a:spcBef>
                  <a:spcPct val="0"/>
                </a:spcBef>
                <a:spcAft>
                  <a:spcPct val="35000"/>
                </a:spcAft>
              </a:pPr>
              <a:r>
                <a:rPr lang="es-DO" sz="1600" dirty="0">
                  <a:solidFill>
                    <a:srgbClr val="0C3C73"/>
                  </a:solidFill>
                  <a:latin typeface="Gotham Book" panose="02000604040000020004" pitchFamily="50" charset="0"/>
                  <a:ea typeface="Verdana" panose="020B0604030504040204" pitchFamily="34" charset="0"/>
                  <a:cs typeface="Verdana" panose="020B0604030504040204" pitchFamily="34" charset="0"/>
                </a:rPr>
                <a:t>Ley de Ordenamiento Territorial (aprobada en el senado)</a:t>
              </a:r>
              <a:endParaRPr lang="en-US" sz="1600" dirty="0">
                <a:solidFill>
                  <a:srgbClr val="0C3C73"/>
                </a:solidFill>
                <a:latin typeface="Gotham Book" panose="02000604040000020004" pitchFamily="50" charset="0"/>
                <a:ea typeface="Verdana" panose="020B0604030504040204" pitchFamily="34" charset="0"/>
              </a:endParaRPr>
            </a:p>
          </p:txBody>
        </p:sp>
        <p:sp>
          <p:nvSpPr>
            <p:cNvPr id="23" name="Rectángulo 21" descr="Contrato">
              <a:extLst>
                <a:ext uri="{FF2B5EF4-FFF2-40B4-BE49-F238E27FC236}">
                  <a16:creationId xmlns:a16="http://schemas.microsoft.com/office/drawing/2014/main" id="{4DEC0304-44D6-70C3-EC4C-AED240389CA2}"/>
                </a:ext>
              </a:extLst>
            </p:cNvPr>
            <p:cNvSpPr/>
            <p:nvPr/>
          </p:nvSpPr>
          <p:spPr>
            <a:xfrm>
              <a:off x="6180621" y="4432144"/>
              <a:ext cx="956921" cy="125166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25000" r="-25000"/>
              </a:stretch>
            </a:blipFill>
            <a:ln>
              <a:solidFill>
                <a:srgbClr val="0C3C73"/>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7" name="Forma libre: forma 20">
            <a:extLst>
              <a:ext uri="{FF2B5EF4-FFF2-40B4-BE49-F238E27FC236}">
                <a16:creationId xmlns:a16="http://schemas.microsoft.com/office/drawing/2014/main" id="{218C2FA8-C255-E028-B2EC-2BAF68119BBF}"/>
              </a:ext>
            </a:extLst>
          </p:cNvPr>
          <p:cNvSpPr/>
          <p:nvPr/>
        </p:nvSpPr>
        <p:spPr>
          <a:xfrm>
            <a:off x="8954027" y="1765784"/>
            <a:ext cx="3024035" cy="1001384"/>
          </a:xfrm>
          <a:custGeom>
            <a:avLst/>
            <a:gdLst>
              <a:gd name="connsiteX0" fmla="*/ 0 w 2998089"/>
              <a:gd name="connsiteY0" fmla="*/ 0 h 936902"/>
              <a:gd name="connsiteX1" fmla="*/ 2998089 w 2998089"/>
              <a:gd name="connsiteY1" fmla="*/ 0 h 936902"/>
              <a:gd name="connsiteX2" fmla="*/ 2998089 w 2998089"/>
              <a:gd name="connsiteY2" fmla="*/ 936902 h 936902"/>
              <a:gd name="connsiteX3" fmla="*/ 0 w 2998089"/>
              <a:gd name="connsiteY3" fmla="*/ 936902 h 936902"/>
              <a:gd name="connsiteX4" fmla="*/ 0 w 2998089"/>
              <a:gd name="connsiteY4" fmla="*/ 0 h 9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089" h="936902">
                <a:moveTo>
                  <a:pt x="0" y="0"/>
                </a:moveTo>
                <a:lnTo>
                  <a:pt x="2998089" y="0"/>
                </a:lnTo>
                <a:lnTo>
                  <a:pt x="2998089" y="936902"/>
                </a:lnTo>
                <a:lnTo>
                  <a:pt x="0" y="936902"/>
                </a:lnTo>
                <a:lnTo>
                  <a:pt x="0" y="0"/>
                </a:lnTo>
                <a:close/>
              </a:path>
            </a:pathLst>
          </a:custGeom>
          <a:noFill/>
          <a:ln>
            <a:solidFill>
              <a:srgbClr val="0C3C7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4596" tIns="68580" rIns="68580" bIns="68580" numCol="1" spcCol="1270" anchor="ctr" anchorCtr="0">
            <a:noAutofit/>
          </a:bodyPr>
          <a:lstStyle/>
          <a:p>
            <a:pPr defTabSz="800080">
              <a:lnSpc>
                <a:spcPct val="90000"/>
              </a:lnSpc>
              <a:spcBef>
                <a:spcPct val="0"/>
              </a:spcBef>
              <a:spcAft>
                <a:spcPct val="35000"/>
              </a:spcAft>
            </a:pPr>
            <a:r>
              <a:rPr lang="es-DO" sz="1600" dirty="0">
                <a:solidFill>
                  <a:srgbClr val="0C3C73"/>
                </a:solidFill>
                <a:latin typeface="Gotham Book" panose="02000604040000020004" pitchFamily="50" charset="0"/>
                <a:ea typeface="Verdana" panose="020B0604030504040204" pitchFamily="34" charset="0"/>
                <a:cs typeface="Verdana" panose="020B0604030504040204" pitchFamily="34" charset="0"/>
              </a:rPr>
              <a:t>Ley 142-15 Consejo Económico y Social de la RD</a:t>
            </a:r>
            <a:endParaRPr lang="en-US" sz="1600" dirty="0">
              <a:solidFill>
                <a:srgbClr val="0C3C73"/>
              </a:solidFill>
              <a:latin typeface="Gotham Book" panose="02000604040000020004" pitchFamily="50" charset="0"/>
              <a:ea typeface="Verdana" panose="020B0604030504040204" pitchFamily="34" charset="0"/>
            </a:endParaRPr>
          </a:p>
        </p:txBody>
      </p:sp>
      <p:sp>
        <p:nvSpPr>
          <p:cNvPr id="28" name="Rectángulo 21" descr="Contrato">
            <a:extLst>
              <a:ext uri="{FF2B5EF4-FFF2-40B4-BE49-F238E27FC236}">
                <a16:creationId xmlns:a16="http://schemas.microsoft.com/office/drawing/2014/main" id="{A691AFF1-2BF8-A44D-28ED-F00CA938239B}"/>
              </a:ext>
            </a:extLst>
          </p:cNvPr>
          <p:cNvSpPr/>
          <p:nvPr/>
        </p:nvSpPr>
        <p:spPr>
          <a:xfrm>
            <a:off x="8150179" y="1621141"/>
            <a:ext cx="803854" cy="105145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25000" r="-25000"/>
            </a:stretch>
          </a:blipFill>
          <a:ln>
            <a:solidFill>
              <a:srgbClr val="0C3C73"/>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Forma libre: forma 20">
            <a:extLst>
              <a:ext uri="{FF2B5EF4-FFF2-40B4-BE49-F238E27FC236}">
                <a16:creationId xmlns:a16="http://schemas.microsoft.com/office/drawing/2014/main" id="{2A59039E-E098-894C-4F44-1C103A403217}"/>
              </a:ext>
            </a:extLst>
          </p:cNvPr>
          <p:cNvSpPr/>
          <p:nvPr/>
        </p:nvSpPr>
        <p:spPr>
          <a:xfrm>
            <a:off x="8954021" y="3141021"/>
            <a:ext cx="3024035" cy="1001384"/>
          </a:xfrm>
          <a:custGeom>
            <a:avLst/>
            <a:gdLst>
              <a:gd name="connsiteX0" fmla="*/ 0 w 2998089"/>
              <a:gd name="connsiteY0" fmla="*/ 0 h 936902"/>
              <a:gd name="connsiteX1" fmla="*/ 2998089 w 2998089"/>
              <a:gd name="connsiteY1" fmla="*/ 0 h 936902"/>
              <a:gd name="connsiteX2" fmla="*/ 2998089 w 2998089"/>
              <a:gd name="connsiteY2" fmla="*/ 936902 h 936902"/>
              <a:gd name="connsiteX3" fmla="*/ 0 w 2998089"/>
              <a:gd name="connsiteY3" fmla="*/ 936902 h 936902"/>
              <a:gd name="connsiteX4" fmla="*/ 0 w 2998089"/>
              <a:gd name="connsiteY4" fmla="*/ 0 h 9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089" h="936902">
                <a:moveTo>
                  <a:pt x="0" y="0"/>
                </a:moveTo>
                <a:lnTo>
                  <a:pt x="2998089" y="0"/>
                </a:lnTo>
                <a:lnTo>
                  <a:pt x="2998089" y="936902"/>
                </a:lnTo>
                <a:lnTo>
                  <a:pt x="0" y="936902"/>
                </a:lnTo>
                <a:lnTo>
                  <a:pt x="0" y="0"/>
                </a:lnTo>
                <a:close/>
              </a:path>
            </a:pathLst>
          </a:custGeom>
          <a:noFill/>
          <a:ln>
            <a:solidFill>
              <a:srgbClr val="0C3C7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4596" tIns="68580" rIns="68580" bIns="68580" numCol="1" spcCol="1270" anchor="ctr" anchorCtr="0">
            <a:noAutofit/>
          </a:bodyPr>
          <a:lstStyle/>
          <a:p>
            <a:pPr defTabSz="800080">
              <a:lnSpc>
                <a:spcPct val="90000"/>
              </a:lnSpc>
              <a:spcBef>
                <a:spcPct val="0"/>
              </a:spcBef>
              <a:spcAft>
                <a:spcPct val="35000"/>
              </a:spcAft>
            </a:pPr>
            <a:r>
              <a:rPr lang="es-DO" sz="1600" dirty="0">
                <a:solidFill>
                  <a:srgbClr val="0C3C73"/>
                </a:solidFill>
                <a:latin typeface="Gotham Book" panose="02000604040000020004" pitchFamily="50" charset="0"/>
                <a:ea typeface="Verdana" panose="020B0604030504040204" pitchFamily="34" charset="0"/>
                <a:cs typeface="Verdana" panose="020B0604030504040204" pitchFamily="34" charset="0"/>
              </a:rPr>
              <a:t>Ley 122-05 Regulación y Fomento de las ASFL</a:t>
            </a:r>
            <a:endParaRPr lang="en-US" sz="1600" dirty="0">
              <a:solidFill>
                <a:srgbClr val="0C3C73"/>
              </a:solidFill>
              <a:latin typeface="Gotham Book" panose="02000604040000020004" pitchFamily="50" charset="0"/>
              <a:ea typeface="Verdana" panose="020B0604030504040204" pitchFamily="34" charset="0"/>
            </a:endParaRPr>
          </a:p>
        </p:txBody>
      </p:sp>
      <p:sp>
        <p:nvSpPr>
          <p:cNvPr id="30" name="Rectángulo 21" descr="Contrato">
            <a:extLst>
              <a:ext uri="{FF2B5EF4-FFF2-40B4-BE49-F238E27FC236}">
                <a16:creationId xmlns:a16="http://schemas.microsoft.com/office/drawing/2014/main" id="{3F10F2AE-4E46-D653-F831-8B826F8CE6DB}"/>
              </a:ext>
            </a:extLst>
          </p:cNvPr>
          <p:cNvSpPr/>
          <p:nvPr/>
        </p:nvSpPr>
        <p:spPr>
          <a:xfrm>
            <a:off x="8150173" y="2996378"/>
            <a:ext cx="803854" cy="105145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25000" r="-25000"/>
            </a:stretch>
          </a:blipFill>
          <a:ln>
            <a:solidFill>
              <a:srgbClr val="0C3C73"/>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4664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22BF57C-05D6-BAEE-419D-2282131A5415}"/>
              </a:ext>
            </a:extLst>
          </p:cNvPr>
          <p:cNvSpPr txBox="1">
            <a:spLocks/>
          </p:cNvSpPr>
          <p:nvPr/>
        </p:nvSpPr>
        <p:spPr>
          <a:xfrm>
            <a:off x="160195" y="128339"/>
            <a:ext cx="11462310" cy="62962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latin typeface="Gotham Book" panose="02000604040000020004" pitchFamily="50" charset="0"/>
              </a:rPr>
              <a:t>Fundamentos de nuestro marco legal en relación a la iniciativa</a:t>
            </a:r>
          </a:p>
        </p:txBody>
      </p:sp>
      <p:grpSp>
        <p:nvGrpSpPr>
          <p:cNvPr id="5" name="Grupo 17">
            <a:extLst>
              <a:ext uri="{FF2B5EF4-FFF2-40B4-BE49-F238E27FC236}">
                <a16:creationId xmlns:a16="http://schemas.microsoft.com/office/drawing/2014/main" id="{5D39BDD7-CD32-C06F-8D56-9552B6950289}"/>
              </a:ext>
            </a:extLst>
          </p:cNvPr>
          <p:cNvGrpSpPr/>
          <p:nvPr/>
        </p:nvGrpSpPr>
        <p:grpSpPr>
          <a:xfrm>
            <a:off x="160195" y="735201"/>
            <a:ext cx="2196965" cy="91440"/>
            <a:chOff x="0" y="737957"/>
            <a:chExt cx="2196965" cy="91440"/>
          </a:xfrm>
        </p:grpSpPr>
        <p:sp>
          <p:nvSpPr>
            <p:cNvPr id="6" name="Rectángulo 13">
              <a:extLst>
                <a:ext uri="{FF2B5EF4-FFF2-40B4-BE49-F238E27FC236}">
                  <a16:creationId xmlns:a16="http://schemas.microsoft.com/office/drawing/2014/main" id="{D28D404D-4FED-3FEB-E890-8C440C72D6BA}"/>
                </a:ext>
              </a:extLst>
            </p:cNvPr>
            <p:cNvSpPr/>
            <p:nvPr/>
          </p:nvSpPr>
          <p:spPr>
            <a:xfrm>
              <a:off x="0" y="737957"/>
              <a:ext cx="866274"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7" name="Rectángulo 14">
              <a:extLst>
                <a:ext uri="{FF2B5EF4-FFF2-40B4-BE49-F238E27FC236}">
                  <a16:creationId xmlns:a16="http://schemas.microsoft.com/office/drawing/2014/main" id="{1AC450B0-B63C-7167-EE6D-04CDBF52C25B}"/>
                </a:ext>
              </a:extLst>
            </p:cNvPr>
            <p:cNvSpPr/>
            <p:nvPr/>
          </p:nvSpPr>
          <p:spPr>
            <a:xfrm>
              <a:off x="1556885" y="737957"/>
              <a:ext cx="6400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8" name="Rectángulo 15">
              <a:extLst>
                <a:ext uri="{FF2B5EF4-FFF2-40B4-BE49-F238E27FC236}">
                  <a16:creationId xmlns:a16="http://schemas.microsoft.com/office/drawing/2014/main" id="{FC79017F-3A91-5617-FE70-966D4AB38800}"/>
                </a:ext>
              </a:extLst>
            </p:cNvPr>
            <p:cNvSpPr/>
            <p:nvPr/>
          </p:nvSpPr>
          <p:spPr>
            <a:xfrm>
              <a:off x="913598" y="737957"/>
              <a:ext cx="36576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9" name="Rectángulo 16">
              <a:extLst>
                <a:ext uri="{FF2B5EF4-FFF2-40B4-BE49-F238E27FC236}">
                  <a16:creationId xmlns:a16="http://schemas.microsoft.com/office/drawing/2014/main" id="{C7584FEA-25CE-C6F4-45DE-F62BEB0FFEAF}"/>
                </a:ext>
              </a:extLst>
            </p:cNvPr>
            <p:cNvSpPr/>
            <p:nvPr/>
          </p:nvSpPr>
          <p:spPr>
            <a:xfrm>
              <a:off x="1326682" y="737957"/>
              <a:ext cx="1828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grpSp>
      <p:graphicFrame>
        <p:nvGraphicFramePr>
          <p:cNvPr id="10" name="Diagram 9">
            <a:extLst>
              <a:ext uri="{FF2B5EF4-FFF2-40B4-BE49-F238E27FC236}">
                <a16:creationId xmlns:a16="http://schemas.microsoft.com/office/drawing/2014/main" id="{D4ACB024-FE1A-8674-1F68-0E24CC06F680}"/>
              </a:ext>
            </a:extLst>
          </p:cNvPr>
          <p:cNvGraphicFramePr/>
          <p:nvPr>
            <p:extLst>
              <p:ext uri="{D42A27DB-BD31-4B8C-83A1-F6EECF244321}">
                <p14:modId xmlns:p14="http://schemas.microsoft.com/office/powerpoint/2010/main" val="4012948925"/>
              </p:ext>
            </p:extLst>
          </p:nvPr>
        </p:nvGraphicFramePr>
        <p:xfrm>
          <a:off x="-530711" y="1433504"/>
          <a:ext cx="12722711" cy="4732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184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11E11361-FF53-C9C2-78F4-9A1DF09FA375}"/>
              </a:ext>
            </a:extLst>
          </p:cNvPr>
          <p:cNvGrpSpPr/>
          <p:nvPr/>
        </p:nvGrpSpPr>
        <p:grpSpPr>
          <a:xfrm>
            <a:off x="0" y="37071"/>
            <a:ext cx="12192000" cy="6858000"/>
            <a:chOff x="0" y="0"/>
            <a:chExt cx="12192000" cy="6858000"/>
          </a:xfrm>
        </p:grpSpPr>
        <p:pic>
          <p:nvPicPr>
            <p:cNvPr id="4" name="Picture 7" descr="A close up of a logo&#10;&#10;Description automatically generated">
              <a:extLst>
                <a:ext uri="{FF2B5EF4-FFF2-40B4-BE49-F238E27FC236}">
                  <a16:creationId xmlns:a16="http://schemas.microsoft.com/office/drawing/2014/main" id="{D1A68699-8CBC-4C96-8BB8-1FC7D461132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CFD9228A-662A-0071-CF2E-0EBD42D9EC85}"/>
                </a:ext>
              </a:extLst>
            </p:cNvPr>
            <p:cNvSpPr/>
            <p:nvPr/>
          </p:nvSpPr>
          <p:spPr>
            <a:xfrm>
              <a:off x="8455794" y="6346534"/>
              <a:ext cx="3599848" cy="288664"/>
            </a:xfrm>
            <a:prstGeom prst="rect">
              <a:avLst/>
            </a:prstGeom>
            <a:solidFill>
              <a:srgbClr val="003976"/>
            </a:solidFill>
            <a:ln>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sp>
        <p:nvSpPr>
          <p:cNvPr id="6" name="Título 1">
            <a:extLst>
              <a:ext uri="{FF2B5EF4-FFF2-40B4-BE49-F238E27FC236}">
                <a16:creationId xmlns:a16="http://schemas.microsoft.com/office/drawing/2014/main" id="{CE67AB6F-037F-4FD1-A29C-8A0B4E271C7F}"/>
              </a:ext>
            </a:extLst>
          </p:cNvPr>
          <p:cNvSpPr txBox="1">
            <a:spLocks/>
          </p:cNvSpPr>
          <p:nvPr/>
        </p:nvSpPr>
        <p:spPr>
          <a:xfrm>
            <a:off x="160195" y="128339"/>
            <a:ext cx="11462310" cy="629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Gotham Book" panose="02000604040000020004" pitchFamily="50" charset="0"/>
              </a:rPr>
              <a:t>Documentos Estratégicos </a:t>
            </a:r>
          </a:p>
        </p:txBody>
      </p:sp>
      <p:grpSp>
        <p:nvGrpSpPr>
          <p:cNvPr id="18" name="Grupo 17">
            <a:extLst>
              <a:ext uri="{FF2B5EF4-FFF2-40B4-BE49-F238E27FC236}">
                <a16:creationId xmlns:a16="http://schemas.microsoft.com/office/drawing/2014/main" id="{17E2358D-F7A8-D843-B743-A7E1181DE99B}"/>
              </a:ext>
            </a:extLst>
          </p:cNvPr>
          <p:cNvGrpSpPr/>
          <p:nvPr/>
        </p:nvGrpSpPr>
        <p:grpSpPr>
          <a:xfrm>
            <a:off x="160195" y="735201"/>
            <a:ext cx="2196965" cy="91440"/>
            <a:chOff x="0" y="737957"/>
            <a:chExt cx="2196965" cy="91440"/>
          </a:xfrm>
        </p:grpSpPr>
        <p:sp>
          <p:nvSpPr>
            <p:cNvPr id="14" name="Rectángulo 13">
              <a:extLst>
                <a:ext uri="{FF2B5EF4-FFF2-40B4-BE49-F238E27FC236}">
                  <a16:creationId xmlns:a16="http://schemas.microsoft.com/office/drawing/2014/main" id="{F8FD7FA0-8589-54F5-84F8-E08561EF2DDF}"/>
                </a:ext>
              </a:extLst>
            </p:cNvPr>
            <p:cNvSpPr/>
            <p:nvPr/>
          </p:nvSpPr>
          <p:spPr>
            <a:xfrm>
              <a:off x="0" y="737957"/>
              <a:ext cx="866274"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5" name="Rectángulo 14">
              <a:extLst>
                <a:ext uri="{FF2B5EF4-FFF2-40B4-BE49-F238E27FC236}">
                  <a16:creationId xmlns:a16="http://schemas.microsoft.com/office/drawing/2014/main" id="{579D70DD-A153-24F5-A686-216D997302A5}"/>
                </a:ext>
              </a:extLst>
            </p:cNvPr>
            <p:cNvSpPr/>
            <p:nvPr/>
          </p:nvSpPr>
          <p:spPr>
            <a:xfrm>
              <a:off x="1556885" y="737957"/>
              <a:ext cx="6400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6" name="Rectángulo 15">
              <a:extLst>
                <a:ext uri="{FF2B5EF4-FFF2-40B4-BE49-F238E27FC236}">
                  <a16:creationId xmlns:a16="http://schemas.microsoft.com/office/drawing/2014/main" id="{0BD60247-51A3-19C8-B8F4-89D2B6137797}"/>
                </a:ext>
              </a:extLst>
            </p:cNvPr>
            <p:cNvSpPr/>
            <p:nvPr/>
          </p:nvSpPr>
          <p:spPr>
            <a:xfrm>
              <a:off x="913598" y="737957"/>
              <a:ext cx="36576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7" name="Rectángulo 16">
              <a:extLst>
                <a:ext uri="{FF2B5EF4-FFF2-40B4-BE49-F238E27FC236}">
                  <a16:creationId xmlns:a16="http://schemas.microsoft.com/office/drawing/2014/main" id="{3C040F46-B24B-7F4B-3DB3-0E85E432FA50}"/>
                </a:ext>
              </a:extLst>
            </p:cNvPr>
            <p:cNvSpPr/>
            <p:nvPr/>
          </p:nvSpPr>
          <p:spPr>
            <a:xfrm>
              <a:off x="1326682" y="737957"/>
              <a:ext cx="1828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grpSp>
      <p:grpSp>
        <p:nvGrpSpPr>
          <p:cNvPr id="10" name="Group 9">
            <a:extLst>
              <a:ext uri="{FF2B5EF4-FFF2-40B4-BE49-F238E27FC236}">
                <a16:creationId xmlns:a16="http://schemas.microsoft.com/office/drawing/2014/main" id="{79665281-5243-39BE-5C7F-5B977DD51359}"/>
              </a:ext>
            </a:extLst>
          </p:cNvPr>
          <p:cNvGrpSpPr/>
          <p:nvPr/>
        </p:nvGrpSpPr>
        <p:grpSpPr>
          <a:xfrm>
            <a:off x="578498" y="1227910"/>
            <a:ext cx="11044007" cy="4151127"/>
            <a:chOff x="2685110" y="1177858"/>
            <a:chExt cx="6821779" cy="4475499"/>
          </a:xfrm>
        </p:grpSpPr>
        <p:sp>
          <p:nvSpPr>
            <p:cNvPr id="11" name="Freeform: Shape 10">
              <a:extLst>
                <a:ext uri="{FF2B5EF4-FFF2-40B4-BE49-F238E27FC236}">
                  <a16:creationId xmlns:a16="http://schemas.microsoft.com/office/drawing/2014/main" id="{2608834C-6D1B-1D9F-E02F-257ABF340DC6}"/>
                </a:ext>
              </a:extLst>
            </p:cNvPr>
            <p:cNvSpPr/>
            <p:nvPr/>
          </p:nvSpPr>
          <p:spPr>
            <a:xfrm>
              <a:off x="4112317" y="1177858"/>
              <a:ext cx="5394572" cy="2067205"/>
            </a:xfrm>
            <a:custGeom>
              <a:avLst/>
              <a:gdLst>
                <a:gd name="connsiteX0" fmla="*/ 0 w 4570592"/>
                <a:gd name="connsiteY0" fmla="*/ 0 h 2067205"/>
                <a:gd name="connsiteX1" fmla="*/ 4570592 w 4570592"/>
                <a:gd name="connsiteY1" fmla="*/ 0 h 2067205"/>
                <a:gd name="connsiteX2" fmla="*/ 4570592 w 4570592"/>
                <a:gd name="connsiteY2" fmla="*/ 2067205 h 2067205"/>
                <a:gd name="connsiteX3" fmla="*/ 0 w 4570592"/>
                <a:gd name="connsiteY3" fmla="*/ 2067205 h 2067205"/>
                <a:gd name="connsiteX4" fmla="*/ 0 w 4570592"/>
                <a:gd name="connsiteY4" fmla="*/ 0 h 206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592" h="2067205">
                  <a:moveTo>
                    <a:pt x="0" y="0"/>
                  </a:moveTo>
                  <a:lnTo>
                    <a:pt x="4570592" y="0"/>
                  </a:lnTo>
                  <a:lnTo>
                    <a:pt x="4570592" y="2067205"/>
                  </a:lnTo>
                  <a:lnTo>
                    <a:pt x="0" y="2067205"/>
                  </a:lnTo>
                  <a:lnTo>
                    <a:pt x="0" y="0"/>
                  </a:lnTo>
                  <a:close/>
                </a:path>
              </a:pathLst>
            </a:custGeom>
            <a:solidFill>
              <a:srgbClr val="0C3C7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Clr>
                  <a:srgbClr val="C00000"/>
                </a:buClr>
                <a:buFont typeface="Gotham Book" panose="02000604040000020004" pitchFamily="50" charset="0"/>
                <a:buNone/>
              </a:pPr>
              <a:r>
                <a:rPr lang="es-DO" sz="2800" b="1" kern="1200">
                  <a:latin typeface="Gotham Book" panose="02000604040000020004" pitchFamily="50" charset="0"/>
                </a:rPr>
                <a:t>Estrategia Nacional de Desarrollo </a:t>
              </a:r>
            </a:p>
            <a:p>
              <a:pPr marL="0" lvl="0" indent="0" algn="ctr" defTabSz="933450">
                <a:lnSpc>
                  <a:spcPct val="90000"/>
                </a:lnSpc>
                <a:spcBef>
                  <a:spcPct val="0"/>
                </a:spcBef>
                <a:spcAft>
                  <a:spcPct val="35000"/>
                </a:spcAft>
                <a:buClr>
                  <a:srgbClr val="C00000"/>
                </a:buClr>
                <a:buFont typeface="Gotham Book" panose="02000604040000020004" pitchFamily="50" charset="0"/>
                <a:buNone/>
              </a:pPr>
              <a:r>
                <a:rPr lang="es-DO" sz="2100" kern="1200">
                  <a:latin typeface="Gotham Book" panose="02000604040000020004" pitchFamily="50" charset="0"/>
                </a:rPr>
                <a:t>Alineada en un 72% a la Agenda 2030</a:t>
              </a:r>
              <a:endParaRPr lang="es-DO" sz="2100" kern="1200"/>
            </a:p>
          </p:txBody>
        </p:sp>
        <p:sp>
          <p:nvSpPr>
            <p:cNvPr id="12" name="Rectangle 11" descr="Puzzle with solid fill">
              <a:extLst>
                <a:ext uri="{FF2B5EF4-FFF2-40B4-BE49-F238E27FC236}">
                  <a16:creationId xmlns:a16="http://schemas.microsoft.com/office/drawing/2014/main" id="{5240EAD4-06D5-90D7-A09C-1234E62B42DA}"/>
                </a:ext>
              </a:extLst>
            </p:cNvPr>
            <p:cNvSpPr/>
            <p:nvPr/>
          </p:nvSpPr>
          <p:spPr>
            <a:xfrm>
              <a:off x="2685110" y="1177858"/>
              <a:ext cx="1337116" cy="206720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2EFF4598-790A-C05D-6EDC-AC2571AEB37E}"/>
                </a:ext>
              </a:extLst>
            </p:cNvPr>
            <p:cNvSpPr/>
            <p:nvPr/>
          </p:nvSpPr>
          <p:spPr>
            <a:xfrm>
              <a:off x="2685110" y="3586152"/>
              <a:ext cx="5394572" cy="2067205"/>
            </a:xfrm>
            <a:custGeom>
              <a:avLst/>
              <a:gdLst>
                <a:gd name="connsiteX0" fmla="*/ 0 w 4570592"/>
                <a:gd name="connsiteY0" fmla="*/ 0 h 2067205"/>
                <a:gd name="connsiteX1" fmla="*/ 4570592 w 4570592"/>
                <a:gd name="connsiteY1" fmla="*/ 0 h 2067205"/>
                <a:gd name="connsiteX2" fmla="*/ 4570592 w 4570592"/>
                <a:gd name="connsiteY2" fmla="*/ 2067205 h 2067205"/>
                <a:gd name="connsiteX3" fmla="*/ 0 w 4570592"/>
                <a:gd name="connsiteY3" fmla="*/ 2067205 h 2067205"/>
                <a:gd name="connsiteX4" fmla="*/ 0 w 4570592"/>
                <a:gd name="connsiteY4" fmla="*/ 0 h 206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592" h="2067205">
                  <a:moveTo>
                    <a:pt x="0" y="0"/>
                  </a:moveTo>
                  <a:lnTo>
                    <a:pt x="4570592" y="0"/>
                  </a:lnTo>
                  <a:lnTo>
                    <a:pt x="4570592" y="2067205"/>
                  </a:lnTo>
                  <a:lnTo>
                    <a:pt x="0" y="2067205"/>
                  </a:lnTo>
                  <a:lnTo>
                    <a:pt x="0" y="0"/>
                  </a:lnTo>
                  <a:close/>
                </a:path>
              </a:pathLst>
            </a:custGeom>
            <a:solidFill>
              <a:srgbClr val="0C3C7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Clr>
                  <a:srgbClr val="C00000"/>
                </a:buClr>
                <a:buFont typeface="Gotham Book" panose="02000604040000020004" pitchFamily="50" charset="0"/>
                <a:buNone/>
              </a:pPr>
              <a:r>
                <a:rPr lang="es-DO" sz="2800" b="1" kern="1200" dirty="0">
                  <a:latin typeface="Gotham Book" panose="02000604040000020004" pitchFamily="50" charset="0"/>
                </a:rPr>
                <a:t>Plan Nacional Plurianual del Sector Público 2021-2024 </a:t>
              </a:r>
            </a:p>
            <a:p>
              <a:pPr marL="0" lvl="0" indent="0" algn="ctr" defTabSz="933450">
                <a:lnSpc>
                  <a:spcPct val="90000"/>
                </a:lnSpc>
                <a:spcBef>
                  <a:spcPct val="0"/>
                </a:spcBef>
                <a:spcAft>
                  <a:spcPct val="35000"/>
                </a:spcAft>
                <a:buClr>
                  <a:srgbClr val="C00000"/>
                </a:buClr>
                <a:buFont typeface="Gotham Book" panose="02000604040000020004" pitchFamily="50" charset="0"/>
                <a:buNone/>
              </a:pPr>
              <a:r>
                <a:rPr lang="es-DO" sz="2100" kern="1200" dirty="0">
                  <a:latin typeface="Gotham Book" panose="02000604040000020004" pitchFamily="50" charset="0"/>
                </a:rPr>
                <a:t>Contempla y prioriza la agenda nacional a mediano plazo y la Agenda 2030 en la alineación de las  acciones definidas en este. </a:t>
              </a:r>
            </a:p>
          </p:txBody>
        </p:sp>
        <p:sp>
          <p:nvSpPr>
            <p:cNvPr id="19" name="Rectangle 18" descr="Blueprint with solid fill">
              <a:extLst>
                <a:ext uri="{FF2B5EF4-FFF2-40B4-BE49-F238E27FC236}">
                  <a16:creationId xmlns:a16="http://schemas.microsoft.com/office/drawing/2014/main" id="{10654431-E1C2-73CB-5FED-9CDC5E71392B}"/>
                </a:ext>
              </a:extLst>
            </p:cNvPr>
            <p:cNvSpPr/>
            <p:nvPr/>
          </p:nvSpPr>
          <p:spPr>
            <a:xfrm>
              <a:off x="8195951" y="3550943"/>
              <a:ext cx="1310938" cy="206720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408486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11E11361-FF53-C9C2-78F4-9A1DF09FA375}"/>
              </a:ext>
            </a:extLst>
          </p:cNvPr>
          <p:cNvGrpSpPr/>
          <p:nvPr/>
        </p:nvGrpSpPr>
        <p:grpSpPr>
          <a:xfrm>
            <a:off x="0" y="0"/>
            <a:ext cx="12192000" cy="6858000"/>
            <a:chOff x="0" y="0"/>
            <a:chExt cx="12192000" cy="6858000"/>
          </a:xfrm>
        </p:grpSpPr>
        <p:pic>
          <p:nvPicPr>
            <p:cNvPr id="4" name="Picture 7" descr="A close up of a logo&#10;&#10;Description automatically generated">
              <a:extLst>
                <a:ext uri="{FF2B5EF4-FFF2-40B4-BE49-F238E27FC236}">
                  <a16:creationId xmlns:a16="http://schemas.microsoft.com/office/drawing/2014/main" id="{D1A68699-8CBC-4C96-8BB8-1FC7D461132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CFD9228A-662A-0071-CF2E-0EBD42D9EC85}"/>
                </a:ext>
              </a:extLst>
            </p:cNvPr>
            <p:cNvSpPr/>
            <p:nvPr/>
          </p:nvSpPr>
          <p:spPr>
            <a:xfrm>
              <a:off x="8455794" y="6346534"/>
              <a:ext cx="3599848" cy="288664"/>
            </a:xfrm>
            <a:prstGeom prst="rect">
              <a:avLst/>
            </a:prstGeom>
            <a:solidFill>
              <a:srgbClr val="003976"/>
            </a:solidFill>
            <a:ln>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sp>
        <p:nvSpPr>
          <p:cNvPr id="6" name="Título 1">
            <a:extLst>
              <a:ext uri="{FF2B5EF4-FFF2-40B4-BE49-F238E27FC236}">
                <a16:creationId xmlns:a16="http://schemas.microsoft.com/office/drawing/2014/main" id="{CE67AB6F-037F-4FD1-A29C-8A0B4E271C7F}"/>
              </a:ext>
            </a:extLst>
          </p:cNvPr>
          <p:cNvSpPr txBox="1">
            <a:spLocks/>
          </p:cNvSpPr>
          <p:nvPr/>
        </p:nvSpPr>
        <p:spPr>
          <a:xfrm>
            <a:off x="160195" y="128339"/>
            <a:ext cx="11462310" cy="629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latin typeface="Gotham Book" panose="02000604040000020004" pitchFamily="50" charset="0"/>
              </a:rPr>
              <a:t>Avances nacionales relacionados con la iniciativa</a:t>
            </a:r>
          </a:p>
        </p:txBody>
      </p:sp>
      <p:grpSp>
        <p:nvGrpSpPr>
          <p:cNvPr id="18" name="Grupo 17">
            <a:extLst>
              <a:ext uri="{FF2B5EF4-FFF2-40B4-BE49-F238E27FC236}">
                <a16:creationId xmlns:a16="http://schemas.microsoft.com/office/drawing/2014/main" id="{17E2358D-F7A8-D843-B743-A7E1181DE99B}"/>
              </a:ext>
            </a:extLst>
          </p:cNvPr>
          <p:cNvGrpSpPr/>
          <p:nvPr/>
        </p:nvGrpSpPr>
        <p:grpSpPr>
          <a:xfrm>
            <a:off x="160195" y="735201"/>
            <a:ext cx="2196965" cy="91440"/>
            <a:chOff x="0" y="737957"/>
            <a:chExt cx="2196965" cy="91440"/>
          </a:xfrm>
        </p:grpSpPr>
        <p:sp>
          <p:nvSpPr>
            <p:cNvPr id="14" name="Rectángulo 13">
              <a:extLst>
                <a:ext uri="{FF2B5EF4-FFF2-40B4-BE49-F238E27FC236}">
                  <a16:creationId xmlns:a16="http://schemas.microsoft.com/office/drawing/2014/main" id="{F8FD7FA0-8589-54F5-84F8-E08561EF2DDF}"/>
                </a:ext>
              </a:extLst>
            </p:cNvPr>
            <p:cNvSpPr/>
            <p:nvPr/>
          </p:nvSpPr>
          <p:spPr>
            <a:xfrm>
              <a:off x="0" y="737957"/>
              <a:ext cx="866274"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5" name="Rectángulo 14">
              <a:extLst>
                <a:ext uri="{FF2B5EF4-FFF2-40B4-BE49-F238E27FC236}">
                  <a16:creationId xmlns:a16="http://schemas.microsoft.com/office/drawing/2014/main" id="{579D70DD-A153-24F5-A686-216D997302A5}"/>
                </a:ext>
              </a:extLst>
            </p:cNvPr>
            <p:cNvSpPr/>
            <p:nvPr/>
          </p:nvSpPr>
          <p:spPr>
            <a:xfrm>
              <a:off x="1556885" y="737957"/>
              <a:ext cx="6400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6" name="Rectángulo 15">
              <a:extLst>
                <a:ext uri="{FF2B5EF4-FFF2-40B4-BE49-F238E27FC236}">
                  <a16:creationId xmlns:a16="http://schemas.microsoft.com/office/drawing/2014/main" id="{0BD60247-51A3-19C8-B8F4-89D2B6137797}"/>
                </a:ext>
              </a:extLst>
            </p:cNvPr>
            <p:cNvSpPr/>
            <p:nvPr/>
          </p:nvSpPr>
          <p:spPr>
            <a:xfrm>
              <a:off x="913598" y="737957"/>
              <a:ext cx="36576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7" name="Rectángulo 16">
              <a:extLst>
                <a:ext uri="{FF2B5EF4-FFF2-40B4-BE49-F238E27FC236}">
                  <a16:creationId xmlns:a16="http://schemas.microsoft.com/office/drawing/2014/main" id="{3C040F46-B24B-7F4B-3DB3-0E85E432FA50}"/>
                </a:ext>
              </a:extLst>
            </p:cNvPr>
            <p:cNvSpPr/>
            <p:nvPr/>
          </p:nvSpPr>
          <p:spPr>
            <a:xfrm>
              <a:off x="1326682" y="737957"/>
              <a:ext cx="1828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grpSp>
      <p:grpSp>
        <p:nvGrpSpPr>
          <p:cNvPr id="11" name="Group 10">
            <a:extLst>
              <a:ext uri="{FF2B5EF4-FFF2-40B4-BE49-F238E27FC236}">
                <a16:creationId xmlns:a16="http://schemas.microsoft.com/office/drawing/2014/main" id="{542D7D03-3C73-8AD7-5F81-8D3CD9B04D8C}"/>
              </a:ext>
            </a:extLst>
          </p:cNvPr>
          <p:cNvGrpSpPr/>
          <p:nvPr/>
        </p:nvGrpSpPr>
        <p:grpSpPr>
          <a:xfrm>
            <a:off x="593332" y="3773832"/>
            <a:ext cx="11113030" cy="810525"/>
            <a:chOff x="311968" y="3714137"/>
            <a:chExt cx="11113030" cy="559962"/>
          </a:xfrm>
          <a:solidFill>
            <a:srgbClr val="0C3C73"/>
          </a:solidFill>
        </p:grpSpPr>
        <p:sp>
          <p:nvSpPr>
            <p:cNvPr id="12" name="Freeform: Shape 11">
              <a:extLst>
                <a:ext uri="{FF2B5EF4-FFF2-40B4-BE49-F238E27FC236}">
                  <a16:creationId xmlns:a16="http://schemas.microsoft.com/office/drawing/2014/main" id="{E226C8AE-0CD5-B618-BB4E-8C1875B4E4A0}"/>
                </a:ext>
              </a:extLst>
            </p:cNvPr>
            <p:cNvSpPr/>
            <p:nvPr/>
          </p:nvSpPr>
          <p:spPr>
            <a:xfrm>
              <a:off x="311968" y="3714137"/>
              <a:ext cx="5313696" cy="559962"/>
            </a:xfrm>
            <a:custGeom>
              <a:avLst/>
              <a:gdLst>
                <a:gd name="connsiteX0" fmla="*/ 0 w 5313696"/>
                <a:gd name="connsiteY0" fmla="*/ 55996 h 559962"/>
                <a:gd name="connsiteX1" fmla="*/ 55996 w 5313696"/>
                <a:gd name="connsiteY1" fmla="*/ 0 h 559962"/>
                <a:gd name="connsiteX2" fmla="*/ 5257700 w 5313696"/>
                <a:gd name="connsiteY2" fmla="*/ 0 h 559962"/>
                <a:gd name="connsiteX3" fmla="*/ 5313696 w 5313696"/>
                <a:gd name="connsiteY3" fmla="*/ 55996 h 559962"/>
                <a:gd name="connsiteX4" fmla="*/ 5313696 w 5313696"/>
                <a:gd name="connsiteY4" fmla="*/ 503966 h 559962"/>
                <a:gd name="connsiteX5" fmla="*/ 5257700 w 5313696"/>
                <a:gd name="connsiteY5" fmla="*/ 559962 h 559962"/>
                <a:gd name="connsiteX6" fmla="*/ 55996 w 5313696"/>
                <a:gd name="connsiteY6" fmla="*/ 559962 h 559962"/>
                <a:gd name="connsiteX7" fmla="*/ 0 w 5313696"/>
                <a:gd name="connsiteY7" fmla="*/ 503966 h 559962"/>
                <a:gd name="connsiteX8" fmla="*/ 0 w 5313696"/>
                <a:gd name="connsiteY8" fmla="*/ 55996 h 55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3696" h="559962">
                  <a:moveTo>
                    <a:pt x="0" y="55996"/>
                  </a:moveTo>
                  <a:cubicBezTo>
                    <a:pt x="0" y="25070"/>
                    <a:pt x="25070" y="0"/>
                    <a:pt x="55996" y="0"/>
                  </a:cubicBezTo>
                  <a:lnTo>
                    <a:pt x="5257700" y="0"/>
                  </a:lnTo>
                  <a:cubicBezTo>
                    <a:pt x="5288626" y="0"/>
                    <a:pt x="5313696" y="25070"/>
                    <a:pt x="5313696" y="55996"/>
                  </a:cubicBezTo>
                  <a:lnTo>
                    <a:pt x="5313696" y="503966"/>
                  </a:lnTo>
                  <a:cubicBezTo>
                    <a:pt x="5313696" y="534892"/>
                    <a:pt x="5288626" y="559962"/>
                    <a:pt x="5257700" y="559962"/>
                  </a:cubicBezTo>
                  <a:lnTo>
                    <a:pt x="55996" y="559962"/>
                  </a:lnTo>
                  <a:cubicBezTo>
                    <a:pt x="25070" y="559962"/>
                    <a:pt x="0" y="534892"/>
                    <a:pt x="0" y="503966"/>
                  </a:cubicBezTo>
                  <a:lnTo>
                    <a:pt x="0" y="55996"/>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786" tIns="37991" rIns="48786" bIns="37991" numCol="1" spcCol="1270" anchor="ctr" anchorCtr="0">
              <a:noAutofit/>
            </a:bodyPr>
            <a:lstStyle/>
            <a:p>
              <a:pPr marL="0" lvl="0" indent="0" algn="ctr" defTabSz="755650">
                <a:lnSpc>
                  <a:spcPct val="90000"/>
                </a:lnSpc>
                <a:spcBef>
                  <a:spcPct val="0"/>
                </a:spcBef>
                <a:spcAft>
                  <a:spcPct val="35000"/>
                </a:spcAft>
                <a:buClr>
                  <a:srgbClr val="C00000"/>
                </a:buClr>
                <a:buFont typeface="Gotham Book" panose="02000604040000020004" pitchFamily="50" charset="0"/>
                <a:buNone/>
              </a:pPr>
              <a:r>
                <a:rPr lang="es-DO" sz="2400" b="1" kern="1200" dirty="0">
                  <a:solidFill>
                    <a:schemeClr val="bg1"/>
                  </a:solidFill>
                  <a:latin typeface="Gotham Book" panose="02000604040000020004" pitchFamily="50" charset="0"/>
                </a:rPr>
                <a:t>Marco nacional de financiación ODS.</a:t>
              </a:r>
            </a:p>
          </p:txBody>
        </p:sp>
        <p:sp>
          <p:nvSpPr>
            <p:cNvPr id="13" name="Freeform: Shape 12">
              <a:extLst>
                <a:ext uri="{FF2B5EF4-FFF2-40B4-BE49-F238E27FC236}">
                  <a16:creationId xmlns:a16="http://schemas.microsoft.com/office/drawing/2014/main" id="{DD53C75F-AEE4-62D4-8912-16E20B8DC270}"/>
                </a:ext>
              </a:extLst>
            </p:cNvPr>
            <p:cNvSpPr/>
            <p:nvPr/>
          </p:nvSpPr>
          <p:spPr>
            <a:xfrm>
              <a:off x="6111302" y="3714137"/>
              <a:ext cx="5313696" cy="559962"/>
            </a:xfrm>
            <a:custGeom>
              <a:avLst/>
              <a:gdLst>
                <a:gd name="connsiteX0" fmla="*/ 0 w 5313696"/>
                <a:gd name="connsiteY0" fmla="*/ 55996 h 559962"/>
                <a:gd name="connsiteX1" fmla="*/ 55996 w 5313696"/>
                <a:gd name="connsiteY1" fmla="*/ 0 h 559962"/>
                <a:gd name="connsiteX2" fmla="*/ 5257700 w 5313696"/>
                <a:gd name="connsiteY2" fmla="*/ 0 h 559962"/>
                <a:gd name="connsiteX3" fmla="*/ 5313696 w 5313696"/>
                <a:gd name="connsiteY3" fmla="*/ 55996 h 559962"/>
                <a:gd name="connsiteX4" fmla="*/ 5313696 w 5313696"/>
                <a:gd name="connsiteY4" fmla="*/ 503966 h 559962"/>
                <a:gd name="connsiteX5" fmla="*/ 5257700 w 5313696"/>
                <a:gd name="connsiteY5" fmla="*/ 559962 h 559962"/>
                <a:gd name="connsiteX6" fmla="*/ 55996 w 5313696"/>
                <a:gd name="connsiteY6" fmla="*/ 559962 h 559962"/>
                <a:gd name="connsiteX7" fmla="*/ 0 w 5313696"/>
                <a:gd name="connsiteY7" fmla="*/ 503966 h 559962"/>
                <a:gd name="connsiteX8" fmla="*/ 0 w 5313696"/>
                <a:gd name="connsiteY8" fmla="*/ 55996 h 55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3696" h="559962">
                  <a:moveTo>
                    <a:pt x="0" y="55996"/>
                  </a:moveTo>
                  <a:cubicBezTo>
                    <a:pt x="0" y="25070"/>
                    <a:pt x="25070" y="0"/>
                    <a:pt x="55996" y="0"/>
                  </a:cubicBezTo>
                  <a:lnTo>
                    <a:pt x="5257700" y="0"/>
                  </a:lnTo>
                  <a:cubicBezTo>
                    <a:pt x="5288626" y="0"/>
                    <a:pt x="5313696" y="25070"/>
                    <a:pt x="5313696" y="55996"/>
                  </a:cubicBezTo>
                  <a:lnTo>
                    <a:pt x="5313696" y="503966"/>
                  </a:lnTo>
                  <a:cubicBezTo>
                    <a:pt x="5313696" y="534892"/>
                    <a:pt x="5288626" y="559962"/>
                    <a:pt x="5257700" y="559962"/>
                  </a:cubicBezTo>
                  <a:lnTo>
                    <a:pt x="55996" y="559962"/>
                  </a:lnTo>
                  <a:cubicBezTo>
                    <a:pt x="25070" y="559962"/>
                    <a:pt x="0" y="534892"/>
                    <a:pt x="0" y="503966"/>
                  </a:cubicBezTo>
                  <a:lnTo>
                    <a:pt x="0" y="55996"/>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786" tIns="37991" rIns="48786" bIns="37991" numCol="1" spcCol="1270" anchor="ctr" anchorCtr="0">
              <a:noAutofit/>
            </a:bodyPr>
            <a:lstStyle/>
            <a:p>
              <a:pPr marL="0" lvl="0" indent="0" algn="ctr" defTabSz="755650">
                <a:lnSpc>
                  <a:spcPct val="90000"/>
                </a:lnSpc>
                <a:spcBef>
                  <a:spcPct val="0"/>
                </a:spcBef>
                <a:spcAft>
                  <a:spcPct val="35000"/>
                </a:spcAft>
                <a:buClr>
                  <a:srgbClr val="C00000"/>
                </a:buClr>
                <a:buFont typeface="Gotham Book" panose="02000604040000020004" pitchFamily="50" charset="0"/>
                <a:buNone/>
              </a:pPr>
              <a:r>
                <a:rPr lang="es-DO" sz="2400" b="1" kern="1200" dirty="0">
                  <a:solidFill>
                    <a:schemeClr val="bg1"/>
                  </a:solidFill>
                  <a:latin typeface="Gotham Book" panose="02000604040000020004" pitchFamily="50" charset="0"/>
                </a:rPr>
                <a:t>Estrategia de participación de la ciudadanía.</a:t>
              </a:r>
              <a:endParaRPr lang="es-DO" sz="2400" kern="1200" dirty="0">
                <a:solidFill>
                  <a:schemeClr val="bg1"/>
                </a:solidFill>
              </a:endParaRPr>
            </a:p>
          </p:txBody>
        </p:sp>
      </p:grpSp>
      <p:pic>
        <p:nvPicPr>
          <p:cNvPr id="20" name="Graphic 19" descr="Group success with solid fill">
            <a:extLst>
              <a:ext uri="{FF2B5EF4-FFF2-40B4-BE49-F238E27FC236}">
                <a16:creationId xmlns:a16="http://schemas.microsoft.com/office/drawing/2014/main" id="{8780513A-DDCE-4F0F-8053-3E06ABE061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88413" y="1936270"/>
            <a:ext cx="1959046" cy="1959046"/>
          </a:xfrm>
          <a:prstGeom prst="rect">
            <a:avLst/>
          </a:prstGeom>
        </p:spPr>
      </p:pic>
      <p:pic>
        <p:nvPicPr>
          <p:cNvPr id="22" name="Graphic 21" descr="Checklist with solid fill">
            <a:extLst>
              <a:ext uri="{FF2B5EF4-FFF2-40B4-BE49-F238E27FC236}">
                <a16:creationId xmlns:a16="http://schemas.microsoft.com/office/drawing/2014/main" id="{AE625F31-7C63-2AF6-BD20-E0CAE8B17B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88825" y="1871990"/>
            <a:ext cx="1814764" cy="1814764"/>
          </a:xfrm>
          <a:prstGeom prst="rect">
            <a:avLst/>
          </a:prstGeom>
        </p:spPr>
      </p:pic>
      <p:sp>
        <p:nvSpPr>
          <p:cNvPr id="3" name="Rectangle 2">
            <a:extLst>
              <a:ext uri="{FF2B5EF4-FFF2-40B4-BE49-F238E27FC236}">
                <a16:creationId xmlns:a16="http://schemas.microsoft.com/office/drawing/2014/main" id="{A2AB929E-55CD-A1D3-60DF-2C78E9B9D50A}"/>
              </a:ext>
            </a:extLst>
          </p:cNvPr>
          <p:cNvSpPr/>
          <p:nvPr/>
        </p:nvSpPr>
        <p:spPr>
          <a:xfrm>
            <a:off x="553819" y="4666368"/>
            <a:ext cx="11306225" cy="810525"/>
          </a:xfrm>
          <a:prstGeom prst="rect">
            <a:avLst/>
          </a:prstGeom>
          <a:solidFill>
            <a:srgbClr val="0C3C7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Clr>
                <a:srgbClr val="C00000"/>
              </a:buClr>
              <a:buNone/>
            </a:pPr>
            <a:endParaRPr lang="es-DO" sz="2000" dirty="0">
              <a:latin typeface="Gotham Book" panose="02000604040000020004" pitchFamily="50" charset="0"/>
            </a:endParaRPr>
          </a:p>
          <a:p>
            <a:pPr algn="just">
              <a:buClr>
                <a:srgbClr val="C00000"/>
              </a:buClr>
            </a:pPr>
            <a:r>
              <a:rPr lang="es-DO" sz="1600" dirty="0">
                <a:latin typeface="Gotham Book"/>
              </a:rPr>
              <a:t>A través de este espacio se han realizado evaluaciones de Brechas, Informes de evaluación de factibilidad de indicadores, Proyectos de fortalecimiento del sistema estadístico para el seguimiento de los ODS, acciones de capacitación, sensibilización, y sistematización, entre otros.</a:t>
            </a:r>
            <a:endParaRPr lang="es-DO" dirty="0">
              <a:latin typeface="Gotham Book"/>
            </a:endParaRPr>
          </a:p>
          <a:p>
            <a:pPr algn="ctr"/>
            <a:endParaRPr lang="es-ES_tradnl" sz="1400" dirty="0"/>
          </a:p>
        </p:txBody>
      </p:sp>
      <p:sp>
        <p:nvSpPr>
          <p:cNvPr id="7" name="Rectángulo 6">
            <a:extLst>
              <a:ext uri="{FF2B5EF4-FFF2-40B4-BE49-F238E27FC236}">
                <a16:creationId xmlns:a16="http://schemas.microsoft.com/office/drawing/2014/main" id="{CB0E9290-6702-AA83-F906-9F94521DD526}"/>
              </a:ext>
            </a:extLst>
          </p:cNvPr>
          <p:cNvSpPr/>
          <p:nvPr/>
        </p:nvSpPr>
        <p:spPr>
          <a:xfrm>
            <a:off x="593331" y="1182948"/>
            <a:ext cx="11306225" cy="6366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000" dirty="0">
                <a:latin typeface="Gotham Book" panose="02000604040000020004" pitchFamily="50" charset="0"/>
              </a:rPr>
              <a:t>Comisión</a:t>
            </a:r>
            <a:r>
              <a:rPr lang="en-US" sz="4000" dirty="0">
                <a:latin typeface="Gotham Book" panose="02000604040000020004" pitchFamily="50" charset="0"/>
              </a:rPr>
              <a:t> ODS -RD</a:t>
            </a:r>
          </a:p>
        </p:txBody>
      </p:sp>
    </p:spTree>
    <p:extLst>
      <p:ext uri="{BB962C8B-B14F-4D97-AF65-F5344CB8AC3E}">
        <p14:creationId xmlns:p14="http://schemas.microsoft.com/office/powerpoint/2010/main" val="402033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328E-D16B-02C9-1689-F35B4944675F}"/>
              </a:ext>
            </a:extLst>
          </p:cNvPr>
          <p:cNvSpPr>
            <a:spLocks noGrp="1"/>
          </p:cNvSpPr>
          <p:nvPr>
            <p:ph type="title"/>
          </p:nvPr>
        </p:nvSpPr>
        <p:spPr>
          <a:xfrm>
            <a:off x="5540188" y="365125"/>
            <a:ext cx="5813612" cy="1325563"/>
          </a:xfrm>
        </p:spPr>
        <p:txBody>
          <a:bodyPr>
            <a:normAutofit/>
          </a:bodyPr>
          <a:lstStyle/>
          <a:p>
            <a:r>
              <a:rPr lang="es-DO" sz="4400" b="1">
                <a:latin typeface="Gotham Book" panose="02000604040000020004" pitchFamily="50" charset="0"/>
              </a:rPr>
              <a:t>Plataforma RUDCT </a:t>
            </a:r>
            <a:endParaRPr lang="es-DO"/>
          </a:p>
        </p:txBody>
      </p:sp>
      <p:sp>
        <p:nvSpPr>
          <p:cNvPr id="3" name="Content Placeholder 2">
            <a:extLst>
              <a:ext uri="{FF2B5EF4-FFF2-40B4-BE49-F238E27FC236}">
                <a16:creationId xmlns:a16="http://schemas.microsoft.com/office/drawing/2014/main" id="{E4ADF905-87DF-DDCF-4231-3FF17B556C29}"/>
              </a:ext>
            </a:extLst>
          </p:cNvPr>
          <p:cNvSpPr>
            <a:spLocks noGrp="1"/>
          </p:cNvSpPr>
          <p:nvPr>
            <p:ph idx="1"/>
          </p:nvPr>
        </p:nvSpPr>
        <p:spPr>
          <a:xfrm>
            <a:off x="5540187" y="1470212"/>
            <a:ext cx="5813612" cy="4706751"/>
          </a:xfrm>
        </p:spPr>
        <p:txBody>
          <a:bodyPr>
            <a:normAutofit fontScale="55000" lnSpcReduction="20000"/>
          </a:bodyPr>
          <a:lstStyle/>
          <a:p>
            <a:pPr marL="0" indent="0" algn="just">
              <a:lnSpc>
                <a:spcPct val="120000"/>
              </a:lnSpc>
              <a:buNone/>
            </a:pPr>
            <a:r>
              <a:rPr lang="es-DO" sz="3600" dirty="0">
                <a:latin typeface="Gotham Book" panose="02000604040000020004" pitchFamily="50" charset="0"/>
              </a:rPr>
              <a:t>El Registro Único de Demandas Ciudadanas Territoriales (RUDCT): es el primer sistema para el registro de las demandas ciudadanas identificadas a través de las entidades oficiales. Para que sean atendidas por el Gobierno, con el objetivo de elevar la calidad de vida de los habitantes. Este sistema ha sido resultado del trabajo coordinado del Ministerio de Economía, Planificación y Desarrollo (MEPyD), junto a la Agencia de Cooperación Internacional del Japón(JICA), a través del Proyecto para el Desarrollo de Capacidades de Planificación Territorial(PRODECARE).</a:t>
            </a:r>
          </a:p>
          <a:p>
            <a:pPr algn="just"/>
            <a:endParaRPr lang="es-DO" dirty="0">
              <a:latin typeface="Gotham Book" panose="02000604040000020004" pitchFamily="50" charset="0"/>
            </a:endParaRPr>
          </a:p>
        </p:txBody>
      </p:sp>
      <p:pic>
        <p:nvPicPr>
          <p:cNvPr id="1026" name="Picture 2" descr="PRODECARE -Republica Dominicana-">
            <a:extLst>
              <a:ext uri="{FF2B5EF4-FFF2-40B4-BE49-F238E27FC236}">
                <a16:creationId xmlns:a16="http://schemas.microsoft.com/office/drawing/2014/main" id="{42F4FA29-726D-244C-5A9D-B054709D86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0" y="0"/>
            <a:ext cx="5291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80CB36D-71AD-9753-5B14-C06205950D07}"/>
              </a:ext>
            </a:extLst>
          </p:cNvPr>
          <p:cNvSpPr/>
          <p:nvPr/>
        </p:nvSpPr>
        <p:spPr>
          <a:xfrm>
            <a:off x="5291137" y="0"/>
            <a:ext cx="6900863"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331647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11E11361-FF53-C9C2-78F4-9A1DF09FA375}"/>
              </a:ext>
            </a:extLst>
          </p:cNvPr>
          <p:cNvGrpSpPr/>
          <p:nvPr/>
        </p:nvGrpSpPr>
        <p:grpSpPr>
          <a:xfrm>
            <a:off x="0" y="0"/>
            <a:ext cx="12192000" cy="6858000"/>
            <a:chOff x="0" y="0"/>
            <a:chExt cx="12192000" cy="6858000"/>
          </a:xfrm>
        </p:grpSpPr>
        <p:pic>
          <p:nvPicPr>
            <p:cNvPr id="4" name="Picture 7" descr="A close up of a logo&#10;&#10;Description automatically generated">
              <a:extLst>
                <a:ext uri="{FF2B5EF4-FFF2-40B4-BE49-F238E27FC236}">
                  <a16:creationId xmlns:a16="http://schemas.microsoft.com/office/drawing/2014/main" id="{D1A68699-8CBC-4C96-8BB8-1FC7D461132A}"/>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CFD9228A-662A-0071-CF2E-0EBD42D9EC85}"/>
                </a:ext>
              </a:extLst>
            </p:cNvPr>
            <p:cNvSpPr/>
            <p:nvPr/>
          </p:nvSpPr>
          <p:spPr>
            <a:xfrm>
              <a:off x="8455794" y="6346534"/>
              <a:ext cx="3599848" cy="288664"/>
            </a:xfrm>
            <a:prstGeom prst="rect">
              <a:avLst/>
            </a:prstGeom>
            <a:solidFill>
              <a:srgbClr val="003976"/>
            </a:solidFill>
            <a:ln>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sp>
        <p:nvSpPr>
          <p:cNvPr id="6" name="Título 1">
            <a:extLst>
              <a:ext uri="{FF2B5EF4-FFF2-40B4-BE49-F238E27FC236}">
                <a16:creationId xmlns:a16="http://schemas.microsoft.com/office/drawing/2014/main" id="{CE67AB6F-037F-4FD1-A29C-8A0B4E271C7F}"/>
              </a:ext>
            </a:extLst>
          </p:cNvPr>
          <p:cNvSpPr txBox="1">
            <a:spLocks/>
          </p:cNvSpPr>
          <p:nvPr/>
        </p:nvSpPr>
        <p:spPr>
          <a:xfrm>
            <a:off x="160195" y="128339"/>
            <a:ext cx="11462310" cy="62962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3200" b="1" dirty="0">
                <a:latin typeface="Gotham Book" panose="02000604040000020004" pitchFamily="50" charset="0"/>
              </a:rPr>
              <a:t>Centro Nacional de Fomento y Promoción de las ASFL (CASFL)</a:t>
            </a:r>
          </a:p>
        </p:txBody>
      </p:sp>
      <p:grpSp>
        <p:nvGrpSpPr>
          <p:cNvPr id="18" name="Grupo 17">
            <a:extLst>
              <a:ext uri="{FF2B5EF4-FFF2-40B4-BE49-F238E27FC236}">
                <a16:creationId xmlns:a16="http://schemas.microsoft.com/office/drawing/2014/main" id="{17E2358D-F7A8-D843-B743-A7E1181DE99B}"/>
              </a:ext>
            </a:extLst>
          </p:cNvPr>
          <p:cNvGrpSpPr/>
          <p:nvPr/>
        </p:nvGrpSpPr>
        <p:grpSpPr>
          <a:xfrm>
            <a:off x="160195" y="735201"/>
            <a:ext cx="2196965" cy="91440"/>
            <a:chOff x="0" y="737957"/>
            <a:chExt cx="2196965" cy="91440"/>
          </a:xfrm>
        </p:grpSpPr>
        <p:sp>
          <p:nvSpPr>
            <p:cNvPr id="14" name="Rectángulo 13">
              <a:extLst>
                <a:ext uri="{FF2B5EF4-FFF2-40B4-BE49-F238E27FC236}">
                  <a16:creationId xmlns:a16="http://schemas.microsoft.com/office/drawing/2014/main" id="{F8FD7FA0-8589-54F5-84F8-E08561EF2DDF}"/>
                </a:ext>
              </a:extLst>
            </p:cNvPr>
            <p:cNvSpPr/>
            <p:nvPr/>
          </p:nvSpPr>
          <p:spPr>
            <a:xfrm>
              <a:off x="0" y="737957"/>
              <a:ext cx="866274"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5" name="Rectángulo 14">
              <a:extLst>
                <a:ext uri="{FF2B5EF4-FFF2-40B4-BE49-F238E27FC236}">
                  <a16:creationId xmlns:a16="http://schemas.microsoft.com/office/drawing/2014/main" id="{579D70DD-A153-24F5-A686-216D997302A5}"/>
                </a:ext>
              </a:extLst>
            </p:cNvPr>
            <p:cNvSpPr/>
            <p:nvPr/>
          </p:nvSpPr>
          <p:spPr>
            <a:xfrm>
              <a:off x="1556885" y="737957"/>
              <a:ext cx="6400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6" name="Rectángulo 15">
              <a:extLst>
                <a:ext uri="{FF2B5EF4-FFF2-40B4-BE49-F238E27FC236}">
                  <a16:creationId xmlns:a16="http://schemas.microsoft.com/office/drawing/2014/main" id="{0BD60247-51A3-19C8-B8F4-89D2B6137797}"/>
                </a:ext>
              </a:extLst>
            </p:cNvPr>
            <p:cNvSpPr/>
            <p:nvPr/>
          </p:nvSpPr>
          <p:spPr>
            <a:xfrm>
              <a:off x="913598" y="737957"/>
              <a:ext cx="36576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sp>
          <p:nvSpPr>
            <p:cNvPr id="17" name="Rectángulo 16">
              <a:extLst>
                <a:ext uri="{FF2B5EF4-FFF2-40B4-BE49-F238E27FC236}">
                  <a16:creationId xmlns:a16="http://schemas.microsoft.com/office/drawing/2014/main" id="{3C040F46-B24B-7F4B-3DB3-0E85E432FA50}"/>
                </a:ext>
              </a:extLst>
            </p:cNvPr>
            <p:cNvSpPr/>
            <p:nvPr/>
          </p:nvSpPr>
          <p:spPr>
            <a:xfrm>
              <a:off x="1326682" y="737957"/>
              <a:ext cx="182880" cy="914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C00000"/>
                </a:solidFill>
              </a:endParaRPr>
            </a:p>
          </p:txBody>
        </p:sp>
      </p:grpSp>
      <p:sp>
        <p:nvSpPr>
          <p:cNvPr id="11" name="Rectangle 1">
            <a:extLst>
              <a:ext uri="{FF2B5EF4-FFF2-40B4-BE49-F238E27FC236}">
                <a16:creationId xmlns:a16="http://schemas.microsoft.com/office/drawing/2014/main" id="{54590F31-BE71-8FFE-ED8A-04882D365C4C}"/>
              </a:ext>
            </a:extLst>
          </p:cNvPr>
          <p:cNvSpPr>
            <a:spLocks noChangeArrowheads="1"/>
          </p:cNvSpPr>
          <p:nvPr/>
        </p:nvSpPr>
        <p:spPr bwMode="auto">
          <a:xfrm>
            <a:off x="-46275258" y="1581089"/>
            <a:ext cx="1242660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_tradnl" sz="2800"/>
          </a:p>
        </p:txBody>
      </p:sp>
      <p:sp>
        <p:nvSpPr>
          <p:cNvPr id="8" name="Marcador de contenido 2">
            <a:extLst>
              <a:ext uri="{FF2B5EF4-FFF2-40B4-BE49-F238E27FC236}">
                <a16:creationId xmlns:a16="http://schemas.microsoft.com/office/drawing/2014/main" id="{DE04B9A8-EB9B-F530-3819-0A510317B85D}"/>
              </a:ext>
            </a:extLst>
          </p:cNvPr>
          <p:cNvSpPr txBox="1">
            <a:spLocks/>
          </p:cNvSpPr>
          <p:nvPr/>
        </p:nvSpPr>
        <p:spPr>
          <a:xfrm>
            <a:off x="160194" y="1272091"/>
            <a:ext cx="11746055" cy="4850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Clr>
                <a:srgbClr val="C00000"/>
              </a:buClr>
              <a:buFont typeface="Gotham Book" panose="02000604040000020004" pitchFamily="50" charset="0"/>
              <a:buChar char="»"/>
            </a:pPr>
            <a:r>
              <a:rPr lang="es-ES" sz="3200" dirty="0">
                <a:latin typeface="Gotham Book" panose="02000604040000020004" pitchFamily="50" charset="0"/>
              </a:rPr>
              <a:t>A través del CASFL se le da financiamiento a las instituciones para la implementación de proyectos de desarrollo que impactan en los ODS. </a:t>
            </a:r>
          </a:p>
          <a:p>
            <a:pPr lvl="1" algn="just">
              <a:buClr>
                <a:srgbClr val="C00000"/>
              </a:buClr>
              <a:buFont typeface="Gotham Book" panose="02000604040000020004" pitchFamily="50" charset="0"/>
              <a:buChar char="»"/>
            </a:pPr>
            <a:r>
              <a:rPr lang="es-ES" sz="3200" dirty="0">
                <a:latin typeface="Gotham Book" panose="02000604040000020004" pitchFamily="50" charset="0"/>
              </a:rPr>
              <a:t>Se da capacitaciones a los actores de la sociedad civil en temáticas de su interés. </a:t>
            </a:r>
            <a:endParaRPr lang="es-DO" sz="3200" dirty="0">
              <a:latin typeface="Gotham Book" panose="02000604040000020004" pitchFamily="50" charset="0"/>
            </a:endParaRPr>
          </a:p>
        </p:txBody>
      </p:sp>
    </p:spTree>
    <p:extLst>
      <p:ext uri="{BB962C8B-B14F-4D97-AF65-F5344CB8AC3E}">
        <p14:creationId xmlns:p14="http://schemas.microsoft.com/office/powerpoint/2010/main" val="204786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1FEC1-89EB-8485-6EDB-7F9256C41BAB}"/>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F1FF6F8A-C284-8B6D-5AE1-1F4D0EAA1E28}"/>
              </a:ext>
            </a:extLst>
          </p:cNvPr>
          <p:cNvSpPr>
            <a:spLocks noGrp="1"/>
          </p:cNvSpPr>
          <p:nvPr>
            <p:ph idx="1"/>
          </p:nvPr>
        </p:nvSpPr>
        <p:spPr/>
        <p:txBody>
          <a:bodyPr/>
          <a:lstStyle/>
          <a:p>
            <a:endParaRPr lang="en-US"/>
          </a:p>
        </p:txBody>
      </p:sp>
      <p:pic>
        <p:nvPicPr>
          <p:cNvPr id="5" name="Imagen 4">
            <a:extLst>
              <a:ext uri="{FF2B5EF4-FFF2-40B4-BE49-F238E27FC236}">
                <a16:creationId xmlns:a16="http://schemas.microsoft.com/office/drawing/2014/main" id="{838AD512-DF89-5F40-C666-B717DDF515C5}"/>
              </a:ext>
            </a:extLst>
          </p:cNvPr>
          <p:cNvPicPr>
            <a:picLocks noChangeAspect="1"/>
          </p:cNvPicPr>
          <p:nvPr/>
        </p:nvPicPr>
        <p:blipFill>
          <a:blip r:embed="rId3"/>
          <a:stretch>
            <a:fillRect/>
          </a:stretch>
        </p:blipFill>
        <p:spPr>
          <a:xfrm>
            <a:off x="0" y="9177"/>
            <a:ext cx="12192000" cy="6839646"/>
          </a:xfrm>
          <a:prstGeom prst="rect">
            <a:avLst/>
          </a:prstGeom>
        </p:spPr>
      </p:pic>
    </p:spTree>
    <p:extLst>
      <p:ext uri="{BB962C8B-B14F-4D97-AF65-F5344CB8AC3E}">
        <p14:creationId xmlns:p14="http://schemas.microsoft.com/office/powerpoint/2010/main" val="2896509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1873</Words>
  <Application>Microsoft Office PowerPoint</Application>
  <PresentationFormat>Panorámica</PresentationFormat>
  <Paragraphs>129</Paragraphs>
  <Slides>13</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Artifex CF</vt:lpstr>
      <vt:lpstr>Calibri</vt:lpstr>
      <vt:lpstr>Calibri Light</vt:lpstr>
      <vt:lpstr>Gotham Book</vt:lpstr>
      <vt:lpstr>Montserrat</vt:lpstr>
      <vt:lpstr>Raleway</vt:lpstr>
      <vt:lpstr>Times</vt:lpstr>
      <vt:lpstr>Tema de Office</vt:lpstr>
      <vt:lpstr> </vt:lpstr>
      <vt:lpstr>Presentación de PowerPoint</vt:lpstr>
      <vt:lpstr>Presentación de PowerPoint</vt:lpstr>
      <vt:lpstr>Presentación de PowerPoint</vt:lpstr>
      <vt:lpstr>Presentación de PowerPoint</vt:lpstr>
      <vt:lpstr>Presentación de PowerPoint</vt:lpstr>
      <vt:lpstr>Plataforma RUDCT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Iniciativa Iberoamericana de Ciudadanía Global para el Desarrollo Sostenible</dc:title>
  <dc:creator>Lidia Encarnación</dc:creator>
  <cp:lastModifiedBy>Lidia Encarnación</cp:lastModifiedBy>
  <cp:revision>10</cp:revision>
  <dcterms:modified xsi:type="dcterms:W3CDTF">2022-12-01T17:43:52Z</dcterms:modified>
</cp:coreProperties>
</file>